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366" r:id="rId4"/>
    <p:sldId id="367" r:id="rId5"/>
    <p:sldId id="368" r:id="rId6"/>
    <p:sldId id="374" r:id="rId7"/>
    <p:sldId id="375" r:id="rId8"/>
    <p:sldId id="372" r:id="rId9"/>
    <p:sldId id="376" r:id="rId10"/>
    <p:sldId id="369" r:id="rId11"/>
    <p:sldId id="370" r:id="rId12"/>
    <p:sldId id="381" r:id="rId13"/>
    <p:sldId id="382" r:id="rId14"/>
    <p:sldId id="383" r:id="rId15"/>
    <p:sldId id="384" r:id="rId16"/>
    <p:sldId id="371" r:id="rId17"/>
    <p:sldId id="269" r:id="rId18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A"/>
    <a:srgbClr val="C17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371601"/>
            <a:ext cx="12192000" cy="5486399"/>
            <a:chOff x="0" y="1371601"/>
            <a:chExt cx="12192000" cy="548639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9" r="73275" b="953"/>
            <a:stretch/>
          </p:blipFill>
          <p:spPr>
            <a:xfrm>
              <a:off x="0" y="1371601"/>
              <a:ext cx="2531644" cy="54863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/>
            <a:stretch/>
          </p:blipFill>
          <p:spPr>
            <a:xfrm>
              <a:off x="2474284" y="4750654"/>
              <a:ext cx="9717716" cy="21073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474284" y="1371601"/>
              <a:ext cx="9717716" cy="3379053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6" y="84632"/>
            <a:ext cx="1808767" cy="114838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651834" y="2299018"/>
            <a:ext cx="7419975" cy="931862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1589"/>
            <a:ext cx="9144000" cy="960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701"/>
            <a:ext cx="6172200" cy="43203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0701"/>
            <a:ext cx="3932237" cy="4328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3" y="184498"/>
            <a:ext cx="9190037" cy="9491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09387"/>
            <a:ext cx="6172200" cy="4351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9387"/>
            <a:ext cx="3932237" cy="43596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7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8071"/>
            <a:ext cx="2628900" cy="4698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8071"/>
            <a:ext cx="7734300" cy="46988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3" cy="568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26" y="264827"/>
            <a:ext cx="2230166" cy="1415927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3825" y="5780384"/>
            <a:ext cx="9105900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911279"/>
            <a:ext cx="2931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11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www.oneenergy.com</a:t>
            </a: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/>
          <p:cNvCxnSpPr>
            <a:cxnSpLocks/>
          </p:cNvCxnSpPr>
          <p:nvPr userDrawn="1"/>
        </p:nvCxnSpPr>
        <p:spPr>
          <a:xfrm>
            <a:off x="9314341" y="5895575"/>
            <a:ext cx="0" cy="714055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4447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5" y="809897"/>
            <a:ext cx="9629503" cy="417513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78072"/>
            <a:ext cx="10515600" cy="30844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6860"/>
            <a:ext cx="5181600" cy="46801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24" y="365125"/>
            <a:ext cx="9683163" cy="793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1808"/>
            <a:ext cx="5157787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2159"/>
            <a:ext cx="5157787" cy="3947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1808"/>
            <a:ext cx="5183188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2159"/>
            <a:ext cx="5183188" cy="3947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597"/>
            <a:ext cx="10515600" cy="4686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  <a:ex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789492" cy="7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ipedia.org/wiki/Peaked_cap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0838/black-cabrio-side-view-by-qubodup-170838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0838/black-cabrio-side-view-by-qubodup-170838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34413633/propertyanimation-does-not-fir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malaysia-students.com/2014/12/life-after-spm-tips-you-wouldnt-want-to.html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PPT Wind school (class 18)</a:t>
            </a:r>
            <a:br>
              <a:rPr lang="en-US" dirty="0"/>
            </a:br>
            <a:r>
              <a:rPr lang="en-US" dirty="0"/>
              <a:t>next steps part 1</a:t>
            </a:r>
          </a:p>
        </p:txBody>
      </p:sp>
    </p:spTree>
    <p:extLst>
      <p:ext uri="{BB962C8B-B14F-4D97-AF65-F5344CB8AC3E}">
        <p14:creationId xmlns:p14="http://schemas.microsoft.com/office/powerpoint/2010/main" val="24604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FDC6E-7D0A-4A90-93AB-8131CF9F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76AE0-7AED-4414-9666-9E87CA79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acquisition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CBC82-2739-459C-885C-9590ABF74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7F10E19-AD8E-4C91-9C81-A40EA112A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78" y="1932916"/>
            <a:ext cx="9753600" cy="4423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If the customer does not have enough land to safely site the project, additional land must be purchased.</a:t>
            </a:r>
          </a:p>
          <a:p>
            <a:pPr lvl="1"/>
            <a:r>
              <a:rPr lang="en-US" b="0" dirty="0"/>
              <a:t>Legally, for net-metering, the project must be on “customer-generator’s premises” (ORC 4928.01)</a:t>
            </a:r>
          </a:p>
          <a:p>
            <a:pPr lvl="1"/>
            <a:r>
              <a:rPr lang="en-US" dirty="0"/>
              <a:t>Our interpretation is that ownership of the land is necessary to be considered premises, cannot lease the land </a:t>
            </a:r>
            <a:endParaRPr lang="en-US" b="0" dirty="0"/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One Energy buys the land and incorporates the costs associated with it into the offered PPA rate.  </a:t>
            </a:r>
          </a:p>
        </p:txBody>
      </p:sp>
    </p:spTree>
    <p:extLst>
      <p:ext uri="{BB962C8B-B14F-4D97-AF65-F5344CB8AC3E}">
        <p14:creationId xmlns:p14="http://schemas.microsoft.com/office/powerpoint/2010/main" val="78039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FDC6E-7D0A-4A90-93AB-8131CF9F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76AE0-7AED-4414-9666-9E87CA79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acquisition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CBC82-2739-459C-885C-9590ABF74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Timeline &amp; 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DC97A0A-D192-4D9F-B110-AA306FFA22BB}"/>
              </a:ext>
            </a:extLst>
          </p:cNvPr>
          <p:cNvSpPr/>
          <p:nvPr/>
        </p:nvSpPr>
        <p:spPr>
          <a:xfrm>
            <a:off x="580984" y="3840862"/>
            <a:ext cx="2671948" cy="1959429"/>
          </a:xfrm>
          <a:prstGeom prst="homePlate">
            <a:avLst/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71A88212-8E50-4555-8FEF-85718B048230}"/>
              </a:ext>
            </a:extLst>
          </p:cNvPr>
          <p:cNvSpPr/>
          <p:nvPr/>
        </p:nvSpPr>
        <p:spPr>
          <a:xfrm>
            <a:off x="3396372" y="3840862"/>
            <a:ext cx="2671948" cy="1959429"/>
          </a:xfrm>
          <a:prstGeom prst="homePlat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1DCE3F10-3ED0-4CC7-9BDF-D22280C6EC63}"/>
              </a:ext>
            </a:extLst>
          </p:cNvPr>
          <p:cNvSpPr/>
          <p:nvPr/>
        </p:nvSpPr>
        <p:spPr>
          <a:xfrm>
            <a:off x="6216763" y="3840864"/>
            <a:ext cx="2671948" cy="1959429"/>
          </a:xfrm>
          <a:prstGeom prst="homePlate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838A43A5-1F3E-4DC1-8E2A-A7708AE81057}"/>
              </a:ext>
            </a:extLst>
          </p:cNvPr>
          <p:cNvSpPr/>
          <p:nvPr/>
        </p:nvSpPr>
        <p:spPr>
          <a:xfrm>
            <a:off x="9032151" y="3840861"/>
            <a:ext cx="2671948" cy="1959429"/>
          </a:xfrm>
          <a:prstGeom prst="homePlate">
            <a:avLst/>
          </a:prstGeom>
          <a:noFill/>
          <a:ln w="127000">
            <a:solidFill>
              <a:srgbClr val="004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21913-B0D4-4B54-B786-BD6DB9DD3794}"/>
              </a:ext>
            </a:extLst>
          </p:cNvPr>
          <p:cNvSpPr txBox="1"/>
          <p:nvPr/>
        </p:nvSpPr>
        <p:spPr>
          <a:xfrm>
            <a:off x="920297" y="4543581"/>
            <a:ext cx="1944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Gather necessary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3488B6-EC40-44DC-9AB0-69E5EF81601E}"/>
              </a:ext>
            </a:extLst>
          </p:cNvPr>
          <p:cNvSpPr txBox="1"/>
          <p:nvPr/>
        </p:nvSpPr>
        <p:spPr>
          <a:xfrm>
            <a:off x="3592245" y="4543581"/>
            <a:ext cx="1944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Contact landowner; negotiate terms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7F6F10-D0F4-4FBB-B2E9-8B364FD5E2EF}"/>
              </a:ext>
            </a:extLst>
          </p:cNvPr>
          <p:cNvSpPr txBox="1"/>
          <p:nvPr/>
        </p:nvSpPr>
        <p:spPr>
          <a:xfrm>
            <a:off x="6510471" y="4658991"/>
            <a:ext cx="1944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Write a land option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F621BE-81D2-497E-AABF-FCF33669EFBD}"/>
              </a:ext>
            </a:extLst>
          </p:cNvPr>
          <p:cNvSpPr txBox="1"/>
          <p:nvPr/>
        </p:nvSpPr>
        <p:spPr>
          <a:xfrm>
            <a:off x="9269967" y="4658992"/>
            <a:ext cx="1944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Execute land option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8E80D7-2B40-41AA-B8FA-5F87D35A104F}"/>
              </a:ext>
            </a:extLst>
          </p:cNvPr>
          <p:cNvSpPr txBox="1"/>
          <p:nvPr/>
        </p:nvSpPr>
        <p:spPr>
          <a:xfrm>
            <a:off x="10988222" y="2526266"/>
            <a:ext cx="1944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12 months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47D759-2310-44E8-9CA4-3D0C3BCBA8BD}"/>
              </a:ext>
            </a:extLst>
          </p:cNvPr>
          <p:cNvSpPr txBox="1"/>
          <p:nvPr/>
        </p:nvSpPr>
        <p:spPr>
          <a:xfrm>
            <a:off x="580984" y="2544488"/>
            <a:ext cx="1944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1 month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94C7DC-2352-4966-A61F-47195BC9A2D6}"/>
              </a:ext>
            </a:extLst>
          </p:cNvPr>
          <p:cNvSpPr txBox="1"/>
          <p:nvPr/>
        </p:nvSpPr>
        <p:spPr>
          <a:xfrm>
            <a:off x="3396372" y="2544488"/>
            <a:ext cx="1944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3 months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11E9B2-CB8D-4D1E-BF1F-9A2336AB7EDA}"/>
              </a:ext>
            </a:extLst>
          </p:cNvPr>
          <p:cNvSpPr txBox="1"/>
          <p:nvPr/>
        </p:nvSpPr>
        <p:spPr>
          <a:xfrm>
            <a:off x="6096000" y="2544488"/>
            <a:ext cx="1944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1 week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5E6224-C7EE-4A2C-A415-B556082EC09B}"/>
              </a:ext>
            </a:extLst>
          </p:cNvPr>
          <p:cNvSpPr txBox="1"/>
          <p:nvPr/>
        </p:nvSpPr>
        <p:spPr>
          <a:xfrm>
            <a:off x="8888711" y="2545458"/>
            <a:ext cx="1944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1-3 months</a:t>
            </a:r>
          </a:p>
        </p:txBody>
      </p:sp>
    </p:spTree>
    <p:extLst>
      <p:ext uri="{BB962C8B-B14F-4D97-AF65-F5344CB8AC3E}">
        <p14:creationId xmlns:p14="http://schemas.microsoft.com/office/powerpoint/2010/main" val="118112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64207D-018F-42B4-B2E0-35CDC9FB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71" y="3095537"/>
            <a:ext cx="11060729" cy="3081425"/>
          </a:xfrm>
        </p:spPr>
        <p:txBody>
          <a:bodyPr>
            <a:normAutofit/>
          </a:bodyPr>
          <a:lstStyle/>
          <a:p>
            <a:r>
              <a:rPr lang="en-US" sz="1800" b="0" dirty="0"/>
              <a:t>PPT works to obtain certain information about the land that is being considered for turbine siting</a:t>
            </a:r>
          </a:p>
          <a:p>
            <a:pPr lvl="1"/>
            <a:r>
              <a:rPr lang="en-US" sz="1800" dirty="0"/>
              <a:t>Property cards</a:t>
            </a:r>
          </a:p>
          <a:p>
            <a:pPr lvl="1"/>
            <a:r>
              <a:rPr lang="en-US" sz="1800" b="0" dirty="0"/>
              <a:t>Comparable sales in the area </a:t>
            </a:r>
          </a:p>
          <a:p>
            <a:pPr lvl="2"/>
            <a:r>
              <a:rPr lang="en-US" sz="1100" dirty="0"/>
              <a:t>Find property type and size then use the advanced search on the auditors website for recent sales. </a:t>
            </a:r>
            <a:endParaRPr lang="en-US" sz="1100" b="0" dirty="0"/>
          </a:p>
          <a:p>
            <a:pPr lvl="1"/>
            <a:r>
              <a:rPr lang="en-US" sz="1800" dirty="0"/>
              <a:t>Appraisal  </a:t>
            </a:r>
          </a:p>
          <a:p>
            <a:pPr lvl="2"/>
            <a:r>
              <a:rPr lang="en-US" sz="1100" dirty="0"/>
              <a:t>This does not occur until after communication with the land owner</a:t>
            </a:r>
          </a:p>
          <a:p>
            <a:pPr lvl="2"/>
            <a:r>
              <a:rPr lang="en-US" sz="1100" dirty="0"/>
              <a:t>Professional Appraisal Services</a:t>
            </a:r>
            <a:endParaRPr lang="en-US" sz="1100" b="0" dirty="0"/>
          </a:p>
          <a:p>
            <a:pPr marL="457200" lvl="1" indent="0">
              <a:buNone/>
            </a:pPr>
            <a:endParaRPr lang="en-US" sz="8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FDC6E-7D0A-4A90-93AB-8131CF9F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76AE0-7AED-4414-9666-9E87CA79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acquisition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CBC82-2739-459C-885C-9590ABF74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Timeline &amp;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21913-B0D4-4B54-B786-BD6DB9DD3794}"/>
              </a:ext>
            </a:extLst>
          </p:cNvPr>
          <p:cNvSpPr txBox="1"/>
          <p:nvPr/>
        </p:nvSpPr>
        <p:spPr>
          <a:xfrm>
            <a:off x="541439" y="1997797"/>
            <a:ext cx="1944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Gather necessary information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9FB5FEEB-FE15-48E9-A1B5-92755DCE5BA6}"/>
              </a:ext>
            </a:extLst>
          </p:cNvPr>
          <p:cNvSpPr/>
          <p:nvPr/>
        </p:nvSpPr>
        <p:spPr>
          <a:xfrm>
            <a:off x="293071" y="1672181"/>
            <a:ext cx="2192954" cy="1205231"/>
          </a:xfrm>
          <a:prstGeom prst="homePlate">
            <a:avLst/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902419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0076FDC-B3E6-45F6-98C8-9A2EADE2E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7149"/>
            <a:ext cx="10515600" cy="3634326"/>
          </a:xfrm>
        </p:spPr>
        <p:txBody>
          <a:bodyPr>
            <a:normAutofit/>
          </a:bodyPr>
          <a:lstStyle/>
          <a:p>
            <a:r>
              <a:rPr lang="en-US" sz="1600" b="0" dirty="0"/>
              <a:t>PPT and/or Jereme makes contact with the landowner</a:t>
            </a:r>
          </a:p>
          <a:p>
            <a:pPr lvl="1"/>
            <a:r>
              <a:rPr lang="en-US" sz="1200" dirty="0"/>
              <a:t>PPT or Jereme explains who we are, what we are doing, and what we want</a:t>
            </a:r>
          </a:p>
          <a:p>
            <a:r>
              <a:rPr lang="en-US" sz="1600" dirty="0"/>
              <a:t>Typically choose land option instead of purchase agreement in case we do not end up needing/wanting the land</a:t>
            </a:r>
          </a:p>
          <a:p>
            <a:pPr lvl="1"/>
            <a:r>
              <a:rPr lang="en-US" sz="1050" dirty="0"/>
              <a:t>This allows One Energy to secure land for a period of time in the event it wants to purchase it for a project</a:t>
            </a:r>
          </a:p>
          <a:p>
            <a:r>
              <a:rPr lang="en-US" sz="1600" dirty="0"/>
              <a:t>Basic terms discussed with the landowner include:</a:t>
            </a:r>
          </a:p>
          <a:p>
            <a:pPr lvl="1"/>
            <a:r>
              <a:rPr lang="en-US" sz="1050" dirty="0"/>
              <a:t>Purchase price (typically 1.5 times the appraisal price)</a:t>
            </a:r>
          </a:p>
          <a:p>
            <a:pPr lvl="1"/>
            <a:r>
              <a:rPr lang="en-US" sz="1050" dirty="0"/>
              <a:t>Option price (a small payment given upon signing)</a:t>
            </a:r>
          </a:p>
          <a:p>
            <a:pPr lvl="1"/>
            <a:r>
              <a:rPr lang="en-US" sz="1050" dirty="0"/>
              <a:t>Length of time of option</a:t>
            </a:r>
          </a:p>
          <a:p>
            <a:pPr lvl="1"/>
            <a:r>
              <a:rPr lang="en-US" sz="1050" dirty="0"/>
              <a:t>Any other details special to the land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FDC6E-7D0A-4A90-93AB-8131CF9F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76AE0-7AED-4414-9666-9E87CA79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acquisition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CBC82-2739-459C-885C-9590ABF74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Timeline &amp; Process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9FB5FEEB-FE15-48E9-A1B5-92755DCE5BA6}"/>
              </a:ext>
            </a:extLst>
          </p:cNvPr>
          <p:cNvSpPr/>
          <p:nvPr/>
        </p:nvSpPr>
        <p:spPr>
          <a:xfrm>
            <a:off x="293071" y="1672181"/>
            <a:ext cx="2192954" cy="1205231"/>
          </a:xfrm>
          <a:prstGeom prst="homePlate">
            <a:avLst/>
          </a:prstGeom>
          <a:noFill/>
          <a:ln w="1270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CAAE3-CA72-46A8-9859-C2AA42622BE9}"/>
              </a:ext>
            </a:extLst>
          </p:cNvPr>
          <p:cNvSpPr txBox="1"/>
          <p:nvPr/>
        </p:nvSpPr>
        <p:spPr>
          <a:xfrm>
            <a:off x="379155" y="2007322"/>
            <a:ext cx="1944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Contact landowner; negotiate terms</a:t>
            </a:r>
          </a:p>
        </p:txBody>
      </p:sp>
    </p:spTree>
    <p:extLst>
      <p:ext uri="{BB962C8B-B14F-4D97-AF65-F5344CB8AC3E}">
        <p14:creationId xmlns:p14="http://schemas.microsoft.com/office/powerpoint/2010/main" val="190636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6555E5-E62D-4B43-9B14-AB72BBD7F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8759"/>
            <a:ext cx="10515600" cy="3098203"/>
          </a:xfrm>
        </p:spPr>
        <p:txBody>
          <a:bodyPr>
            <a:normAutofit/>
          </a:bodyPr>
          <a:lstStyle/>
          <a:p>
            <a:r>
              <a:rPr lang="en-US" sz="1600" dirty="0"/>
              <a:t>The land option is a binding contract between One Energy and the landowner that gives One Energy the right to buy the described land during a specific period of time</a:t>
            </a:r>
          </a:p>
          <a:p>
            <a:r>
              <a:rPr lang="en-US" sz="1600" dirty="0"/>
              <a:t>Legal prepares the contract</a:t>
            </a:r>
          </a:p>
          <a:p>
            <a:r>
              <a:rPr lang="en-US" sz="1600" dirty="0"/>
              <a:t>The land option contains provisions regarding:</a:t>
            </a:r>
          </a:p>
          <a:p>
            <a:pPr lvl="1"/>
            <a:r>
              <a:rPr lang="en-US" sz="1050" dirty="0"/>
              <a:t>Purchase price</a:t>
            </a:r>
          </a:p>
          <a:p>
            <a:pPr lvl="1"/>
            <a:r>
              <a:rPr lang="en-US" sz="1050" dirty="0"/>
              <a:t>One Energy may enter the property (perform soil sampling, surveys, Phase I, etc.)</a:t>
            </a:r>
          </a:p>
          <a:p>
            <a:pPr lvl="1"/>
            <a:r>
              <a:rPr lang="en-US" sz="1050" dirty="0"/>
              <a:t>Term (length) of the land option</a:t>
            </a:r>
          </a:p>
          <a:p>
            <a:pPr lvl="1"/>
            <a:r>
              <a:rPr lang="en-US" sz="1050" dirty="0"/>
              <a:t>Landowner may not give any other person or company an option for the same land during the option period</a:t>
            </a:r>
          </a:p>
          <a:p>
            <a:pPr lvl="1"/>
            <a:r>
              <a:rPr lang="en-US" sz="1050" dirty="0"/>
              <a:t>Anything that needs to happen in order for One Energy to buy the land (for example, One Energy must be granted a Variance)</a:t>
            </a:r>
          </a:p>
          <a:p>
            <a:pPr lvl="1"/>
            <a:r>
              <a:rPr lang="en-US" sz="1050" dirty="0"/>
              <a:t>Miscellaneous provisions (One Energy may assign the option to any One Energy affiliate, all parties have the authority to sign the option, etc.)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FDC6E-7D0A-4A90-93AB-8131CF9F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76AE0-7AED-4414-9666-9E87CA79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acquisition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CBC82-2739-459C-885C-9590ABF74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Timeline &amp;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21913-B0D4-4B54-B786-BD6DB9DD3794}"/>
              </a:ext>
            </a:extLst>
          </p:cNvPr>
          <p:cNvSpPr txBox="1"/>
          <p:nvPr/>
        </p:nvSpPr>
        <p:spPr>
          <a:xfrm>
            <a:off x="417255" y="2089694"/>
            <a:ext cx="1944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Write land option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9FB5FEEB-FE15-48E9-A1B5-92755DCE5BA6}"/>
              </a:ext>
            </a:extLst>
          </p:cNvPr>
          <p:cNvSpPr/>
          <p:nvPr/>
        </p:nvSpPr>
        <p:spPr>
          <a:xfrm>
            <a:off x="293071" y="1672181"/>
            <a:ext cx="2192954" cy="1205231"/>
          </a:xfrm>
          <a:prstGeom prst="homePlate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16374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3C61E7-693A-4E10-BCE8-BFA3BB88C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5" y="3129093"/>
            <a:ext cx="10936545" cy="3227257"/>
          </a:xfrm>
        </p:spPr>
        <p:txBody>
          <a:bodyPr>
            <a:normAutofit/>
          </a:bodyPr>
          <a:lstStyle/>
          <a:p>
            <a:r>
              <a:rPr lang="en-US" sz="1600" b="0" dirty="0"/>
              <a:t>PPT sends a draft of the land option to the landowner for review</a:t>
            </a:r>
          </a:p>
          <a:p>
            <a:pPr lvl="1"/>
            <a:r>
              <a:rPr lang="en-US" sz="1000" dirty="0"/>
              <a:t>The landowner may have an attorney review the option</a:t>
            </a:r>
            <a:endParaRPr lang="en-US" sz="1000" b="0" dirty="0"/>
          </a:p>
          <a:p>
            <a:r>
              <a:rPr lang="en-US" sz="1600" b="0" dirty="0"/>
              <a:t>Once the land option has been negotiated and both sides have agreed to its terms, the land option is signed by One Energy and the landowner</a:t>
            </a:r>
          </a:p>
          <a:p>
            <a:r>
              <a:rPr lang="en-US" sz="1600" b="0" dirty="0"/>
              <a:t>If and when One Energy wants to purchase the land, One Energy “exercises” the option </a:t>
            </a:r>
          </a:p>
          <a:p>
            <a:pPr lvl="1"/>
            <a:r>
              <a:rPr lang="en-US" sz="1000" dirty="0"/>
              <a:t>Provides notice to the landowner that it wishes to exercise its option</a:t>
            </a:r>
          </a:p>
          <a:p>
            <a:pPr lvl="2"/>
            <a:r>
              <a:rPr lang="en-US" sz="1000" dirty="0"/>
              <a:t>Option may contain how notice is to be provided</a:t>
            </a:r>
          </a:p>
          <a:p>
            <a:pPr lvl="2"/>
            <a:r>
              <a:rPr lang="en-US" sz="1000" dirty="0"/>
              <a:t>Option usually provides short time period after exercise that land transfer must be completed</a:t>
            </a:r>
          </a:p>
          <a:p>
            <a:pPr lvl="2"/>
            <a:endParaRPr lang="en-US" sz="600" b="0" dirty="0"/>
          </a:p>
          <a:p>
            <a:r>
              <a:rPr lang="en-US" sz="1600" dirty="0"/>
              <a:t>After exercise, legal works with title company to conduct a closing</a:t>
            </a:r>
          </a:p>
          <a:p>
            <a:pPr lvl="1"/>
            <a:r>
              <a:rPr lang="en-US" sz="1000" dirty="0"/>
              <a:t>Legal will obtain title insurance for the property</a:t>
            </a:r>
          </a:p>
          <a:p>
            <a:pPr lvl="1"/>
            <a:r>
              <a:rPr lang="en-US" sz="1000" dirty="0"/>
              <a:t>At the closing, landowner signs a deed transferring the property to One Energy</a:t>
            </a:r>
          </a:p>
          <a:p>
            <a:pPr lvl="1"/>
            <a:r>
              <a:rPr lang="en-US" sz="1000" dirty="0"/>
              <a:t>At the closing, One Energy transfers money to the landowner</a:t>
            </a:r>
          </a:p>
          <a:p>
            <a:pPr marL="914400" lvl="2" indent="0">
              <a:buNone/>
            </a:pPr>
            <a:endParaRPr lang="en-US" sz="1000" dirty="0"/>
          </a:p>
          <a:p>
            <a:pPr lvl="1"/>
            <a:endParaRPr lang="en-US" sz="800" dirty="0"/>
          </a:p>
          <a:p>
            <a:endParaRPr lang="en-US" sz="1200" b="0" dirty="0"/>
          </a:p>
          <a:p>
            <a:pPr lvl="2"/>
            <a:endParaRPr lang="en-US" sz="1000" dirty="0"/>
          </a:p>
          <a:p>
            <a:pPr lvl="2"/>
            <a:endParaRPr lang="en-US" sz="1000" dirty="0"/>
          </a:p>
          <a:p>
            <a:pPr lvl="2"/>
            <a:endParaRPr lang="en-US" sz="1000" dirty="0"/>
          </a:p>
          <a:p>
            <a:pPr lvl="2"/>
            <a:endParaRPr lang="en-US" sz="1000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FDC6E-7D0A-4A90-93AB-8131CF9F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76AE0-7AED-4414-9666-9E87CA79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Land acquisition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CBC82-2739-459C-885C-9590ABF74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Timeline &amp;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21913-B0D4-4B54-B786-BD6DB9DD3794}"/>
              </a:ext>
            </a:extLst>
          </p:cNvPr>
          <p:cNvSpPr txBox="1"/>
          <p:nvPr/>
        </p:nvSpPr>
        <p:spPr>
          <a:xfrm>
            <a:off x="417255" y="2089694"/>
            <a:ext cx="1944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Execute land option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9FB5FEEB-FE15-48E9-A1B5-92755DCE5BA6}"/>
              </a:ext>
            </a:extLst>
          </p:cNvPr>
          <p:cNvSpPr/>
          <p:nvPr/>
        </p:nvSpPr>
        <p:spPr>
          <a:xfrm>
            <a:off x="293071" y="1672181"/>
            <a:ext cx="2192954" cy="1205231"/>
          </a:xfrm>
          <a:prstGeom prst="homePlate">
            <a:avLst/>
          </a:prstGeom>
          <a:noFill/>
          <a:ln w="127000">
            <a:solidFill>
              <a:srgbClr val="004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3874690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83480-D023-4BB1-BB85-EFAFFB87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B54EB9-4337-4B8F-A3E8-E607A9BE3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Ppt additional close-out items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8B2B3-F8F4-4A8F-BD2A-730C4645A20F}"/>
              </a:ext>
            </a:extLst>
          </p:cNvPr>
          <p:cNvSpPr txBox="1"/>
          <p:nvPr/>
        </p:nvSpPr>
        <p:spPr>
          <a:xfrm>
            <a:off x="1242236" y="2002102"/>
            <a:ext cx="29091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DE Summary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Save PDF in correct folder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Print a copy and put into DE binder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9C65F-6D2B-4248-B6E1-52FB259B3D48}"/>
              </a:ext>
            </a:extLst>
          </p:cNvPr>
          <p:cNvSpPr txBox="1"/>
          <p:nvPr/>
        </p:nvSpPr>
        <p:spPr>
          <a:xfrm>
            <a:off x="1022080" y="5107813"/>
            <a:ext cx="2775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Update </a:t>
            </a:r>
            <a:r>
              <a:rPr lang="en-US" sz="1500" b="1" dirty="0" err="1"/>
              <a:t>Taskworld</a:t>
            </a:r>
            <a:endParaRPr lang="en-US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Checkmark all tasks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Add in completion 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2D7C2-4BB6-4E33-A985-F6ED5811685D}"/>
              </a:ext>
            </a:extLst>
          </p:cNvPr>
          <p:cNvSpPr txBox="1"/>
          <p:nvPr/>
        </p:nvSpPr>
        <p:spPr>
          <a:xfrm>
            <a:off x="7373836" y="2168548"/>
            <a:ext cx="35759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Update Project-Master spreadsheet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1B0AD-C7F8-453A-AD48-3B1D452A862B}"/>
              </a:ext>
            </a:extLst>
          </p:cNvPr>
          <p:cNvSpPr txBox="1"/>
          <p:nvPr/>
        </p:nvSpPr>
        <p:spPr>
          <a:xfrm>
            <a:off x="7096125" y="4728671"/>
            <a:ext cx="4668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Confirm </a:t>
            </a:r>
            <a:r>
              <a:rPr lang="en-US" sz="1500" b="1" dirty="0" err="1"/>
              <a:t>HoPPT</a:t>
            </a:r>
            <a:r>
              <a:rPr lang="en-US" sz="1500" b="1" dirty="0"/>
              <a:t> has put the final &amp; approved documents into Athena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From APPROVED folder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Report &amp; Exhibits &amp;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Site Wind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Addendum (&amp; Addendum Review if applicable)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116B26-FD3D-43D6-82B4-34BE8E097571}"/>
              </a:ext>
            </a:extLst>
          </p:cNvPr>
          <p:cNvSpPr txBox="1"/>
          <p:nvPr/>
        </p:nvSpPr>
        <p:spPr>
          <a:xfrm>
            <a:off x="3797908" y="3507866"/>
            <a:ext cx="35759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Have Associates </a:t>
            </a:r>
            <a:r>
              <a:rPr lang="en-US" sz="1500" b="1" dirty="0" err="1"/>
              <a:t>print&amp;bind</a:t>
            </a:r>
            <a:r>
              <a:rPr lang="en-US" sz="1500" b="1" dirty="0"/>
              <a:t> final copy with addendum (&amp; addendum review if applicable) for the Library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33AAE5-52C9-45AE-A0AC-6BC3CBD8BE2A}"/>
              </a:ext>
            </a:extLst>
          </p:cNvPr>
          <p:cNvGrpSpPr/>
          <p:nvPr/>
        </p:nvGrpSpPr>
        <p:grpSpPr>
          <a:xfrm>
            <a:off x="12356677" y="1250454"/>
            <a:ext cx="1499445" cy="1489699"/>
            <a:chOff x="12356677" y="1250454"/>
            <a:chExt cx="1499445" cy="148969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635EEF-5927-4CA3-B2A2-81EC5E589A1A}"/>
                </a:ext>
              </a:extLst>
            </p:cNvPr>
            <p:cNvGrpSpPr/>
            <p:nvPr/>
          </p:nvGrpSpPr>
          <p:grpSpPr>
            <a:xfrm flipH="1">
              <a:off x="12356677" y="1264050"/>
              <a:ext cx="1499445" cy="1476103"/>
              <a:chOff x="7211053" y="3490942"/>
              <a:chExt cx="1642882" cy="1642939"/>
            </a:xfrm>
          </p:grpSpPr>
          <p:pic>
            <p:nvPicPr>
              <p:cNvPr id="11" name="Picture 4" descr="Image result for kitten transparent background">
                <a:extLst>
                  <a:ext uri="{FF2B5EF4-FFF2-40B4-BE49-F238E27FC236}">
                    <a16:creationId xmlns:a16="http://schemas.microsoft.com/office/drawing/2014/main" id="{58640244-D289-44E0-841F-771978DE09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7451242" y="3791858"/>
                <a:ext cx="1375618" cy="7737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Image result for cartoon airplane clipart transparent background">
                <a:extLst>
                  <a:ext uri="{FF2B5EF4-FFF2-40B4-BE49-F238E27FC236}">
                    <a16:creationId xmlns:a16="http://schemas.microsoft.com/office/drawing/2014/main" id="{BE601596-A619-4F18-857D-432905F20E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1053" y="3901719"/>
                <a:ext cx="1642882" cy="1232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B2A3590-BDB0-4197-803B-ED1BAD84A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2797972" y="1250454"/>
              <a:ext cx="616853" cy="411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74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01041 L -0.05937 -0.0368 L -0.11328 -0.0868 L -0.16719 -0.11597 L -0.26172 -0.14653 L -0.31797 -0.13264 L -0.36172 -0.09791 L -0.36797 -0.0618 L -0.33906 0.02014 L -0.28828 0.10903 L -0.25469 0.17431 L -0.24687 0.25625 L -0.25781 0.34514 L -0.30625 0.41736 L -0.39141 0.46042 L -0.45234 0.50903 L -0.50703 0.5132 L -0.58594 0.52153 L -0.62578 0.52153 " pathEditMode="relative" ptsTypes="AAAAAAAAAAAAAAAAAAA">
                                      <p:cBhvr>
                                        <p:cTn id="6" dur="5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709FE3-51FC-4316-8B5B-C307F4AEC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5D17609-1C88-40AD-8C36-BB512C482DC2}"/>
              </a:ext>
            </a:extLst>
          </p:cNvPr>
          <p:cNvSpPr txBox="1">
            <a:spLocks/>
          </p:cNvSpPr>
          <p:nvPr/>
        </p:nvSpPr>
        <p:spPr>
          <a:xfrm>
            <a:off x="3520115" y="2449173"/>
            <a:ext cx="6037869" cy="743505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33" dirty="0"/>
              <a:t>Questions? Comments? Concerns?</a:t>
            </a:r>
          </a:p>
          <a:p>
            <a:pPr marL="0" indent="0">
              <a:buNone/>
            </a:pPr>
            <a:endParaRPr lang="en-US" sz="2333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6B7220-8218-4DA9-A81E-873CBBBA1BEF}"/>
              </a:ext>
            </a:extLst>
          </p:cNvPr>
          <p:cNvSpPr txBox="1"/>
          <p:nvPr/>
        </p:nvSpPr>
        <p:spPr>
          <a:xfrm>
            <a:off x="5204656" y="3900564"/>
            <a:ext cx="16341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Next Steps Part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F1663-53F8-47B4-9EF3-F7BB081CCB26}"/>
              </a:ext>
            </a:extLst>
          </p:cNvPr>
          <p:cNvSpPr txBox="1"/>
          <p:nvPr/>
        </p:nvSpPr>
        <p:spPr>
          <a:xfrm>
            <a:off x="5474121" y="3546621"/>
            <a:ext cx="10951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Next class:</a:t>
            </a:r>
          </a:p>
        </p:txBody>
      </p:sp>
      <p:pic>
        <p:nvPicPr>
          <p:cNvPr id="1026" name="Picture 2" descr="Image result for pusheen white background">
            <a:extLst>
              <a:ext uri="{FF2B5EF4-FFF2-40B4-BE49-F238E27FC236}">
                <a16:creationId xmlns:a16="http://schemas.microsoft.com/office/drawing/2014/main" id="{E535E5F4-4114-403B-90B3-DEB1291FC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6" y="5016616"/>
            <a:ext cx="1852498" cy="14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1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49DDAD-6B12-416D-802B-355CBB447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629" y="1994074"/>
            <a:ext cx="9726336" cy="43622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Micrositing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it?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Land Acquisition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Why?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Timeline &amp;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PPT Additional Close-Out Items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4476B-6653-4C61-A696-D756E1F5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431D2F-5534-4420-AEB1-E92745AE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0097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B4F09-A8AC-4709-A61D-BB1DA096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5F0379-C500-4C6F-8B42-1CC11586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F8F1291-A804-46E5-9A65-190C0B7DCB8C}"/>
              </a:ext>
            </a:extLst>
          </p:cNvPr>
          <p:cNvSpPr txBox="1">
            <a:spLocks/>
          </p:cNvSpPr>
          <p:nvPr/>
        </p:nvSpPr>
        <p:spPr>
          <a:xfrm>
            <a:off x="529361" y="1901553"/>
            <a:ext cx="6237779" cy="543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dirty="0"/>
              <a:t>Where are we in the full project development process?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29B2F-E25E-4BCE-904C-31293DBA0D1D}"/>
              </a:ext>
            </a:extLst>
          </p:cNvPr>
          <p:cNvSpPr txBox="1"/>
          <p:nvPr/>
        </p:nvSpPr>
        <p:spPr>
          <a:xfrm>
            <a:off x="977674" y="3126944"/>
            <a:ext cx="2067529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4A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 has been internally approved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C144A2-9247-4DFE-A0DD-CE0263046EFE}"/>
              </a:ext>
            </a:extLst>
          </p:cNvPr>
          <p:cNvSpPr txBox="1"/>
          <p:nvPr/>
        </p:nvSpPr>
        <p:spPr>
          <a:xfrm>
            <a:off x="3481617" y="3126944"/>
            <a:ext cx="249536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4A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 has been reviewed by Due Diligence Independent Engineer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6CDA52-8074-42A4-8C51-8CB6CEA08D5F}"/>
              </a:ext>
            </a:extLst>
          </p:cNvPr>
          <p:cNvSpPr txBox="1"/>
          <p:nvPr/>
        </p:nvSpPr>
        <p:spPr>
          <a:xfrm>
            <a:off x="8610600" y="3126944"/>
            <a:ext cx="2067529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Contract has been signed with the customer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2D93E4-E7DF-4FD9-A270-E34387D1E324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2011439" y="4050274"/>
            <a:ext cx="3273625" cy="1352236"/>
          </a:xfrm>
          <a:prstGeom prst="straightConnector1">
            <a:avLst/>
          </a:prstGeom>
          <a:ln w="38100">
            <a:solidFill>
              <a:srgbClr val="004A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39A11E-D48A-4752-83C1-A07372627E7A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4729301" y="4050274"/>
            <a:ext cx="639653" cy="1352236"/>
          </a:xfrm>
          <a:prstGeom prst="straightConnector1">
            <a:avLst/>
          </a:prstGeom>
          <a:ln w="38100">
            <a:solidFill>
              <a:srgbClr val="004A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D9EEA83-0FA8-4055-BF6B-7C3F85352634}"/>
              </a:ext>
            </a:extLst>
          </p:cNvPr>
          <p:cNvCxnSpPr>
            <a:cxnSpLocks/>
          </p:cNvCxnSpPr>
          <p:nvPr/>
        </p:nvCxnSpPr>
        <p:spPr>
          <a:xfrm flipH="1">
            <a:off x="5430126" y="4050274"/>
            <a:ext cx="4274193" cy="135223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4257AC3-541D-4A91-AC68-4B4C7D3C241B}"/>
              </a:ext>
            </a:extLst>
          </p:cNvPr>
          <p:cNvSpPr txBox="1"/>
          <p:nvPr/>
        </p:nvSpPr>
        <p:spPr>
          <a:xfrm>
            <a:off x="4072254" y="5518554"/>
            <a:ext cx="249536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004A8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PPT isn’t done yet with this project. We still have work to do.</a:t>
            </a:r>
          </a:p>
        </p:txBody>
      </p:sp>
    </p:spTree>
    <p:extLst>
      <p:ext uri="{BB962C8B-B14F-4D97-AF65-F5344CB8AC3E}">
        <p14:creationId xmlns:p14="http://schemas.microsoft.com/office/powerpoint/2010/main" val="32192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085E7B-8EA7-42DE-AFC0-0B9E3A07A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1694575"/>
            <a:ext cx="9753600" cy="134302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Micrositing</a:t>
            </a:r>
            <a:r>
              <a:rPr lang="en-US" b="0" dirty="0"/>
              <a:t>: any turbine siting change that does not exceed 1 arc-second from the original siting location. This term is adopted from the FAA.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FDC6E-7D0A-4A90-93AB-8131CF9F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76AE0-7AED-4414-9666-9E87CA79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micrositing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CBC82-2739-459C-885C-9590ABF74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is it?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D4D23B8-AAE0-4AD7-8174-AC9BBD70CF3A}"/>
              </a:ext>
            </a:extLst>
          </p:cNvPr>
          <p:cNvSpPr txBox="1">
            <a:spLocks/>
          </p:cNvSpPr>
          <p:nvPr/>
        </p:nvSpPr>
        <p:spPr>
          <a:xfrm>
            <a:off x="3219450" y="3294945"/>
            <a:ext cx="5753100" cy="627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Why would we need this step?</a:t>
            </a:r>
            <a:endParaRPr lang="en-US" b="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32ED474-B731-45F6-83ED-878ED5046316}"/>
              </a:ext>
            </a:extLst>
          </p:cNvPr>
          <p:cNvSpPr txBox="1">
            <a:spLocks/>
          </p:cNvSpPr>
          <p:nvPr/>
        </p:nvSpPr>
        <p:spPr>
          <a:xfrm>
            <a:off x="838200" y="3996725"/>
            <a:ext cx="8572500" cy="1343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dirty="0"/>
              <a:t>The civil layout may need to dictate slight adjustments for roadways, crane pads, laydown yards, etc. 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BD68AF4-15AF-4F77-AED2-1DABC5FD5A50}"/>
              </a:ext>
            </a:extLst>
          </p:cNvPr>
          <p:cNvSpPr txBox="1">
            <a:spLocks/>
          </p:cNvSpPr>
          <p:nvPr/>
        </p:nvSpPr>
        <p:spPr>
          <a:xfrm>
            <a:off x="3105150" y="4856161"/>
            <a:ext cx="8572500" cy="1343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dirty="0"/>
              <a:t>Might need to adjust based on late customer-preferences for turbine siting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2081B13-6189-40B7-A29B-B9AC77343C11}"/>
              </a:ext>
            </a:extLst>
          </p:cNvPr>
          <p:cNvSpPr txBox="1">
            <a:spLocks/>
          </p:cNvSpPr>
          <p:nvPr/>
        </p:nvSpPr>
        <p:spPr>
          <a:xfrm>
            <a:off x="952500" y="5527674"/>
            <a:ext cx="8572500" cy="1343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dirty="0"/>
              <a:t>A surprise wetland may have popped up 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7BD2B1D-96CF-46B5-AD50-968F32986D0D}"/>
              </a:ext>
            </a:extLst>
          </p:cNvPr>
          <p:cNvSpPr txBox="1">
            <a:spLocks/>
          </p:cNvSpPr>
          <p:nvPr/>
        </p:nvSpPr>
        <p:spPr>
          <a:xfrm>
            <a:off x="3905250" y="6148775"/>
            <a:ext cx="85725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0" i="1" dirty="0"/>
              <a:t>The possibilities are endless as to why we would need to microsite </a:t>
            </a:r>
          </a:p>
        </p:txBody>
      </p:sp>
    </p:spTree>
    <p:extLst>
      <p:ext uri="{BB962C8B-B14F-4D97-AF65-F5344CB8AC3E}">
        <p14:creationId xmlns:p14="http://schemas.microsoft.com/office/powerpoint/2010/main" val="100055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FDC6E-7D0A-4A90-93AB-8131CF9F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76AE0-7AED-4414-9666-9E87CA79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micrositing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CBC82-2739-459C-885C-9590ABF74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6997F86-E633-4394-BEBE-36131C243D99}"/>
              </a:ext>
            </a:extLst>
          </p:cNvPr>
          <p:cNvSpPr/>
          <p:nvPr/>
        </p:nvSpPr>
        <p:spPr>
          <a:xfrm>
            <a:off x="609559" y="2812162"/>
            <a:ext cx="2671948" cy="1959429"/>
          </a:xfrm>
          <a:prstGeom prst="homePlate">
            <a:avLst/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7C9B5CC9-A939-42E8-9F68-447104D4BB2F}"/>
              </a:ext>
            </a:extLst>
          </p:cNvPr>
          <p:cNvSpPr/>
          <p:nvPr/>
        </p:nvSpPr>
        <p:spPr>
          <a:xfrm>
            <a:off x="3424947" y="2812162"/>
            <a:ext cx="2671948" cy="1959429"/>
          </a:xfrm>
          <a:prstGeom prst="homePlat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3D3F3E5A-D6DF-46CB-B633-211E12719733}"/>
              </a:ext>
            </a:extLst>
          </p:cNvPr>
          <p:cNvSpPr/>
          <p:nvPr/>
        </p:nvSpPr>
        <p:spPr>
          <a:xfrm>
            <a:off x="6245338" y="2812164"/>
            <a:ext cx="2671948" cy="1959429"/>
          </a:xfrm>
          <a:prstGeom prst="homePlate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705FDB3C-1C66-4FA0-B8A1-5FBA70380B75}"/>
              </a:ext>
            </a:extLst>
          </p:cNvPr>
          <p:cNvSpPr/>
          <p:nvPr/>
        </p:nvSpPr>
        <p:spPr>
          <a:xfrm>
            <a:off x="9060726" y="2812161"/>
            <a:ext cx="2671948" cy="1959429"/>
          </a:xfrm>
          <a:prstGeom prst="homePlate">
            <a:avLst/>
          </a:prstGeom>
          <a:noFill/>
          <a:ln w="127000">
            <a:solidFill>
              <a:srgbClr val="004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849D3-D855-4CAB-A2A5-2171D76856E2}"/>
              </a:ext>
            </a:extLst>
          </p:cNvPr>
          <p:cNvSpPr txBox="1"/>
          <p:nvPr/>
        </p:nvSpPr>
        <p:spPr>
          <a:xfrm>
            <a:off x="910772" y="3445427"/>
            <a:ext cx="1944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Micrositing</a:t>
            </a:r>
            <a:r>
              <a:rPr lang="en-US" sz="1500" dirty="0"/>
              <a:t> Team gets together for a meeting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23983-936B-4745-8F72-6A001180E3FF}"/>
              </a:ext>
            </a:extLst>
          </p:cNvPr>
          <p:cNvSpPr txBox="1"/>
          <p:nvPr/>
        </p:nvSpPr>
        <p:spPr>
          <a:xfrm>
            <a:off x="3711122" y="3330010"/>
            <a:ext cx="1944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Discuss things that may affect turbine siting. Confirm final turbine siting.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F7CCC6-F225-4A18-A247-400BF47E30D4}"/>
              </a:ext>
            </a:extLst>
          </p:cNvPr>
          <p:cNvSpPr txBox="1"/>
          <p:nvPr/>
        </p:nvSpPr>
        <p:spPr>
          <a:xfrm>
            <a:off x="6519996" y="3399460"/>
            <a:ext cx="1944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If needed, rerun feasibility studies &amp; production numbers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27CFD1-D6EC-4421-A21B-91E64E7325E6}"/>
              </a:ext>
            </a:extLst>
          </p:cNvPr>
          <p:cNvSpPr txBox="1"/>
          <p:nvPr/>
        </p:nvSpPr>
        <p:spPr>
          <a:xfrm>
            <a:off x="9298542" y="3630292"/>
            <a:ext cx="19445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190949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FDC6E-7D0A-4A90-93AB-8131CF9F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76AE0-7AED-4414-9666-9E87CA79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micrositing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CBC82-2739-459C-885C-9590ABF74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6997F86-E633-4394-BEBE-36131C243D99}"/>
              </a:ext>
            </a:extLst>
          </p:cNvPr>
          <p:cNvSpPr/>
          <p:nvPr/>
        </p:nvSpPr>
        <p:spPr>
          <a:xfrm>
            <a:off x="293071" y="1672181"/>
            <a:ext cx="2192954" cy="1205231"/>
          </a:xfrm>
          <a:prstGeom prst="homePlate">
            <a:avLst/>
          </a:prstGeom>
          <a:noFill/>
          <a:ln w="1270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3849D3-D855-4CAB-A2A5-2171D76856E2}"/>
              </a:ext>
            </a:extLst>
          </p:cNvPr>
          <p:cNvSpPr txBox="1"/>
          <p:nvPr/>
        </p:nvSpPr>
        <p:spPr>
          <a:xfrm>
            <a:off x="394259" y="1882381"/>
            <a:ext cx="1944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/>
              <a:t>Micrositing</a:t>
            </a:r>
            <a:r>
              <a:rPr lang="en-US" sz="1500" dirty="0"/>
              <a:t> Team gets together for a meeting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62246F8-656C-41DE-9401-6B5CA750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270" y="3698673"/>
            <a:ext cx="3705225" cy="58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Micrositing</a:t>
            </a:r>
            <a:r>
              <a:rPr lang="en-US" dirty="0">
                <a:solidFill>
                  <a:srgbClr val="FF0000"/>
                </a:solidFill>
              </a:rPr>
              <a:t> Team</a:t>
            </a:r>
            <a:endParaRPr lang="en-US" b="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B78E09F4-1CF0-48AD-8A19-9BD7A51AB0BD}"/>
              </a:ext>
            </a:extLst>
          </p:cNvPr>
          <p:cNvSpPr txBox="1">
            <a:spLocks/>
          </p:cNvSpPr>
          <p:nvPr/>
        </p:nvSpPr>
        <p:spPr>
          <a:xfrm>
            <a:off x="7891462" y="3654677"/>
            <a:ext cx="1438276" cy="58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When</a:t>
            </a:r>
            <a:endParaRPr lang="en-US" b="0" dirty="0"/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3AE62A65-5AE4-401C-AAB4-77F58B21CFC7}"/>
              </a:ext>
            </a:extLst>
          </p:cNvPr>
          <p:cNvSpPr txBox="1">
            <a:spLocks/>
          </p:cNvSpPr>
          <p:nvPr/>
        </p:nvSpPr>
        <p:spPr>
          <a:xfrm>
            <a:off x="2488123" y="4496664"/>
            <a:ext cx="1759621" cy="38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Head of PPT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0518AF84-A3EC-4809-8ED5-481EE877AB79}"/>
              </a:ext>
            </a:extLst>
          </p:cNvPr>
          <p:cNvSpPr txBox="1">
            <a:spLocks/>
          </p:cNvSpPr>
          <p:nvPr/>
        </p:nvSpPr>
        <p:spPr>
          <a:xfrm>
            <a:off x="6539046" y="4365504"/>
            <a:ext cx="4026694" cy="186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/>
              <a:t>After PPA is signed</a:t>
            </a:r>
          </a:p>
          <a:p>
            <a:pPr marL="0" indent="0" algn="ctr">
              <a:buNone/>
            </a:pPr>
            <a:endParaRPr lang="en-US" sz="2000" b="0" dirty="0"/>
          </a:p>
          <a:p>
            <a:pPr marL="0" indent="0" algn="ctr">
              <a:buNone/>
            </a:pPr>
            <a:r>
              <a:rPr lang="en-US" sz="2000" b="0" dirty="0"/>
              <a:t>Before project begins construction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A46B46-29FB-4A76-A25F-39CEAA3F8586}"/>
              </a:ext>
            </a:extLst>
          </p:cNvPr>
          <p:cNvGrpSpPr/>
          <p:nvPr/>
        </p:nvGrpSpPr>
        <p:grpSpPr>
          <a:xfrm>
            <a:off x="-1436489" y="1625738"/>
            <a:ext cx="1270845" cy="1205232"/>
            <a:chOff x="7211053" y="3490942"/>
            <a:chExt cx="1642882" cy="1642939"/>
          </a:xfrm>
        </p:grpSpPr>
        <p:pic>
          <p:nvPicPr>
            <p:cNvPr id="16" name="Picture 4" descr="Image result for kitten transparent background">
              <a:extLst>
                <a:ext uri="{FF2B5EF4-FFF2-40B4-BE49-F238E27FC236}">
                  <a16:creationId xmlns:a16="http://schemas.microsoft.com/office/drawing/2014/main" id="{C2C29388-F965-464C-841E-6155E7564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451242" y="3791858"/>
              <a:ext cx="1375618" cy="773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Image result for cartoon airplane clipart transparent background">
              <a:extLst>
                <a:ext uri="{FF2B5EF4-FFF2-40B4-BE49-F238E27FC236}">
                  <a16:creationId xmlns:a16="http://schemas.microsoft.com/office/drawing/2014/main" id="{6C06D47A-5950-4503-98D8-9AF6DDB78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053" y="3901719"/>
              <a:ext cx="1642882" cy="123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1412EA-3262-4D00-A307-1180811C3855}"/>
              </a:ext>
            </a:extLst>
          </p:cNvPr>
          <p:cNvGrpSpPr/>
          <p:nvPr/>
        </p:nvGrpSpPr>
        <p:grpSpPr>
          <a:xfrm>
            <a:off x="-1589221" y="1588273"/>
            <a:ext cx="1270845" cy="1119899"/>
            <a:chOff x="5782607" y="2362627"/>
            <a:chExt cx="3179179" cy="3019737"/>
          </a:xfrm>
        </p:grpSpPr>
        <p:pic>
          <p:nvPicPr>
            <p:cNvPr id="21" name="Picture 2" descr="Related image">
              <a:extLst>
                <a:ext uri="{FF2B5EF4-FFF2-40B4-BE49-F238E27FC236}">
                  <a16:creationId xmlns:a16="http://schemas.microsoft.com/office/drawing/2014/main" id="{AB99CDE2-20C0-48C3-8071-96F897509C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0" t="7229" r="19145" b="9381"/>
            <a:stretch/>
          </p:blipFill>
          <p:spPr bwMode="auto">
            <a:xfrm>
              <a:off x="7278757" y="2362627"/>
              <a:ext cx="1099930" cy="2152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Image result for dump truck clipart transparent background">
              <a:extLst>
                <a:ext uri="{FF2B5EF4-FFF2-40B4-BE49-F238E27FC236}">
                  <a16:creationId xmlns:a16="http://schemas.microsoft.com/office/drawing/2014/main" id="{6A7182DC-158D-4F3A-AB62-23A4C462CA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607" y="3496051"/>
              <a:ext cx="3179179" cy="1886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48DB906-B847-4000-AD26-9B5585A018B5}"/>
              </a:ext>
            </a:extLst>
          </p:cNvPr>
          <p:cNvGrpSpPr/>
          <p:nvPr/>
        </p:nvGrpSpPr>
        <p:grpSpPr>
          <a:xfrm>
            <a:off x="-1895204" y="1672181"/>
            <a:ext cx="1614030" cy="1044188"/>
            <a:chOff x="6539046" y="1609744"/>
            <a:chExt cx="1614030" cy="1044188"/>
          </a:xfrm>
        </p:grpSpPr>
        <p:pic>
          <p:nvPicPr>
            <p:cNvPr id="2070" name="Picture 22" descr="Image result for cat with transparent background">
              <a:extLst>
                <a:ext uri="{FF2B5EF4-FFF2-40B4-BE49-F238E27FC236}">
                  <a16:creationId xmlns:a16="http://schemas.microsoft.com/office/drawing/2014/main" id="{8275DB2C-36D9-47E2-BBD9-A678FAD2E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60840" y="1609744"/>
              <a:ext cx="781185" cy="96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A60607-948A-43CF-BC58-FC460E11C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6539046" y="2121302"/>
              <a:ext cx="1614030" cy="53263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114512-A190-471C-A080-5FDCA5961B16}"/>
              </a:ext>
            </a:extLst>
          </p:cNvPr>
          <p:cNvGrpSpPr/>
          <p:nvPr/>
        </p:nvGrpSpPr>
        <p:grpSpPr>
          <a:xfrm>
            <a:off x="-2014337" y="1580076"/>
            <a:ext cx="1852296" cy="1108977"/>
            <a:chOff x="8315316" y="1578798"/>
            <a:chExt cx="1852296" cy="1108977"/>
          </a:xfrm>
        </p:grpSpPr>
        <p:pic>
          <p:nvPicPr>
            <p:cNvPr id="2074" name="Picture 26" descr="Related image">
              <a:extLst>
                <a:ext uri="{FF2B5EF4-FFF2-40B4-BE49-F238E27FC236}">
                  <a16:creationId xmlns:a16="http://schemas.microsoft.com/office/drawing/2014/main" id="{86EE7181-D71C-4523-B54E-4CDFCD87A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9742" y="1578798"/>
              <a:ext cx="1341041" cy="110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 descr="Image result for boat with transparent background">
              <a:extLst>
                <a:ext uri="{FF2B5EF4-FFF2-40B4-BE49-F238E27FC236}">
                  <a16:creationId xmlns:a16="http://schemas.microsoft.com/office/drawing/2014/main" id="{A7968FB6-B286-4C40-B0CE-F91D2308B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5" b="23162"/>
            <a:stretch/>
          </p:blipFill>
          <p:spPr bwMode="auto">
            <a:xfrm>
              <a:off x="8315316" y="2144214"/>
              <a:ext cx="1852296" cy="49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D98A52E2-1CBB-4D86-938E-A5F70B2D131A}"/>
              </a:ext>
            </a:extLst>
          </p:cNvPr>
          <p:cNvSpPr txBox="1">
            <a:spLocks/>
          </p:cNvSpPr>
          <p:nvPr/>
        </p:nvSpPr>
        <p:spPr>
          <a:xfrm>
            <a:off x="2232305" y="4963138"/>
            <a:ext cx="2271256" cy="444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Project Manager</a:t>
            </a:r>
          </a:p>
        </p:txBody>
      </p:sp>
      <p:sp>
        <p:nvSpPr>
          <p:cNvPr id="42" name="Content Placeholder 1">
            <a:extLst>
              <a:ext uri="{FF2B5EF4-FFF2-40B4-BE49-F238E27FC236}">
                <a16:creationId xmlns:a16="http://schemas.microsoft.com/office/drawing/2014/main" id="{BB998D06-38FC-451C-AB26-E74AC32D76EF}"/>
              </a:ext>
            </a:extLst>
          </p:cNvPr>
          <p:cNvSpPr txBox="1">
            <a:spLocks/>
          </p:cNvSpPr>
          <p:nvPr/>
        </p:nvSpPr>
        <p:spPr>
          <a:xfrm>
            <a:off x="2646254" y="5447542"/>
            <a:ext cx="2271256" cy="444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/>
              <a:t>Drafter</a:t>
            </a:r>
          </a:p>
        </p:txBody>
      </p:sp>
      <p:sp>
        <p:nvSpPr>
          <p:cNvPr id="43" name="Content Placeholder 1">
            <a:extLst>
              <a:ext uri="{FF2B5EF4-FFF2-40B4-BE49-F238E27FC236}">
                <a16:creationId xmlns:a16="http://schemas.microsoft.com/office/drawing/2014/main" id="{B8394E48-A36E-466F-88D1-BDC9930E5051}"/>
              </a:ext>
            </a:extLst>
          </p:cNvPr>
          <p:cNvSpPr txBox="1">
            <a:spLocks/>
          </p:cNvSpPr>
          <p:nvPr/>
        </p:nvSpPr>
        <p:spPr>
          <a:xfrm>
            <a:off x="2719270" y="5890675"/>
            <a:ext cx="1270749" cy="444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0" dirty="0" err="1"/>
              <a:t>Jereme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9344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48148E-6 L 0.87969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84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44444E-6 L 0.75014 -0.005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0" y="-30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58919 -0.006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53" y="-3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4164 0.007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20" y="37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7" grpId="0"/>
      <p:bldP spid="18" grpId="0"/>
      <p:bldP spid="38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FDC6E-7D0A-4A90-93AB-8131CF9F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76AE0-7AED-4414-9666-9E87CA79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micrositing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CBC82-2739-459C-885C-9590ABF74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6997F86-E633-4394-BEBE-36131C243D99}"/>
              </a:ext>
            </a:extLst>
          </p:cNvPr>
          <p:cNvSpPr/>
          <p:nvPr/>
        </p:nvSpPr>
        <p:spPr>
          <a:xfrm>
            <a:off x="293071" y="1672181"/>
            <a:ext cx="2192954" cy="1205231"/>
          </a:xfrm>
          <a:prstGeom prst="homePlate">
            <a:avLst/>
          </a:prstGeom>
          <a:noFill/>
          <a:ln w="127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31BF75-EBA2-4866-AC99-6DB0720CE727}"/>
              </a:ext>
            </a:extLst>
          </p:cNvPr>
          <p:cNvSpPr txBox="1"/>
          <p:nvPr/>
        </p:nvSpPr>
        <p:spPr>
          <a:xfrm>
            <a:off x="394259" y="1913711"/>
            <a:ext cx="1944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Discuss things that may affect turbine siting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417383-B479-4703-AE8D-A62F6BABFAAF}"/>
              </a:ext>
            </a:extLst>
          </p:cNvPr>
          <p:cNvGrpSpPr/>
          <p:nvPr/>
        </p:nvGrpSpPr>
        <p:grpSpPr>
          <a:xfrm flipH="1">
            <a:off x="8502731" y="5245372"/>
            <a:ext cx="1499445" cy="1476103"/>
            <a:chOff x="7211053" y="3490942"/>
            <a:chExt cx="1642882" cy="1642939"/>
          </a:xfrm>
        </p:grpSpPr>
        <p:pic>
          <p:nvPicPr>
            <p:cNvPr id="22" name="Picture 4" descr="Image result for kitten transparent background">
              <a:extLst>
                <a:ext uri="{FF2B5EF4-FFF2-40B4-BE49-F238E27FC236}">
                  <a16:creationId xmlns:a16="http://schemas.microsoft.com/office/drawing/2014/main" id="{E90115C5-3218-44C5-AE5B-F58DFADC9D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451242" y="3791858"/>
              <a:ext cx="1375618" cy="773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Image result for cartoon airplane clipart transparent background">
              <a:extLst>
                <a:ext uri="{FF2B5EF4-FFF2-40B4-BE49-F238E27FC236}">
                  <a16:creationId xmlns:a16="http://schemas.microsoft.com/office/drawing/2014/main" id="{8DCCE8D8-A1D1-487C-9E81-1EB47027F2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053" y="3901719"/>
              <a:ext cx="1642882" cy="123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124C6E-9DFB-4FF3-B9A5-8B22EEDEB52A}"/>
              </a:ext>
            </a:extLst>
          </p:cNvPr>
          <p:cNvGrpSpPr/>
          <p:nvPr/>
        </p:nvGrpSpPr>
        <p:grpSpPr>
          <a:xfrm flipH="1">
            <a:off x="7482338" y="3214134"/>
            <a:ext cx="1568087" cy="1408003"/>
            <a:chOff x="5782607" y="2362627"/>
            <a:chExt cx="3179179" cy="3019737"/>
          </a:xfrm>
        </p:grpSpPr>
        <p:pic>
          <p:nvPicPr>
            <p:cNvPr id="25" name="Picture 2" descr="Related image">
              <a:extLst>
                <a:ext uri="{FF2B5EF4-FFF2-40B4-BE49-F238E27FC236}">
                  <a16:creationId xmlns:a16="http://schemas.microsoft.com/office/drawing/2014/main" id="{903CCE9A-F7ED-43F6-857F-106C139456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70" t="7229" r="19145" b="9381"/>
            <a:stretch/>
          </p:blipFill>
          <p:spPr bwMode="auto">
            <a:xfrm>
              <a:off x="7278757" y="2362627"/>
              <a:ext cx="1099930" cy="2152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Image result for dump truck clipart transparent background">
              <a:extLst>
                <a:ext uri="{FF2B5EF4-FFF2-40B4-BE49-F238E27FC236}">
                  <a16:creationId xmlns:a16="http://schemas.microsoft.com/office/drawing/2014/main" id="{F3F7F2CE-E4E3-41D3-A668-BC64AC5B1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2607" y="3496051"/>
              <a:ext cx="3179179" cy="1886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3CC8D6-5E90-42C7-9E92-F608ED2D94F8}"/>
              </a:ext>
            </a:extLst>
          </p:cNvPr>
          <p:cNvGrpSpPr/>
          <p:nvPr/>
        </p:nvGrpSpPr>
        <p:grpSpPr>
          <a:xfrm>
            <a:off x="3740280" y="3271680"/>
            <a:ext cx="1936044" cy="1290787"/>
            <a:chOff x="6539046" y="1609744"/>
            <a:chExt cx="1614030" cy="1044188"/>
          </a:xfrm>
        </p:grpSpPr>
        <p:pic>
          <p:nvPicPr>
            <p:cNvPr id="28" name="Picture 22" descr="Image result for cat with transparent background">
              <a:extLst>
                <a:ext uri="{FF2B5EF4-FFF2-40B4-BE49-F238E27FC236}">
                  <a16:creationId xmlns:a16="http://schemas.microsoft.com/office/drawing/2014/main" id="{A93C18F6-AAB5-467D-A0AF-D4CB3B6630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660840" y="1609744"/>
              <a:ext cx="781185" cy="96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BBE8DAF-2BEC-48D1-88D8-67EED3A5F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6539046" y="2121302"/>
              <a:ext cx="1614030" cy="53263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C864FA-C5DF-4611-A3AE-0311A676C08F}"/>
              </a:ext>
            </a:extLst>
          </p:cNvPr>
          <p:cNvGrpSpPr/>
          <p:nvPr/>
        </p:nvGrpSpPr>
        <p:grpSpPr>
          <a:xfrm>
            <a:off x="2515349" y="5121546"/>
            <a:ext cx="2192953" cy="1371328"/>
            <a:chOff x="8315316" y="1578798"/>
            <a:chExt cx="1852296" cy="1108977"/>
          </a:xfrm>
        </p:grpSpPr>
        <p:pic>
          <p:nvPicPr>
            <p:cNvPr id="31" name="Picture 26" descr="Related image">
              <a:extLst>
                <a:ext uri="{FF2B5EF4-FFF2-40B4-BE49-F238E27FC236}">
                  <a16:creationId xmlns:a16="http://schemas.microsoft.com/office/drawing/2014/main" id="{66733824-42A5-4863-9250-B61888DC3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9742" y="1578798"/>
              <a:ext cx="1341041" cy="1108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8" descr="Image result for boat with transparent background">
              <a:extLst>
                <a:ext uri="{FF2B5EF4-FFF2-40B4-BE49-F238E27FC236}">
                  <a16:creationId xmlns:a16="http://schemas.microsoft.com/office/drawing/2014/main" id="{94B01D84-6F20-4A0F-9D88-9945285B74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5" b="23162"/>
            <a:stretch/>
          </p:blipFill>
          <p:spPr bwMode="auto">
            <a:xfrm>
              <a:off x="8315316" y="2144214"/>
              <a:ext cx="1852296" cy="498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9B18D5D-C4C8-4B83-BD37-857F7D01B30D}"/>
              </a:ext>
            </a:extLst>
          </p:cNvPr>
          <p:cNvGrpSpPr/>
          <p:nvPr/>
        </p:nvGrpSpPr>
        <p:grpSpPr>
          <a:xfrm>
            <a:off x="3175305" y="2059785"/>
            <a:ext cx="2739719" cy="1371328"/>
            <a:chOff x="1260326" y="2581079"/>
            <a:chExt cx="4230950" cy="2243412"/>
          </a:xfrm>
        </p:grpSpPr>
        <p:sp>
          <p:nvSpPr>
            <p:cNvPr id="34" name="Cloud 33">
              <a:extLst>
                <a:ext uri="{FF2B5EF4-FFF2-40B4-BE49-F238E27FC236}">
                  <a16:creationId xmlns:a16="http://schemas.microsoft.com/office/drawing/2014/main" id="{BC2F2CFA-C214-425C-9F32-E4F0068FB9C9}"/>
                </a:ext>
              </a:extLst>
            </p:cNvPr>
            <p:cNvSpPr/>
            <p:nvPr/>
          </p:nvSpPr>
          <p:spPr>
            <a:xfrm>
              <a:off x="1260326" y="2581079"/>
              <a:ext cx="4230950" cy="1599780"/>
            </a:xfrm>
            <a:prstGeom prst="cloud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341D7E-F73A-432C-9B67-EE82ABA97895}"/>
                </a:ext>
              </a:extLst>
            </p:cNvPr>
            <p:cNvSpPr txBox="1"/>
            <p:nvPr/>
          </p:nvSpPr>
          <p:spPr>
            <a:xfrm>
              <a:off x="1978920" y="2724201"/>
              <a:ext cx="3143731" cy="1359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It’s going to make more sense to move the Z5 west  by 500 feet to not affect the crane pad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5994CA4-7E60-4622-A0ED-CEB523806F89}"/>
                </a:ext>
              </a:extLst>
            </p:cNvPr>
            <p:cNvSpPr/>
            <p:nvPr/>
          </p:nvSpPr>
          <p:spPr>
            <a:xfrm>
              <a:off x="1687925" y="4003610"/>
              <a:ext cx="190151" cy="19558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F0DF79F-F5C8-42D6-A1D4-759E43A8776A}"/>
                </a:ext>
              </a:extLst>
            </p:cNvPr>
            <p:cNvSpPr/>
            <p:nvPr/>
          </p:nvSpPr>
          <p:spPr>
            <a:xfrm>
              <a:off x="2054335" y="4388853"/>
              <a:ext cx="190151" cy="19558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42AF3B1-26D1-45A3-A629-53DF27A2E91E}"/>
                </a:ext>
              </a:extLst>
            </p:cNvPr>
            <p:cNvSpPr/>
            <p:nvPr/>
          </p:nvSpPr>
          <p:spPr>
            <a:xfrm>
              <a:off x="2524823" y="4628907"/>
              <a:ext cx="190151" cy="19558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BF06673-23E1-4EB4-BB9A-5C75B34D5863}"/>
              </a:ext>
            </a:extLst>
          </p:cNvPr>
          <p:cNvGrpSpPr/>
          <p:nvPr/>
        </p:nvGrpSpPr>
        <p:grpSpPr>
          <a:xfrm flipH="1">
            <a:off x="6838949" y="1966926"/>
            <a:ext cx="2572116" cy="1371328"/>
            <a:chOff x="1260328" y="2581079"/>
            <a:chExt cx="3972121" cy="2243412"/>
          </a:xfrm>
        </p:grpSpPr>
        <p:sp>
          <p:nvSpPr>
            <p:cNvPr id="40" name="Cloud 39">
              <a:extLst>
                <a:ext uri="{FF2B5EF4-FFF2-40B4-BE49-F238E27FC236}">
                  <a16:creationId xmlns:a16="http://schemas.microsoft.com/office/drawing/2014/main" id="{A1BEBC14-29D6-4F42-B625-94A2CBAD3218}"/>
                </a:ext>
              </a:extLst>
            </p:cNvPr>
            <p:cNvSpPr/>
            <p:nvPr/>
          </p:nvSpPr>
          <p:spPr>
            <a:xfrm>
              <a:off x="1260328" y="2581079"/>
              <a:ext cx="3972121" cy="1599780"/>
            </a:xfrm>
            <a:prstGeom prst="cloud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D52F163-0E43-4EE3-BFC7-5351F6390414}"/>
                </a:ext>
              </a:extLst>
            </p:cNvPr>
            <p:cNvSpPr txBox="1"/>
            <p:nvPr/>
          </p:nvSpPr>
          <p:spPr>
            <a:xfrm>
              <a:off x="1505272" y="2833444"/>
              <a:ext cx="3143731" cy="105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That’ll affect the road layout then. Do we adjust that too?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A08F960-8E72-4C96-A68E-8EBA4DF2E207}"/>
                </a:ext>
              </a:extLst>
            </p:cNvPr>
            <p:cNvSpPr/>
            <p:nvPr/>
          </p:nvSpPr>
          <p:spPr>
            <a:xfrm>
              <a:off x="1687925" y="4003610"/>
              <a:ext cx="190151" cy="19558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BB21D94-01DD-4286-807D-89502DEE9D1C}"/>
                </a:ext>
              </a:extLst>
            </p:cNvPr>
            <p:cNvSpPr/>
            <p:nvPr/>
          </p:nvSpPr>
          <p:spPr>
            <a:xfrm>
              <a:off x="2054335" y="4388853"/>
              <a:ext cx="190151" cy="19558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5CEB76B-2DA9-491A-8D7B-EE9D49B773D1}"/>
                </a:ext>
              </a:extLst>
            </p:cNvPr>
            <p:cNvSpPr/>
            <p:nvPr/>
          </p:nvSpPr>
          <p:spPr>
            <a:xfrm>
              <a:off x="2524823" y="4628907"/>
              <a:ext cx="190151" cy="195584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FB7D0B-E2D5-4EC8-8E73-75B5AC9CB677}"/>
              </a:ext>
            </a:extLst>
          </p:cNvPr>
          <p:cNvGrpSpPr/>
          <p:nvPr/>
        </p:nvGrpSpPr>
        <p:grpSpPr>
          <a:xfrm>
            <a:off x="658425" y="4116580"/>
            <a:ext cx="2557294" cy="1428382"/>
            <a:chOff x="1260326" y="2581079"/>
            <a:chExt cx="4230950" cy="2336749"/>
          </a:xfrm>
        </p:grpSpPr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BDDD4A1C-2ADF-43F4-B20F-34DC02451FB6}"/>
                </a:ext>
              </a:extLst>
            </p:cNvPr>
            <p:cNvSpPr/>
            <p:nvPr/>
          </p:nvSpPr>
          <p:spPr>
            <a:xfrm>
              <a:off x="1260326" y="2581079"/>
              <a:ext cx="4230950" cy="1599780"/>
            </a:xfrm>
            <a:prstGeom prst="cloud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5494FF-DB94-4504-99AC-A1D21BA9F471}"/>
                </a:ext>
              </a:extLst>
            </p:cNvPr>
            <p:cNvSpPr txBox="1"/>
            <p:nvPr/>
          </p:nvSpPr>
          <p:spPr>
            <a:xfrm>
              <a:off x="2212790" y="2848233"/>
              <a:ext cx="2860499" cy="1057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Let’s only move the turbine 75 feet west. Final siting is…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251660D-E8F6-4866-AD4C-05EBCB155A1A}"/>
                </a:ext>
              </a:extLst>
            </p:cNvPr>
            <p:cNvSpPr/>
            <p:nvPr/>
          </p:nvSpPr>
          <p:spPr>
            <a:xfrm>
              <a:off x="4122426" y="4210722"/>
              <a:ext cx="190151" cy="195583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A3F2CFC-BE5D-41E3-903C-2A15DE9E2D9E}"/>
                </a:ext>
              </a:extLst>
            </p:cNvPr>
            <p:cNvSpPr/>
            <p:nvPr/>
          </p:nvSpPr>
          <p:spPr>
            <a:xfrm>
              <a:off x="4460432" y="4600761"/>
              <a:ext cx="190151" cy="195583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7498E03-B405-4086-8E5A-ED7022F0F899}"/>
                </a:ext>
              </a:extLst>
            </p:cNvPr>
            <p:cNvSpPr/>
            <p:nvPr/>
          </p:nvSpPr>
          <p:spPr>
            <a:xfrm>
              <a:off x="4932923" y="4722245"/>
              <a:ext cx="190151" cy="195583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E902263-27F0-424E-8719-E1DD980916ED}"/>
              </a:ext>
            </a:extLst>
          </p:cNvPr>
          <p:cNvGrpSpPr/>
          <p:nvPr/>
        </p:nvGrpSpPr>
        <p:grpSpPr>
          <a:xfrm flipH="1">
            <a:off x="9453839" y="4038600"/>
            <a:ext cx="2739719" cy="1572156"/>
            <a:chOff x="1260326" y="2581079"/>
            <a:chExt cx="4230950" cy="2336749"/>
          </a:xfrm>
        </p:grpSpPr>
        <p:sp>
          <p:nvSpPr>
            <p:cNvPr id="52" name="Cloud 51">
              <a:extLst>
                <a:ext uri="{FF2B5EF4-FFF2-40B4-BE49-F238E27FC236}">
                  <a16:creationId xmlns:a16="http://schemas.microsoft.com/office/drawing/2014/main" id="{47B6B068-E440-4F0D-B4E0-7E19BD9CE654}"/>
                </a:ext>
              </a:extLst>
            </p:cNvPr>
            <p:cNvSpPr/>
            <p:nvPr/>
          </p:nvSpPr>
          <p:spPr>
            <a:xfrm>
              <a:off x="1260326" y="2581079"/>
              <a:ext cx="4230950" cy="1599780"/>
            </a:xfrm>
            <a:prstGeom prst="cloud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B7FA7D-4DE6-4589-9E44-0D7B5BD5EAAC}"/>
                </a:ext>
              </a:extLst>
            </p:cNvPr>
            <p:cNvSpPr txBox="1"/>
            <p:nvPr/>
          </p:nvSpPr>
          <p:spPr>
            <a:xfrm>
              <a:off x="1573175" y="2716738"/>
              <a:ext cx="3143731" cy="1359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Doing that will also increase wake loss a whole bunch. Is it worth losing production?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3123D74-EB11-4FBB-84D5-B2A81AF4FD75}"/>
                </a:ext>
              </a:extLst>
            </p:cNvPr>
            <p:cNvSpPr/>
            <p:nvPr/>
          </p:nvSpPr>
          <p:spPr>
            <a:xfrm>
              <a:off x="4122426" y="4210722"/>
              <a:ext cx="190151" cy="195583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D2B8148-B8D4-4509-807E-735230E91FA9}"/>
                </a:ext>
              </a:extLst>
            </p:cNvPr>
            <p:cNvSpPr/>
            <p:nvPr/>
          </p:nvSpPr>
          <p:spPr>
            <a:xfrm>
              <a:off x="4460432" y="4600761"/>
              <a:ext cx="190151" cy="195583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E5A8C01-680C-41E8-BA8A-C597DEAD2A11}"/>
                </a:ext>
              </a:extLst>
            </p:cNvPr>
            <p:cNvSpPr/>
            <p:nvPr/>
          </p:nvSpPr>
          <p:spPr>
            <a:xfrm>
              <a:off x="4932923" y="4722245"/>
              <a:ext cx="190151" cy="195583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96557DC0-A6B6-4E4D-9F4B-644E166117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50522" y="4881221"/>
            <a:ext cx="2877209" cy="17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FDC6E-7D0A-4A90-93AB-8131CF9F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76AE0-7AED-4414-9666-9E87CA79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micrositing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CBC82-2739-459C-885C-9590ABF74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6997F86-E633-4394-BEBE-36131C243D99}"/>
              </a:ext>
            </a:extLst>
          </p:cNvPr>
          <p:cNvSpPr/>
          <p:nvPr/>
        </p:nvSpPr>
        <p:spPr>
          <a:xfrm>
            <a:off x="293071" y="1672181"/>
            <a:ext cx="2192954" cy="1205231"/>
          </a:xfrm>
          <a:prstGeom prst="homePlate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AD00B81-6831-4F11-95E0-3AC34E0E53D7}"/>
              </a:ext>
            </a:extLst>
          </p:cNvPr>
          <p:cNvSpPr txBox="1"/>
          <p:nvPr/>
        </p:nvSpPr>
        <p:spPr>
          <a:xfrm>
            <a:off x="331171" y="1872856"/>
            <a:ext cx="1944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If needed, rerun feasibility studies &amp; production numbers</a:t>
            </a:r>
          </a:p>
        </p:txBody>
      </p:sp>
      <p:sp>
        <p:nvSpPr>
          <p:cNvPr id="59" name="Content Placeholder 1">
            <a:extLst>
              <a:ext uri="{FF2B5EF4-FFF2-40B4-BE49-F238E27FC236}">
                <a16:creationId xmlns:a16="http://schemas.microsoft.com/office/drawing/2014/main" id="{77D4C473-DE46-4BB6-9491-D37F6B966E5E}"/>
              </a:ext>
            </a:extLst>
          </p:cNvPr>
          <p:cNvSpPr txBox="1">
            <a:spLocks/>
          </p:cNvSpPr>
          <p:nvPr/>
        </p:nvSpPr>
        <p:spPr>
          <a:xfrm>
            <a:off x="4558902" y="1415385"/>
            <a:ext cx="3305175" cy="6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/>
              <a:t>Did the turbine move since the DE was review by the DD IE?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BD3B9CF-5BC2-4787-9DC4-A98DDAE2FED1}"/>
              </a:ext>
            </a:extLst>
          </p:cNvPr>
          <p:cNvCxnSpPr>
            <a:cxnSpLocks/>
          </p:cNvCxnSpPr>
          <p:nvPr/>
        </p:nvCxnSpPr>
        <p:spPr>
          <a:xfrm flipH="1">
            <a:off x="4165998" y="1980042"/>
            <a:ext cx="2078833" cy="1460580"/>
          </a:xfrm>
          <a:prstGeom prst="straightConnector1">
            <a:avLst/>
          </a:prstGeom>
          <a:ln w="38100">
            <a:solidFill>
              <a:srgbClr val="004A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3B0AF42-CEA7-4AF4-B4FA-FFCACA0FDE5C}"/>
              </a:ext>
            </a:extLst>
          </p:cNvPr>
          <p:cNvCxnSpPr>
            <a:cxnSpLocks/>
          </p:cNvCxnSpPr>
          <p:nvPr/>
        </p:nvCxnSpPr>
        <p:spPr>
          <a:xfrm>
            <a:off x="6244830" y="1980042"/>
            <a:ext cx="723899" cy="417513"/>
          </a:xfrm>
          <a:prstGeom prst="straightConnector1">
            <a:avLst/>
          </a:prstGeom>
          <a:ln w="38100">
            <a:solidFill>
              <a:srgbClr val="004A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CF10E429-C6DA-4515-800B-5BCE6D042CE4}"/>
              </a:ext>
            </a:extLst>
          </p:cNvPr>
          <p:cNvSpPr txBox="1">
            <a:spLocks/>
          </p:cNvSpPr>
          <p:nvPr/>
        </p:nvSpPr>
        <p:spPr>
          <a:xfrm>
            <a:off x="6650831" y="2427877"/>
            <a:ext cx="2867025" cy="346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0" dirty="0"/>
              <a:t>You need an </a:t>
            </a:r>
            <a:r>
              <a:rPr lang="en-US" sz="1800" dirty="0">
                <a:solidFill>
                  <a:srgbClr val="FF0000"/>
                </a:solidFill>
              </a:rPr>
              <a:t>addendum</a:t>
            </a:r>
            <a:endParaRPr lang="en-US" sz="1800" b="0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6BCC3C6-70D5-4C10-99D4-7BED66FB6813}"/>
              </a:ext>
            </a:extLst>
          </p:cNvPr>
          <p:cNvCxnSpPr>
            <a:cxnSpLocks/>
          </p:cNvCxnSpPr>
          <p:nvPr/>
        </p:nvCxnSpPr>
        <p:spPr>
          <a:xfrm flipH="1">
            <a:off x="7286625" y="3367449"/>
            <a:ext cx="719141" cy="546075"/>
          </a:xfrm>
          <a:prstGeom prst="straightConnector1">
            <a:avLst/>
          </a:prstGeom>
          <a:ln w="38100">
            <a:solidFill>
              <a:srgbClr val="004A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EC8535B-4A5E-405D-8A85-2DF41A60B84A}"/>
              </a:ext>
            </a:extLst>
          </p:cNvPr>
          <p:cNvCxnSpPr>
            <a:cxnSpLocks/>
          </p:cNvCxnSpPr>
          <p:nvPr/>
        </p:nvCxnSpPr>
        <p:spPr>
          <a:xfrm>
            <a:off x="8005766" y="3367449"/>
            <a:ext cx="633410" cy="537900"/>
          </a:xfrm>
          <a:prstGeom prst="straightConnector1">
            <a:avLst/>
          </a:prstGeom>
          <a:ln w="38100">
            <a:solidFill>
              <a:srgbClr val="004A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1">
            <a:extLst>
              <a:ext uri="{FF2B5EF4-FFF2-40B4-BE49-F238E27FC236}">
                <a16:creationId xmlns:a16="http://schemas.microsoft.com/office/drawing/2014/main" id="{A6FD0FE3-DC6E-4FAB-A840-6C8F74491BAC}"/>
              </a:ext>
            </a:extLst>
          </p:cNvPr>
          <p:cNvSpPr txBox="1">
            <a:spLocks/>
          </p:cNvSpPr>
          <p:nvPr/>
        </p:nvSpPr>
        <p:spPr>
          <a:xfrm>
            <a:off x="1150144" y="4424187"/>
            <a:ext cx="2252662" cy="86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b="0" dirty="0"/>
          </a:p>
        </p:txBody>
      </p:sp>
      <p:sp>
        <p:nvSpPr>
          <p:cNvPr id="83" name="Content Placeholder 1">
            <a:extLst>
              <a:ext uri="{FF2B5EF4-FFF2-40B4-BE49-F238E27FC236}">
                <a16:creationId xmlns:a16="http://schemas.microsoft.com/office/drawing/2014/main" id="{CBF33F82-7297-40A9-BFC4-24A4473D5A83}"/>
              </a:ext>
            </a:extLst>
          </p:cNvPr>
          <p:cNvSpPr txBox="1">
            <a:spLocks/>
          </p:cNvSpPr>
          <p:nvPr/>
        </p:nvSpPr>
        <p:spPr>
          <a:xfrm>
            <a:off x="5917405" y="3914599"/>
            <a:ext cx="2166938" cy="86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0" dirty="0"/>
              <a:t>Just rerun the feasibility studies</a:t>
            </a:r>
          </a:p>
        </p:txBody>
      </p:sp>
      <p:sp>
        <p:nvSpPr>
          <p:cNvPr id="84" name="Content Placeholder 1">
            <a:extLst>
              <a:ext uri="{FF2B5EF4-FFF2-40B4-BE49-F238E27FC236}">
                <a16:creationId xmlns:a16="http://schemas.microsoft.com/office/drawing/2014/main" id="{38E17FB3-E016-4EF1-9470-8C8AAD14CC27}"/>
              </a:ext>
            </a:extLst>
          </p:cNvPr>
          <p:cNvSpPr txBox="1">
            <a:spLocks/>
          </p:cNvSpPr>
          <p:nvPr/>
        </p:nvSpPr>
        <p:spPr>
          <a:xfrm>
            <a:off x="8493921" y="3990799"/>
            <a:ext cx="2166938" cy="86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0" dirty="0"/>
              <a:t>Rerun the feasibility studies </a:t>
            </a:r>
            <a:r>
              <a:rPr lang="en-US" sz="1600" dirty="0">
                <a:solidFill>
                  <a:srgbClr val="00B0F0"/>
                </a:solidFill>
              </a:rPr>
              <a:t>and</a:t>
            </a:r>
            <a:r>
              <a:rPr lang="en-US" sz="1600" b="0" dirty="0"/>
              <a:t> energy production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76B522B-0D62-475C-BADD-4D16B5FD2132}"/>
              </a:ext>
            </a:extLst>
          </p:cNvPr>
          <p:cNvCxnSpPr>
            <a:cxnSpLocks/>
          </p:cNvCxnSpPr>
          <p:nvPr/>
        </p:nvCxnSpPr>
        <p:spPr>
          <a:xfrm>
            <a:off x="9405941" y="4701034"/>
            <a:ext cx="0" cy="670582"/>
          </a:xfrm>
          <a:prstGeom prst="straightConnector1">
            <a:avLst/>
          </a:prstGeom>
          <a:ln w="38100">
            <a:solidFill>
              <a:srgbClr val="004A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 Placeholder 1">
            <a:extLst>
              <a:ext uri="{FF2B5EF4-FFF2-40B4-BE49-F238E27FC236}">
                <a16:creationId xmlns:a16="http://schemas.microsoft.com/office/drawing/2014/main" id="{AD6B2502-3489-4A1B-860B-BF8BAD442C85}"/>
              </a:ext>
            </a:extLst>
          </p:cNvPr>
          <p:cNvSpPr txBox="1">
            <a:spLocks/>
          </p:cNvSpPr>
          <p:nvPr/>
        </p:nvSpPr>
        <p:spPr>
          <a:xfrm>
            <a:off x="8751097" y="5403649"/>
            <a:ext cx="1652586" cy="86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0" dirty="0"/>
              <a:t>Sent to DD IE for review</a:t>
            </a:r>
          </a:p>
        </p:txBody>
      </p:sp>
      <p:sp>
        <p:nvSpPr>
          <p:cNvPr id="90" name="Content Placeholder 1">
            <a:extLst>
              <a:ext uri="{FF2B5EF4-FFF2-40B4-BE49-F238E27FC236}">
                <a16:creationId xmlns:a16="http://schemas.microsoft.com/office/drawing/2014/main" id="{C2E950F6-2B54-48DB-A0D2-605BE912A1D6}"/>
              </a:ext>
            </a:extLst>
          </p:cNvPr>
          <p:cNvSpPr txBox="1">
            <a:spLocks/>
          </p:cNvSpPr>
          <p:nvPr/>
        </p:nvSpPr>
        <p:spPr>
          <a:xfrm>
            <a:off x="5365253" y="4478613"/>
            <a:ext cx="2785771" cy="86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0" dirty="0"/>
              <a:t>Are the results drastically different than before?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0EBE79C-80A3-404D-850F-7D13C23813DE}"/>
              </a:ext>
            </a:extLst>
          </p:cNvPr>
          <p:cNvCxnSpPr>
            <a:cxnSpLocks/>
          </p:cNvCxnSpPr>
          <p:nvPr/>
        </p:nvCxnSpPr>
        <p:spPr>
          <a:xfrm flipH="1">
            <a:off x="5941012" y="5035634"/>
            <a:ext cx="719141" cy="546075"/>
          </a:xfrm>
          <a:prstGeom prst="straightConnector1">
            <a:avLst/>
          </a:prstGeom>
          <a:ln w="38100">
            <a:solidFill>
              <a:srgbClr val="004A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22F7C5C-D8D7-4052-98F6-9FE481F73EBF}"/>
              </a:ext>
            </a:extLst>
          </p:cNvPr>
          <p:cNvCxnSpPr>
            <a:cxnSpLocks/>
          </p:cNvCxnSpPr>
          <p:nvPr/>
        </p:nvCxnSpPr>
        <p:spPr>
          <a:xfrm>
            <a:off x="6660153" y="5035634"/>
            <a:ext cx="633410" cy="537900"/>
          </a:xfrm>
          <a:prstGeom prst="straightConnector1">
            <a:avLst/>
          </a:prstGeom>
          <a:ln w="38100">
            <a:solidFill>
              <a:srgbClr val="004A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ontent Placeholder 1">
            <a:extLst>
              <a:ext uri="{FF2B5EF4-FFF2-40B4-BE49-F238E27FC236}">
                <a16:creationId xmlns:a16="http://schemas.microsoft.com/office/drawing/2014/main" id="{6DD78E67-22FB-4812-B5B5-62AAFACF982D}"/>
              </a:ext>
            </a:extLst>
          </p:cNvPr>
          <p:cNvSpPr txBox="1">
            <a:spLocks/>
          </p:cNvSpPr>
          <p:nvPr/>
        </p:nvSpPr>
        <p:spPr>
          <a:xfrm>
            <a:off x="6968729" y="5660866"/>
            <a:ext cx="1566864" cy="86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0" dirty="0"/>
              <a:t>Sent to DD IE for review</a:t>
            </a:r>
          </a:p>
        </p:txBody>
      </p:sp>
      <p:sp>
        <p:nvSpPr>
          <p:cNvPr id="99" name="Content Placeholder 1">
            <a:extLst>
              <a:ext uri="{FF2B5EF4-FFF2-40B4-BE49-F238E27FC236}">
                <a16:creationId xmlns:a16="http://schemas.microsoft.com/office/drawing/2014/main" id="{BAC707F0-7D2D-4033-BA73-38A00526C591}"/>
              </a:ext>
            </a:extLst>
          </p:cNvPr>
          <p:cNvSpPr txBox="1">
            <a:spLocks/>
          </p:cNvSpPr>
          <p:nvPr/>
        </p:nvSpPr>
        <p:spPr>
          <a:xfrm>
            <a:off x="5019696" y="5616033"/>
            <a:ext cx="1783763" cy="1260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b="0" dirty="0"/>
              <a:t>Just the addendum for internal records &amp; PR packets will suffice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306093F6-97BB-4B73-8E9C-6745023C4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2677" y="1948482"/>
            <a:ext cx="588204" cy="513492"/>
          </a:xfrm>
          <a:prstGeom prst="rect">
            <a:avLst/>
          </a:prstGeom>
        </p:spPr>
      </p:pic>
      <p:sp>
        <p:nvSpPr>
          <p:cNvPr id="103" name="&quot;Not Allowed&quot; Symbol 102">
            <a:extLst>
              <a:ext uri="{FF2B5EF4-FFF2-40B4-BE49-F238E27FC236}">
                <a16:creationId xmlns:a16="http://schemas.microsoft.com/office/drawing/2014/main" id="{8A905C1F-50CD-47ED-B971-F5DC6393C104}"/>
              </a:ext>
            </a:extLst>
          </p:cNvPr>
          <p:cNvSpPr/>
          <p:nvPr/>
        </p:nvSpPr>
        <p:spPr>
          <a:xfrm>
            <a:off x="5019696" y="2359831"/>
            <a:ext cx="523875" cy="517581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14B011EB-0B0A-4605-8ECE-CCF566008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01220" y="3424867"/>
            <a:ext cx="442502" cy="386297"/>
          </a:xfrm>
          <a:prstGeom prst="rect">
            <a:avLst/>
          </a:prstGeom>
        </p:spPr>
      </p:pic>
      <p:sp>
        <p:nvSpPr>
          <p:cNvPr id="105" name="&quot;Not Allowed&quot; Symbol 104">
            <a:extLst>
              <a:ext uri="{FF2B5EF4-FFF2-40B4-BE49-F238E27FC236}">
                <a16:creationId xmlns:a16="http://schemas.microsoft.com/office/drawing/2014/main" id="{0A1E6EE2-F2D6-4731-9880-C5CD097B33CF}"/>
              </a:ext>
            </a:extLst>
          </p:cNvPr>
          <p:cNvSpPr/>
          <p:nvPr/>
        </p:nvSpPr>
        <p:spPr>
          <a:xfrm>
            <a:off x="7479515" y="3396339"/>
            <a:ext cx="363137" cy="37849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D539F5D3-5DDC-4D14-99CB-8FB97CC4F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2975" y="5132685"/>
            <a:ext cx="442502" cy="386297"/>
          </a:xfrm>
          <a:prstGeom prst="rect">
            <a:avLst/>
          </a:prstGeom>
        </p:spPr>
      </p:pic>
      <p:sp>
        <p:nvSpPr>
          <p:cNvPr id="107" name="&quot;Not Allowed&quot; Symbol 106">
            <a:extLst>
              <a:ext uri="{FF2B5EF4-FFF2-40B4-BE49-F238E27FC236}">
                <a16:creationId xmlns:a16="http://schemas.microsoft.com/office/drawing/2014/main" id="{08691D16-A96A-427C-9FB0-9BE52AC14545}"/>
              </a:ext>
            </a:extLst>
          </p:cNvPr>
          <p:cNvSpPr/>
          <p:nvPr/>
        </p:nvSpPr>
        <p:spPr>
          <a:xfrm>
            <a:off x="6151270" y="5104157"/>
            <a:ext cx="363137" cy="37849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FC568F27-FCD9-4290-A58C-7B1B98AF3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98581" y="3058086"/>
            <a:ext cx="1317261" cy="1251398"/>
          </a:xfrm>
          <a:prstGeom prst="rect">
            <a:avLst/>
          </a:prstGeom>
        </p:spPr>
      </p:pic>
      <p:sp>
        <p:nvSpPr>
          <p:cNvPr id="114" name="Content Placeholder 1">
            <a:extLst>
              <a:ext uri="{FF2B5EF4-FFF2-40B4-BE49-F238E27FC236}">
                <a16:creationId xmlns:a16="http://schemas.microsoft.com/office/drawing/2014/main" id="{69952DB3-BF09-4215-B820-E84E345E56C3}"/>
              </a:ext>
            </a:extLst>
          </p:cNvPr>
          <p:cNvSpPr txBox="1">
            <a:spLocks/>
          </p:cNvSpPr>
          <p:nvPr/>
        </p:nvSpPr>
        <p:spPr>
          <a:xfrm>
            <a:off x="6625111" y="2781940"/>
            <a:ext cx="2867025" cy="866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0" dirty="0"/>
              <a:t>Was the move more than 1 arc-second?</a:t>
            </a:r>
          </a:p>
        </p:txBody>
      </p:sp>
    </p:spTree>
    <p:extLst>
      <p:ext uri="{BB962C8B-B14F-4D97-AF65-F5344CB8AC3E}">
        <p14:creationId xmlns:p14="http://schemas.microsoft.com/office/powerpoint/2010/main" val="24676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83" grpId="0"/>
      <p:bldP spid="84" grpId="0"/>
      <p:bldP spid="88" grpId="0"/>
      <p:bldP spid="90" grpId="0"/>
      <p:bldP spid="97" grpId="0"/>
      <p:bldP spid="99" grpId="0"/>
      <p:bldP spid="103" grpId="0" animBg="1"/>
      <p:bldP spid="105" grpId="0" animBg="1"/>
      <p:bldP spid="107" grpId="0" animBg="1"/>
      <p:bldP spid="1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BFDC6E-7D0A-4A90-93AB-8131CF9F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876AE0-7AED-4414-9666-9E87CA79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micrositing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CBC82-2739-459C-885C-9590ABF74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Process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6997F86-E633-4394-BEBE-36131C243D99}"/>
              </a:ext>
            </a:extLst>
          </p:cNvPr>
          <p:cNvSpPr/>
          <p:nvPr/>
        </p:nvSpPr>
        <p:spPr>
          <a:xfrm>
            <a:off x="293071" y="1672181"/>
            <a:ext cx="2192954" cy="1205231"/>
          </a:xfrm>
          <a:prstGeom prst="homePlate">
            <a:avLst/>
          </a:prstGeom>
          <a:noFill/>
          <a:ln w="127000">
            <a:solidFill>
              <a:srgbClr val="004A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AD00B81-6831-4F11-95E0-3AC34E0E53D7}"/>
              </a:ext>
            </a:extLst>
          </p:cNvPr>
          <p:cNvSpPr txBox="1"/>
          <p:nvPr/>
        </p:nvSpPr>
        <p:spPr>
          <a:xfrm>
            <a:off x="617100" y="2113213"/>
            <a:ext cx="1544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Housekeeping</a:t>
            </a:r>
          </a:p>
        </p:txBody>
      </p:sp>
      <p:sp>
        <p:nvSpPr>
          <p:cNvPr id="76" name="Content Placeholder 1">
            <a:extLst>
              <a:ext uri="{FF2B5EF4-FFF2-40B4-BE49-F238E27FC236}">
                <a16:creationId xmlns:a16="http://schemas.microsoft.com/office/drawing/2014/main" id="{A6FD0FE3-DC6E-4FAB-A840-6C8F74491BAC}"/>
              </a:ext>
            </a:extLst>
          </p:cNvPr>
          <p:cNvSpPr txBox="1">
            <a:spLocks/>
          </p:cNvSpPr>
          <p:nvPr/>
        </p:nvSpPr>
        <p:spPr>
          <a:xfrm>
            <a:off x="1150144" y="4424187"/>
            <a:ext cx="2252662" cy="86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b="0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ED09ACB2-743A-4462-BA14-FAF36C7DD11B}"/>
              </a:ext>
            </a:extLst>
          </p:cNvPr>
          <p:cNvSpPr txBox="1">
            <a:spLocks/>
          </p:cNvSpPr>
          <p:nvPr/>
        </p:nvSpPr>
        <p:spPr>
          <a:xfrm>
            <a:off x="1724295" y="3072828"/>
            <a:ext cx="4026694" cy="57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/>
              <a:t>Update Turbine Siting Log</a:t>
            </a:r>
          </a:p>
        </p:txBody>
      </p:sp>
      <p:sp>
        <p:nvSpPr>
          <p:cNvPr id="32" name="Content Placeholder 1">
            <a:extLst>
              <a:ext uri="{FF2B5EF4-FFF2-40B4-BE49-F238E27FC236}">
                <a16:creationId xmlns:a16="http://schemas.microsoft.com/office/drawing/2014/main" id="{D7FC400C-E865-4727-A5D2-B505DC7F3FBC}"/>
              </a:ext>
            </a:extLst>
          </p:cNvPr>
          <p:cNvSpPr txBox="1">
            <a:spLocks/>
          </p:cNvSpPr>
          <p:nvPr/>
        </p:nvSpPr>
        <p:spPr>
          <a:xfrm>
            <a:off x="783828" y="4927073"/>
            <a:ext cx="5237955" cy="995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/>
              <a:t>Re-file with the FAA if any turbine locations moved more than 1 arc-second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A09333-49EE-43C9-9C26-38C02306D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18" y="1672181"/>
            <a:ext cx="5367338" cy="2779778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8E333AD-3550-46E2-A2CB-7761357AD485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5362575" y="3206397"/>
            <a:ext cx="942975" cy="5274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AA5372B-63F7-4F87-9FE0-803BE63CE277}"/>
              </a:ext>
            </a:extLst>
          </p:cNvPr>
          <p:cNvSpPr/>
          <p:nvPr/>
        </p:nvSpPr>
        <p:spPr>
          <a:xfrm>
            <a:off x="6305550" y="3525132"/>
            <a:ext cx="3495675" cy="417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7445AA5-6EE2-4AB1-B78F-5AD94A67DD8A}"/>
              </a:ext>
            </a:extLst>
          </p:cNvPr>
          <p:cNvCxnSpPr>
            <a:cxnSpLocks/>
          </p:cNvCxnSpPr>
          <p:nvPr/>
        </p:nvCxnSpPr>
        <p:spPr>
          <a:xfrm flipV="1">
            <a:off x="5943600" y="4052625"/>
            <a:ext cx="3857625" cy="12616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E0810EE1-8B69-41A9-BFAD-D45545F5CA26}"/>
              </a:ext>
            </a:extLst>
          </p:cNvPr>
          <p:cNvSpPr/>
          <p:nvPr/>
        </p:nvSpPr>
        <p:spPr>
          <a:xfrm>
            <a:off x="9861293" y="3612699"/>
            <a:ext cx="1346981" cy="417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ontent Placeholder 1">
            <a:extLst>
              <a:ext uri="{FF2B5EF4-FFF2-40B4-BE49-F238E27FC236}">
                <a16:creationId xmlns:a16="http://schemas.microsoft.com/office/drawing/2014/main" id="{9FB58F72-5CC7-4702-AE98-851267131193}"/>
              </a:ext>
            </a:extLst>
          </p:cNvPr>
          <p:cNvSpPr txBox="1">
            <a:spLocks/>
          </p:cNvSpPr>
          <p:nvPr/>
        </p:nvSpPr>
        <p:spPr>
          <a:xfrm>
            <a:off x="1389547" y="5633274"/>
            <a:ext cx="4026694" cy="577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/>
              <a:t>If red – need to re-file</a:t>
            </a:r>
          </a:p>
          <a:p>
            <a:pPr marL="0" indent="0" algn="ctr">
              <a:buNone/>
            </a:pPr>
            <a:r>
              <a:rPr lang="en-US" sz="2000" b="0" dirty="0"/>
              <a:t>If not – do not need to re-file</a:t>
            </a:r>
          </a:p>
        </p:txBody>
      </p:sp>
    </p:spTree>
    <p:extLst>
      <p:ext uri="{BB962C8B-B14F-4D97-AF65-F5344CB8AC3E}">
        <p14:creationId xmlns:p14="http://schemas.microsoft.com/office/powerpoint/2010/main" val="16188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5" grpId="0" animBg="1"/>
      <p:bldP spid="46" grpId="0" animBg="1"/>
      <p:bldP spid="50" grpId="0"/>
    </p:bldLst>
  </p:timing>
</p:sld>
</file>

<file path=ppt/theme/theme1.xml><?xml version="1.0" encoding="utf-8"?>
<a:theme xmlns:a="http://schemas.openxmlformats.org/drawingml/2006/main" name="One Energy Present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11364</TotalTime>
  <Words>1114</Words>
  <Application>Microsoft Office PowerPoint</Application>
  <PresentationFormat>Widescreen</PresentationFormat>
  <Paragraphs>174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Palatino Linotype</vt:lpstr>
      <vt:lpstr>One Energy Presentations</vt:lpstr>
      <vt:lpstr>PPT Wind school (class 18) next steps part 1</vt:lpstr>
      <vt:lpstr>outline</vt:lpstr>
      <vt:lpstr>introduction</vt:lpstr>
      <vt:lpstr>micrositing</vt:lpstr>
      <vt:lpstr>micrositing</vt:lpstr>
      <vt:lpstr>micrositing</vt:lpstr>
      <vt:lpstr>micrositing</vt:lpstr>
      <vt:lpstr>micrositing</vt:lpstr>
      <vt:lpstr>micrositing</vt:lpstr>
      <vt:lpstr>Land acquisition</vt:lpstr>
      <vt:lpstr>Land acquisition</vt:lpstr>
      <vt:lpstr>Land acquisition</vt:lpstr>
      <vt:lpstr>Land acquisition</vt:lpstr>
      <vt:lpstr>Land acquisition</vt:lpstr>
      <vt:lpstr>Land acquisition</vt:lpstr>
      <vt:lpstr>Ppt additional close-out items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Grosso</dc:creator>
  <cp:lastModifiedBy>Jordan Swift</cp:lastModifiedBy>
  <cp:revision>286</cp:revision>
  <cp:lastPrinted>2017-03-15T21:18:02Z</cp:lastPrinted>
  <dcterms:created xsi:type="dcterms:W3CDTF">2016-08-18T14:52:56Z</dcterms:created>
  <dcterms:modified xsi:type="dcterms:W3CDTF">2019-01-25T18:40:39Z</dcterms:modified>
</cp:coreProperties>
</file>