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366" r:id="rId4"/>
    <p:sldId id="369" r:id="rId5"/>
    <p:sldId id="370" r:id="rId6"/>
    <p:sldId id="396" r:id="rId7"/>
    <p:sldId id="365" r:id="rId8"/>
    <p:sldId id="371" r:id="rId9"/>
    <p:sldId id="372" r:id="rId10"/>
    <p:sldId id="373" r:id="rId11"/>
    <p:sldId id="367" r:id="rId12"/>
    <p:sldId id="375" r:id="rId13"/>
    <p:sldId id="368" r:id="rId14"/>
    <p:sldId id="374" r:id="rId15"/>
    <p:sldId id="376" r:id="rId16"/>
    <p:sldId id="394" r:id="rId17"/>
    <p:sldId id="377" r:id="rId18"/>
    <p:sldId id="395" r:id="rId19"/>
    <p:sldId id="378" r:id="rId20"/>
    <p:sldId id="379" r:id="rId21"/>
    <p:sldId id="383" r:id="rId22"/>
    <p:sldId id="384" r:id="rId23"/>
    <p:sldId id="385" r:id="rId24"/>
    <p:sldId id="388" r:id="rId25"/>
    <p:sldId id="386" r:id="rId26"/>
    <p:sldId id="389" r:id="rId27"/>
    <p:sldId id="390" r:id="rId28"/>
    <p:sldId id="391" r:id="rId29"/>
    <p:sldId id="392" r:id="rId30"/>
    <p:sldId id="393" r:id="rId31"/>
    <p:sldId id="364" r:id="rId32"/>
    <p:sldId id="269" r:id="rId33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  <a:srgbClr val="C17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6" y="264827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9314341" y="5895575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PPT Wind school (class 17)</a:t>
            </a:r>
            <a:br>
              <a:rPr lang="en-US" dirty="0"/>
            </a:br>
            <a:r>
              <a:rPr lang="en-US" dirty="0"/>
              <a:t>Turbine suitability</a:t>
            </a:r>
          </a:p>
        </p:txBody>
      </p:sp>
    </p:spTree>
    <p:extLst>
      <p:ext uri="{BB962C8B-B14F-4D97-AF65-F5344CB8AC3E}">
        <p14:creationId xmlns:p14="http://schemas.microsoft.com/office/powerpoint/2010/main" val="24604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ABE2-EAC6-4B3E-8C13-359B10A8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C95267-F136-4021-A130-EFC0A94A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Goldwind</a:t>
            </a:r>
            <a:r>
              <a:rPr lang="en-US" dirty="0"/>
              <a:t> forms overview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678A0F-E1A9-4137-9657-F7E136CD3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Site Conditions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CF3C5-B4A9-43F4-8446-0A7F16A64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552303"/>
            <a:ext cx="2002381" cy="3553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F56E69-7EB3-42D3-B546-036B6F79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90" y="2331201"/>
            <a:ext cx="1997582" cy="354833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DEB819-35E4-4FB8-B877-B2F162D930B1}"/>
              </a:ext>
            </a:extLst>
          </p:cNvPr>
          <p:cNvSpPr txBox="1"/>
          <p:nvPr/>
        </p:nvSpPr>
        <p:spPr>
          <a:xfrm>
            <a:off x="3960225" y="1649452"/>
            <a:ext cx="380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TI by wind speed with varying Wohler exponents, for all directions.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14A3F-3F6B-454F-8284-D9A04946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425" y="5002327"/>
            <a:ext cx="5043488" cy="1187356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764C1444-E15B-4100-A482-3E5B125D51FA}"/>
              </a:ext>
            </a:extLst>
          </p:cNvPr>
          <p:cNvSpPr/>
          <p:nvPr/>
        </p:nvSpPr>
        <p:spPr>
          <a:xfrm>
            <a:off x="8386762" y="5144925"/>
            <a:ext cx="2286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BEE8A0-8D46-4F90-985D-6D86784A3066}"/>
              </a:ext>
            </a:extLst>
          </p:cNvPr>
          <p:cNvSpPr/>
          <p:nvPr/>
        </p:nvSpPr>
        <p:spPr>
          <a:xfrm>
            <a:off x="7672387" y="5468775"/>
            <a:ext cx="2286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D0CEF9-4A3E-4EF1-A923-1165A5EEA141}"/>
              </a:ext>
            </a:extLst>
          </p:cNvPr>
          <p:cNvSpPr/>
          <p:nvPr/>
        </p:nvSpPr>
        <p:spPr>
          <a:xfrm>
            <a:off x="6237271" y="5468775"/>
            <a:ext cx="2286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621AD5-778A-436D-868F-3C3AF07CB273}"/>
              </a:ext>
            </a:extLst>
          </p:cNvPr>
          <p:cNvSpPr txBox="1"/>
          <p:nvPr/>
        </p:nvSpPr>
        <p:spPr>
          <a:xfrm>
            <a:off x="8698340" y="4782483"/>
            <a:ext cx="3114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TIamb</a:t>
            </a:r>
            <a:r>
              <a:rPr lang="en-US" sz="1200" dirty="0"/>
              <a:t> is Ambient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Pw,avg</a:t>
            </a:r>
            <a:r>
              <a:rPr lang="en-US" sz="1200" dirty="0"/>
              <a:t> is average probability of wake for all turbines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Pwki</a:t>
            </a:r>
            <a:r>
              <a:rPr lang="en-US" sz="1200" dirty="0"/>
              <a:t> is the probability of wake at turbine </a:t>
            </a:r>
            <a:r>
              <a:rPr lang="en-US" sz="1200" dirty="0" err="1"/>
              <a:t>i</a:t>
            </a:r>
            <a:r>
              <a:rPr lang="en-US" sz="1200" dirty="0"/>
              <a:t> in directional sector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 is number of neighboring turbines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 is Wohler exponent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 is number of turbines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k is directional sector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TIwake</a:t>
            </a:r>
            <a:r>
              <a:rPr lang="en-US" sz="1200" dirty="0"/>
              <a:t> is wake-induced TI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47E802-3FCD-4F1A-8B2A-74BB602325D0}"/>
              </a:ext>
            </a:extLst>
          </p:cNvPr>
          <p:cNvSpPr txBox="1"/>
          <p:nvPr/>
        </p:nvSpPr>
        <p:spPr>
          <a:xfrm>
            <a:off x="4548083" y="2967335"/>
            <a:ext cx="680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Effective TI </a:t>
            </a:r>
            <a:r>
              <a:rPr lang="en-US" dirty="0"/>
              <a:t>is the turbulence intensity that takes the wakes of neighboring turbines into consideration and accounts for the added turbulence intensity.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DC2F338-700B-43C7-B1C5-5DCDC52E4741}"/>
              </a:ext>
            </a:extLst>
          </p:cNvPr>
          <p:cNvCxnSpPr>
            <a:cxnSpLocks/>
          </p:cNvCxnSpPr>
          <p:nvPr/>
        </p:nvCxnSpPr>
        <p:spPr>
          <a:xfrm flipH="1">
            <a:off x="1914525" y="1752600"/>
            <a:ext cx="1866900" cy="247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C559B3-1B47-4806-A498-A5538959E3BC}"/>
              </a:ext>
            </a:extLst>
          </p:cNvPr>
          <p:cNvCxnSpPr>
            <a:cxnSpLocks/>
          </p:cNvCxnSpPr>
          <p:nvPr/>
        </p:nvCxnSpPr>
        <p:spPr>
          <a:xfrm flipH="1">
            <a:off x="2583965" y="2053146"/>
            <a:ext cx="1231679" cy="1077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 animBg="1"/>
      <p:bldP spid="46" grpId="0" animBg="1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570B-55B1-4EF9-8E43-8F6C874D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169A2-5ECE-4865-BEC2-FFB471C1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fill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3FF6-9917-419E-9446-503745F60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DE8EA2-5223-45CE-9A6D-943208C0ECCF}"/>
              </a:ext>
            </a:extLst>
          </p:cNvPr>
          <p:cNvSpPr txBox="1"/>
          <p:nvPr/>
        </p:nvSpPr>
        <p:spPr>
          <a:xfrm>
            <a:off x="7477125" y="1878581"/>
            <a:ext cx="359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 WAIT. WE DID!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D4FD2-4F9E-4F90-B8D6-29FFE7E8A0D2}"/>
              </a:ext>
            </a:extLst>
          </p:cNvPr>
          <p:cNvSpPr txBox="1"/>
          <p:nvPr/>
        </p:nvSpPr>
        <p:spPr>
          <a:xfrm>
            <a:off x="6310685" y="2477655"/>
            <a:ext cx="544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And we even formatted the WRA to be in line with the GW form.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FCA75F-65C2-42EB-A36A-659493FF970C}"/>
              </a:ext>
            </a:extLst>
          </p:cNvPr>
          <p:cNvSpPr txBox="1"/>
          <p:nvPr/>
        </p:nvSpPr>
        <p:spPr>
          <a:xfrm>
            <a:off x="7127951" y="3684112"/>
            <a:ext cx="2180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Thanks Past-PPT team. You really thought about Future-PPT team.</a:t>
            </a:r>
          </a:p>
        </p:txBody>
      </p:sp>
      <p:pic>
        <p:nvPicPr>
          <p:cNvPr id="1026" name="Picture 2" descr="Image result for cat high-five gif">
            <a:extLst>
              <a:ext uri="{FF2B5EF4-FFF2-40B4-BE49-F238E27FC236}">
                <a16:creationId xmlns:a16="http://schemas.microsoft.com/office/drawing/2014/main" id="{B4769E91-E354-43DF-AB92-91B477AA7A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28" y="3549349"/>
            <a:ext cx="2180829" cy="29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FEA95C-C189-458A-80FB-1119B9F6F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2" y="1254668"/>
            <a:ext cx="3816340" cy="52857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C0B096-52BF-46A7-8DE6-53D056743339}"/>
              </a:ext>
            </a:extLst>
          </p:cNvPr>
          <p:cNvSpPr txBox="1"/>
          <p:nvPr/>
        </p:nvSpPr>
        <p:spPr>
          <a:xfrm>
            <a:off x="1724295" y="3429000"/>
            <a:ext cx="3816339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4A8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only we had crunched these numbers beforehand during the WRA since we were working with all that data anyways…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E15B8-6BEE-43D6-A1FD-7BC3AA40D184}"/>
              </a:ext>
            </a:extLst>
          </p:cNvPr>
          <p:cNvSpPr txBox="1"/>
          <p:nvPr/>
        </p:nvSpPr>
        <p:spPr>
          <a:xfrm>
            <a:off x="4592985" y="5049335"/>
            <a:ext cx="4161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information in these forms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b="1" dirty="0"/>
              <a:t> be exact to the WRA. </a:t>
            </a:r>
          </a:p>
          <a:p>
            <a:r>
              <a:rPr lang="en-US" b="1" dirty="0"/>
              <a:t>At this point in the DE process, the WRA is likely already reviewed and signed by IE so we </a:t>
            </a:r>
            <a:r>
              <a:rPr lang="en-US" b="1" dirty="0">
                <a:solidFill>
                  <a:srgbClr val="FF0000"/>
                </a:solidFill>
              </a:rPr>
              <a:t>MUST USE THE VALUES FROM IT</a:t>
            </a:r>
          </a:p>
        </p:txBody>
      </p:sp>
    </p:spTree>
    <p:extLst>
      <p:ext uri="{BB962C8B-B14F-4D97-AF65-F5344CB8AC3E}">
        <p14:creationId xmlns:p14="http://schemas.microsoft.com/office/powerpoint/2010/main" val="26566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570B-55B1-4EF9-8E43-8F6C874D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169A2-5ECE-4865-BEC2-FFB471C1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fill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3FF6-9917-419E-9446-503745F60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Form for Turbine Selection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C42D1-077A-43AC-9629-DD737019A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4"/>
          <a:stretch/>
        </p:blipFill>
        <p:spPr>
          <a:xfrm>
            <a:off x="1023924" y="1672181"/>
            <a:ext cx="6067451" cy="30894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42C64C-CF4A-4993-AB24-54A8613973E2}"/>
              </a:ext>
            </a:extLst>
          </p:cNvPr>
          <p:cNvSpPr/>
          <p:nvPr/>
        </p:nvSpPr>
        <p:spPr>
          <a:xfrm>
            <a:off x="1133475" y="2390775"/>
            <a:ext cx="5343525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4FD1E-7842-491F-9529-B5291577B3E0}"/>
              </a:ext>
            </a:extLst>
          </p:cNvPr>
          <p:cNvSpPr/>
          <p:nvPr/>
        </p:nvSpPr>
        <p:spPr>
          <a:xfrm>
            <a:off x="1133475" y="3019425"/>
            <a:ext cx="5343525" cy="156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19B53-3267-4C2E-9880-53C9C13BA767}"/>
              </a:ext>
            </a:extLst>
          </p:cNvPr>
          <p:cNvSpPr txBox="1"/>
          <p:nvPr/>
        </p:nvSpPr>
        <p:spPr>
          <a:xfrm>
            <a:off x="8610600" y="2431018"/>
            <a:ext cx="217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project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7EEC0-84CD-4590-917D-4DBBD8A7A791}"/>
              </a:ext>
            </a:extLst>
          </p:cNvPr>
          <p:cNvSpPr txBox="1"/>
          <p:nvPr/>
        </p:nvSpPr>
        <p:spPr>
          <a:xfrm>
            <a:off x="7820026" y="3952102"/>
            <a:ext cx="4038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WRA: </a:t>
            </a:r>
          </a:p>
          <a:p>
            <a:r>
              <a:rPr lang="en-US" dirty="0"/>
              <a:t>Section </a:t>
            </a:r>
            <a:r>
              <a:rPr lang="en-US" b="1" dirty="0"/>
              <a:t>6. Environmental Conditions</a:t>
            </a:r>
          </a:p>
          <a:p>
            <a:r>
              <a:rPr lang="en-US" dirty="0"/>
              <a:t>Subparts A-C, E-G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3FB8F5-3E74-417E-80A7-44EE68E1B0E6}"/>
              </a:ext>
            </a:extLst>
          </p:cNvPr>
          <p:cNvCxnSpPr>
            <a:cxnSpLocks/>
          </p:cNvCxnSpPr>
          <p:nvPr/>
        </p:nvCxnSpPr>
        <p:spPr>
          <a:xfrm flipH="1" flipV="1">
            <a:off x="6586551" y="2595562"/>
            <a:ext cx="2024049" cy="158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19F1C6-AE85-4CDE-B9D4-D06AF5114151}"/>
              </a:ext>
            </a:extLst>
          </p:cNvPr>
          <p:cNvCxnSpPr>
            <a:cxnSpLocks/>
          </p:cNvCxnSpPr>
          <p:nvPr/>
        </p:nvCxnSpPr>
        <p:spPr>
          <a:xfrm flipH="1" flipV="1">
            <a:off x="6586551" y="3800475"/>
            <a:ext cx="1233475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56D215-F34A-4FA0-8012-724324ACEAC2}"/>
              </a:ext>
            </a:extLst>
          </p:cNvPr>
          <p:cNvSpPr txBox="1"/>
          <p:nvPr/>
        </p:nvSpPr>
        <p:spPr>
          <a:xfrm>
            <a:off x="3086100" y="30895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E1ECF1-D909-4B1A-9B25-01AC7401EA16}"/>
              </a:ext>
            </a:extLst>
          </p:cNvPr>
          <p:cNvSpPr txBox="1"/>
          <p:nvPr/>
        </p:nvSpPr>
        <p:spPr>
          <a:xfrm>
            <a:off x="5762625" y="30895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C6CAA-40A0-496E-A243-70492FDD4953}"/>
              </a:ext>
            </a:extLst>
          </p:cNvPr>
          <p:cNvSpPr txBox="1"/>
          <p:nvPr/>
        </p:nvSpPr>
        <p:spPr>
          <a:xfrm>
            <a:off x="3086100" y="33833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A0D071-2BCF-4119-A958-5C70CD7AE25E}"/>
              </a:ext>
            </a:extLst>
          </p:cNvPr>
          <p:cNvSpPr txBox="1"/>
          <p:nvPr/>
        </p:nvSpPr>
        <p:spPr>
          <a:xfrm>
            <a:off x="5755611" y="3429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E43134-37DB-44CF-8B1A-DB15BA6804C0}"/>
              </a:ext>
            </a:extLst>
          </p:cNvPr>
          <p:cNvSpPr txBox="1"/>
          <p:nvPr/>
        </p:nvSpPr>
        <p:spPr>
          <a:xfrm>
            <a:off x="3106611" y="377610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DAEC1-CEB6-469D-BF67-021EDFF06BDB}"/>
              </a:ext>
            </a:extLst>
          </p:cNvPr>
          <p:cNvSpPr txBox="1"/>
          <p:nvPr/>
        </p:nvSpPr>
        <p:spPr>
          <a:xfrm>
            <a:off x="5755611" y="375264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71411-EDDA-4BDE-BB2E-90D3A3AEF9A5}"/>
              </a:ext>
            </a:extLst>
          </p:cNvPr>
          <p:cNvSpPr txBox="1"/>
          <p:nvPr/>
        </p:nvSpPr>
        <p:spPr>
          <a:xfrm>
            <a:off x="3126184" y="40733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29E6B9-2FF4-4539-AFBA-FFC763203FD3}"/>
              </a:ext>
            </a:extLst>
          </p:cNvPr>
          <p:cNvSpPr txBox="1"/>
          <p:nvPr/>
        </p:nvSpPr>
        <p:spPr>
          <a:xfrm>
            <a:off x="5781861" y="409208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94D87A-C232-423D-9F2F-45AC9A590C35}"/>
              </a:ext>
            </a:extLst>
          </p:cNvPr>
          <p:cNvSpPr txBox="1"/>
          <p:nvPr/>
        </p:nvSpPr>
        <p:spPr>
          <a:xfrm>
            <a:off x="5801097" y="43022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516E15-3213-4FE4-B94E-658CB63532E5}"/>
              </a:ext>
            </a:extLst>
          </p:cNvPr>
          <p:cNvSpPr txBox="1"/>
          <p:nvPr/>
        </p:nvSpPr>
        <p:spPr>
          <a:xfrm>
            <a:off x="3106290" y="4302227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939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570B-55B1-4EF9-8E43-8F6C874D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169A2-5ECE-4865-BEC2-FFB471C1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fill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3FF6-9917-419E-9446-503745F60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Form for Turbine Selection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7D7F0-EFB8-4AFC-9B3D-290BB962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2" y="809897"/>
            <a:ext cx="6555556" cy="59115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63467A-B973-4F6F-95B1-F8772C090D7A}"/>
              </a:ext>
            </a:extLst>
          </p:cNvPr>
          <p:cNvSpPr/>
          <p:nvPr/>
        </p:nvSpPr>
        <p:spPr>
          <a:xfrm>
            <a:off x="303623" y="1031217"/>
            <a:ext cx="3696878" cy="5690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1F0E8-D9D9-4A43-BCBF-ED1DB31E00D0}"/>
              </a:ext>
            </a:extLst>
          </p:cNvPr>
          <p:cNvSpPr txBox="1"/>
          <p:nvPr/>
        </p:nvSpPr>
        <p:spPr>
          <a:xfrm>
            <a:off x="7849779" y="2681781"/>
            <a:ext cx="40385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WRA: </a:t>
            </a:r>
          </a:p>
          <a:p>
            <a:r>
              <a:rPr lang="en-US" dirty="0"/>
              <a:t>Section </a:t>
            </a:r>
            <a:r>
              <a:rPr lang="en-US" b="1" dirty="0"/>
              <a:t>6. Environmental Conditions</a:t>
            </a:r>
          </a:p>
          <a:p>
            <a:r>
              <a:rPr lang="en-US" dirty="0"/>
              <a:t>Subpart D</a:t>
            </a:r>
          </a:p>
          <a:p>
            <a:endParaRPr lang="en-US" dirty="0"/>
          </a:p>
          <a:p>
            <a:r>
              <a:rPr lang="en-US" dirty="0"/>
              <a:t>Section </a:t>
            </a:r>
            <a:r>
              <a:rPr lang="en-US" b="1" dirty="0"/>
              <a:t>7. Site Conditions</a:t>
            </a:r>
          </a:p>
          <a:p>
            <a:r>
              <a:rPr lang="en-US" dirty="0"/>
              <a:t>Subparts A, B, D, E, G</a:t>
            </a:r>
          </a:p>
          <a:p>
            <a:endParaRPr lang="en-US" dirty="0"/>
          </a:p>
          <a:p>
            <a:r>
              <a:rPr lang="en-US" dirty="0"/>
              <a:t>Section</a:t>
            </a:r>
            <a:r>
              <a:rPr lang="en-US" b="1" dirty="0"/>
              <a:t> 2. Project and Site Info</a:t>
            </a:r>
          </a:p>
          <a:p>
            <a:r>
              <a:rPr lang="en-US" dirty="0"/>
              <a:t>Subpart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96BDF-77EC-4613-A277-0D56CEED7E14}"/>
              </a:ext>
            </a:extLst>
          </p:cNvPr>
          <p:cNvSpPr txBox="1"/>
          <p:nvPr/>
        </p:nvSpPr>
        <p:spPr>
          <a:xfrm>
            <a:off x="3141486" y="135241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9F4AA-3301-4255-8A07-4681F9342535}"/>
              </a:ext>
            </a:extLst>
          </p:cNvPr>
          <p:cNvSpPr txBox="1"/>
          <p:nvPr/>
        </p:nvSpPr>
        <p:spPr>
          <a:xfrm>
            <a:off x="3141486" y="17584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F84FC7-84B6-447F-A0FF-A4F533387896}"/>
              </a:ext>
            </a:extLst>
          </p:cNvPr>
          <p:cNvSpPr txBox="1"/>
          <p:nvPr/>
        </p:nvSpPr>
        <p:spPr>
          <a:xfrm>
            <a:off x="3141486" y="20680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BC7-BC56-4450-9FFE-1A25F3DCDC64}"/>
              </a:ext>
            </a:extLst>
          </p:cNvPr>
          <p:cNvSpPr txBox="1"/>
          <p:nvPr/>
        </p:nvSpPr>
        <p:spPr>
          <a:xfrm>
            <a:off x="3141486" y="243272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DF60DE-38FB-490F-9ECE-8418673663DF}"/>
              </a:ext>
            </a:extLst>
          </p:cNvPr>
          <p:cNvSpPr txBox="1"/>
          <p:nvPr/>
        </p:nvSpPr>
        <p:spPr>
          <a:xfrm>
            <a:off x="3141486" y="27423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40BAFE-37C3-4F65-9454-280940AA8C22}"/>
              </a:ext>
            </a:extLst>
          </p:cNvPr>
          <p:cNvSpPr txBox="1"/>
          <p:nvPr/>
        </p:nvSpPr>
        <p:spPr>
          <a:xfrm>
            <a:off x="3139884" y="30737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F5E1B1-4FDD-4A92-B67B-FB1B9A6BF8C0}"/>
              </a:ext>
            </a:extLst>
          </p:cNvPr>
          <p:cNvSpPr txBox="1"/>
          <p:nvPr/>
        </p:nvSpPr>
        <p:spPr>
          <a:xfrm>
            <a:off x="3139884" y="34263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7712BC-C1AD-484B-AD3D-A86D288B6537}"/>
              </a:ext>
            </a:extLst>
          </p:cNvPr>
          <p:cNvSpPr txBox="1"/>
          <p:nvPr/>
        </p:nvSpPr>
        <p:spPr>
          <a:xfrm>
            <a:off x="3139884" y="38323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730C74-169E-47CF-8A44-C456600EBFD0}"/>
              </a:ext>
            </a:extLst>
          </p:cNvPr>
          <p:cNvSpPr txBox="1"/>
          <p:nvPr/>
        </p:nvSpPr>
        <p:spPr>
          <a:xfrm>
            <a:off x="3139886" y="41491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9B2BCA-C1CB-4A49-91D9-91A572463BA5}"/>
              </a:ext>
            </a:extLst>
          </p:cNvPr>
          <p:cNvSpPr txBox="1"/>
          <p:nvPr/>
        </p:nvSpPr>
        <p:spPr>
          <a:xfrm>
            <a:off x="3139884" y="452785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0B06E0-4930-40E7-854A-56C917981E39}"/>
              </a:ext>
            </a:extLst>
          </p:cNvPr>
          <p:cNvSpPr txBox="1"/>
          <p:nvPr/>
        </p:nvSpPr>
        <p:spPr>
          <a:xfrm>
            <a:off x="3139884" y="550347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4D3B6A-3FD3-4C32-A583-DC5B725F3BCF}"/>
              </a:ext>
            </a:extLst>
          </p:cNvPr>
          <p:cNvSpPr txBox="1"/>
          <p:nvPr/>
        </p:nvSpPr>
        <p:spPr>
          <a:xfrm>
            <a:off x="3139884" y="590946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857D2A-356C-454F-A817-92FC7B1A9E43}"/>
              </a:ext>
            </a:extLst>
          </p:cNvPr>
          <p:cNvSpPr txBox="1"/>
          <p:nvPr/>
        </p:nvSpPr>
        <p:spPr>
          <a:xfrm>
            <a:off x="3139886" y="61648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BAA51-CF01-423D-97D5-376152246C46}"/>
              </a:ext>
            </a:extLst>
          </p:cNvPr>
          <p:cNvSpPr txBox="1"/>
          <p:nvPr/>
        </p:nvSpPr>
        <p:spPr>
          <a:xfrm>
            <a:off x="3139884" y="64265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B946280-CE23-4983-82AB-121643044120}"/>
              </a:ext>
            </a:extLst>
          </p:cNvPr>
          <p:cNvCxnSpPr>
            <a:cxnSpLocks/>
          </p:cNvCxnSpPr>
          <p:nvPr/>
        </p:nvCxnSpPr>
        <p:spPr>
          <a:xfrm flipH="1" flipV="1">
            <a:off x="4143375" y="3426364"/>
            <a:ext cx="3514726" cy="96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4CF03DB-86F8-492B-ACD8-46F97F2F1297}"/>
              </a:ext>
            </a:extLst>
          </p:cNvPr>
          <p:cNvSpPr/>
          <p:nvPr/>
        </p:nvSpPr>
        <p:spPr>
          <a:xfrm>
            <a:off x="250109" y="4874551"/>
            <a:ext cx="4007565" cy="6289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8C4236-F310-4A53-AFE2-7CAC828E4136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3743325" y="5267105"/>
            <a:ext cx="4124788" cy="6423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FCCAC0C-2B11-40A9-BDDB-4A11C7542F68}"/>
              </a:ext>
            </a:extLst>
          </p:cNvPr>
          <p:cNvSpPr txBox="1"/>
          <p:nvPr/>
        </p:nvSpPr>
        <p:spPr>
          <a:xfrm>
            <a:off x="7868113" y="5755574"/>
            <a:ext cx="4450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Always 0.11</a:t>
            </a:r>
          </a:p>
        </p:txBody>
      </p:sp>
    </p:spTree>
    <p:extLst>
      <p:ext uri="{BB962C8B-B14F-4D97-AF65-F5344CB8AC3E}">
        <p14:creationId xmlns:p14="http://schemas.microsoft.com/office/powerpoint/2010/main" val="5132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570B-55B1-4EF9-8E43-8F6C874D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169A2-5ECE-4865-BEC2-FFB471C1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fill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3FF6-9917-419E-9446-503745F60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Form for Turbine Selection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173AE-F522-4950-ADE9-A077C12FF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7" y="1196975"/>
            <a:ext cx="2833077" cy="5524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ECD744-8F95-4D1C-9108-E57127D7E306}"/>
              </a:ext>
            </a:extLst>
          </p:cNvPr>
          <p:cNvSpPr/>
          <p:nvPr/>
        </p:nvSpPr>
        <p:spPr>
          <a:xfrm>
            <a:off x="1466983" y="1997449"/>
            <a:ext cx="1323976" cy="4723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2C93B-407F-42F6-A08D-ACC3F41F4FB9}"/>
              </a:ext>
            </a:extLst>
          </p:cNvPr>
          <p:cNvSpPr txBox="1"/>
          <p:nvPr/>
        </p:nvSpPr>
        <p:spPr>
          <a:xfrm>
            <a:off x="4171951" y="1630357"/>
            <a:ext cx="4038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WRA: </a:t>
            </a:r>
          </a:p>
          <a:p>
            <a:r>
              <a:rPr lang="en-US" dirty="0"/>
              <a:t>Section </a:t>
            </a:r>
            <a:r>
              <a:rPr lang="en-US" b="1" dirty="0"/>
              <a:t>7. Site Conditions</a:t>
            </a:r>
          </a:p>
          <a:p>
            <a:r>
              <a:rPr lang="en-US" dirty="0"/>
              <a:t>Subpart 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6E522-3476-4A91-87FD-1C9FC7E34AB0}"/>
              </a:ext>
            </a:extLst>
          </p:cNvPr>
          <p:cNvSpPr txBox="1"/>
          <p:nvPr/>
        </p:nvSpPr>
        <p:spPr>
          <a:xfrm>
            <a:off x="1908398" y="386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00AEBE-EDCC-4BF2-998D-657C8B927AF2}"/>
              </a:ext>
            </a:extLst>
          </p:cNvPr>
          <p:cNvCxnSpPr>
            <a:cxnSpLocks/>
          </p:cNvCxnSpPr>
          <p:nvPr/>
        </p:nvCxnSpPr>
        <p:spPr>
          <a:xfrm flipH="1">
            <a:off x="2563857" y="2564036"/>
            <a:ext cx="2324100" cy="292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0186F-8AA9-4FBD-A661-ECCE2C4E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509713"/>
            <a:ext cx="3140451" cy="33600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7C096C-9878-4F36-BECD-9B8A5D3B9484}"/>
              </a:ext>
            </a:extLst>
          </p:cNvPr>
          <p:cNvSpPr/>
          <p:nvPr/>
        </p:nvSpPr>
        <p:spPr>
          <a:xfrm>
            <a:off x="10029073" y="1683923"/>
            <a:ext cx="1323976" cy="3040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F19FD-7417-42AE-8D49-316FF92542EF}"/>
              </a:ext>
            </a:extLst>
          </p:cNvPr>
          <p:cNvSpPr txBox="1"/>
          <p:nvPr/>
        </p:nvSpPr>
        <p:spPr>
          <a:xfrm>
            <a:off x="4548780" y="2852249"/>
            <a:ext cx="299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create distribution based on </a:t>
            </a:r>
            <a:r>
              <a:rPr lang="en-US" dirty="0" err="1"/>
              <a:t>MCP’d</a:t>
            </a:r>
            <a:r>
              <a:rPr lang="en-US" dirty="0"/>
              <a:t> dataset used for Weibull calcs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C6080F-B30E-4CB7-BA4A-E72731759D9C}"/>
              </a:ext>
            </a:extLst>
          </p:cNvPr>
          <p:cNvCxnSpPr>
            <a:cxnSpLocks/>
          </p:cNvCxnSpPr>
          <p:nvPr/>
        </p:nvCxnSpPr>
        <p:spPr>
          <a:xfrm flipV="1">
            <a:off x="7148138" y="2412542"/>
            <a:ext cx="3253162" cy="840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E319014-4FF6-42A2-A059-55B3FBC49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461" y="3836315"/>
            <a:ext cx="4458539" cy="3021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39B8FC-5461-46B2-A7B2-9C6230C39C8C}"/>
              </a:ext>
            </a:extLst>
          </p:cNvPr>
          <p:cNvSpPr txBox="1"/>
          <p:nvPr/>
        </p:nvSpPr>
        <p:spPr>
          <a:xfrm>
            <a:off x="3465791" y="4700827"/>
            <a:ext cx="232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make figure for each report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000CCC-2821-4B91-99AE-442B9DC1E180}"/>
              </a:ext>
            </a:extLst>
          </p:cNvPr>
          <p:cNvCxnSpPr>
            <a:cxnSpLocks/>
          </p:cNvCxnSpPr>
          <p:nvPr/>
        </p:nvCxnSpPr>
        <p:spPr>
          <a:xfrm>
            <a:off x="4887957" y="5347158"/>
            <a:ext cx="1495427" cy="520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570B-55B1-4EF9-8E43-8F6C874D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169A2-5ECE-4865-BEC2-FFB471C1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fill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3FF6-9917-419E-9446-503745F60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Load Calc App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B7DDE-E714-403E-AB53-116CFF6D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853156"/>
            <a:ext cx="7109275" cy="25188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6CD73-4AA8-4E2E-A46A-545B4072CACC}"/>
              </a:ext>
            </a:extLst>
          </p:cNvPr>
          <p:cNvSpPr/>
          <p:nvPr/>
        </p:nvSpPr>
        <p:spPr>
          <a:xfrm>
            <a:off x="619125" y="2552699"/>
            <a:ext cx="6980686" cy="304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08E75-2F08-4C4D-98D0-EC8B7BA251A0}"/>
              </a:ext>
            </a:extLst>
          </p:cNvPr>
          <p:cNvSpPr txBox="1"/>
          <p:nvPr/>
        </p:nvSpPr>
        <p:spPr>
          <a:xfrm>
            <a:off x="9178535" y="1738856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name. Confirm it’s the same as the Form for Turbine Selection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58B13-5ADD-4F6A-BFB2-B1CC398FB8A0}"/>
              </a:ext>
            </a:extLst>
          </p:cNvPr>
          <p:cNvCxnSpPr>
            <a:cxnSpLocks/>
          </p:cNvCxnSpPr>
          <p:nvPr/>
        </p:nvCxnSpPr>
        <p:spPr>
          <a:xfrm flipH="1">
            <a:off x="7715250" y="2176322"/>
            <a:ext cx="1463286" cy="485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8955F6D-F174-4FDF-AF39-4BC0E411887E}"/>
              </a:ext>
            </a:extLst>
          </p:cNvPr>
          <p:cNvSpPr/>
          <p:nvPr/>
        </p:nvSpPr>
        <p:spPr>
          <a:xfrm>
            <a:off x="619125" y="2960164"/>
            <a:ext cx="6980686" cy="1478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81F72-8F7E-471A-AE27-739640DB4C36}"/>
              </a:ext>
            </a:extLst>
          </p:cNvPr>
          <p:cNvSpPr txBox="1"/>
          <p:nvPr/>
        </p:nvSpPr>
        <p:spPr>
          <a:xfrm>
            <a:off x="9178535" y="2983850"/>
            <a:ext cx="302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WRA:</a:t>
            </a:r>
          </a:p>
          <a:p>
            <a:r>
              <a:rPr lang="en-US" dirty="0"/>
              <a:t>Section </a:t>
            </a:r>
            <a:r>
              <a:rPr lang="en-US" b="1" dirty="0"/>
              <a:t>6. Environmental Conditions</a:t>
            </a:r>
          </a:p>
          <a:p>
            <a:r>
              <a:rPr lang="en-US" dirty="0"/>
              <a:t>Subparts A-C, E-G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BD2C16-D3BA-47A1-B245-8A3D28DD2989}"/>
              </a:ext>
            </a:extLst>
          </p:cNvPr>
          <p:cNvCxnSpPr>
            <a:cxnSpLocks/>
          </p:cNvCxnSpPr>
          <p:nvPr/>
        </p:nvCxnSpPr>
        <p:spPr>
          <a:xfrm flipH="1">
            <a:off x="7715250" y="3404801"/>
            <a:ext cx="1463286" cy="485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16766D2-0713-4741-BBBE-EAE23FDE00D1}"/>
              </a:ext>
            </a:extLst>
          </p:cNvPr>
          <p:cNvSpPr txBox="1"/>
          <p:nvPr/>
        </p:nvSpPr>
        <p:spPr>
          <a:xfrm>
            <a:off x="3234934" y="5320887"/>
            <a:ext cx="488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you’re answering the right questions. Look at previous GW forms if you are unsure what exactly is being asked.</a:t>
            </a:r>
          </a:p>
        </p:txBody>
      </p:sp>
    </p:spTree>
    <p:extLst>
      <p:ext uri="{BB962C8B-B14F-4D97-AF65-F5344CB8AC3E}">
        <p14:creationId xmlns:p14="http://schemas.microsoft.com/office/powerpoint/2010/main" val="23136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3AF3EF-A094-4356-B96E-14FF1A57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5" y="1572691"/>
            <a:ext cx="6864995" cy="44818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570B-55B1-4EF9-8E43-8F6C874D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169A2-5ECE-4865-BEC2-FFB471C1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fill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3FF6-9917-419E-9446-503745F60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Load Calc App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6CD73-4AA8-4E2E-A46A-545B4072CACC}"/>
              </a:ext>
            </a:extLst>
          </p:cNvPr>
          <p:cNvSpPr/>
          <p:nvPr/>
        </p:nvSpPr>
        <p:spPr>
          <a:xfrm>
            <a:off x="156179" y="1998330"/>
            <a:ext cx="6864995" cy="4145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58B13-5ADD-4F6A-BFB2-B1CC398FB8A0}"/>
              </a:ext>
            </a:extLst>
          </p:cNvPr>
          <p:cNvCxnSpPr>
            <a:cxnSpLocks/>
          </p:cNvCxnSpPr>
          <p:nvPr/>
        </p:nvCxnSpPr>
        <p:spPr>
          <a:xfrm flipH="1">
            <a:off x="7115176" y="1844837"/>
            <a:ext cx="752937" cy="328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8955F6D-F174-4FDF-AF39-4BC0E411887E}"/>
              </a:ext>
            </a:extLst>
          </p:cNvPr>
          <p:cNvSpPr/>
          <p:nvPr/>
        </p:nvSpPr>
        <p:spPr>
          <a:xfrm>
            <a:off x="40489" y="3254988"/>
            <a:ext cx="7150886" cy="1478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48F7A0-FDB5-4429-B0A2-66CF2C35328C}"/>
              </a:ext>
            </a:extLst>
          </p:cNvPr>
          <p:cNvSpPr txBox="1"/>
          <p:nvPr/>
        </p:nvSpPr>
        <p:spPr>
          <a:xfrm>
            <a:off x="7945026" y="1440058"/>
            <a:ext cx="420648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WRA:</a:t>
            </a:r>
          </a:p>
          <a:p>
            <a:r>
              <a:rPr lang="en-US" sz="1600" dirty="0"/>
              <a:t>Section </a:t>
            </a:r>
            <a:r>
              <a:rPr lang="en-US" sz="1600" b="1" dirty="0"/>
              <a:t>6. Environmental Conditions</a:t>
            </a:r>
          </a:p>
          <a:p>
            <a:r>
              <a:rPr lang="en-US" sz="1600" dirty="0"/>
              <a:t>Subpart D</a:t>
            </a:r>
          </a:p>
          <a:p>
            <a:endParaRPr lang="en-US" sz="1600" dirty="0"/>
          </a:p>
          <a:p>
            <a:r>
              <a:rPr lang="en-US" sz="1600" dirty="0"/>
              <a:t>Section </a:t>
            </a:r>
            <a:r>
              <a:rPr lang="en-US" sz="1600" b="1" dirty="0"/>
              <a:t>7. Site Conditions</a:t>
            </a:r>
          </a:p>
          <a:p>
            <a:r>
              <a:rPr lang="en-US" sz="1600" dirty="0"/>
              <a:t>Subparts A, B, D, E, G</a:t>
            </a:r>
          </a:p>
          <a:p>
            <a:endParaRPr lang="en-US" sz="1600" dirty="0"/>
          </a:p>
          <a:p>
            <a:r>
              <a:rPr lang="en-US" sz="1600" dirty="0"/>
              <a:t>Section</a:t>
            </a:r>
            <a:r>
              <a:rPr lang="en-US" sz="1600" b="1" dirty="0"/>
              <a:t> 2. Project and Site Info</a:t>
            </a:r>
          </a:p>
          <a:p>
            <a:r>
              <a:rPr lang="en-US" sz="1600" dirty="0"/>
              <a:t>Subpart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698F1-5DA0-4C73-B6C2-3F913648D8C1}"/>
              </a:ext>
            </a:extLst>
          </p:cNvPr>
          <p:cNvSpPr txBox="1"/>
          <p:nvPr/>
        </p:nvSpPr>
        <p:spPr>
          <a:xfrm>
            <a:off x="7701265" y="3959759"/>
            <a:ext cx="4450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(1) Average, all direction TI in % </a:t>
            </a:r>
          </a:p>
          <a:p>
            <a:r>
              <a:rPr lang="en-US" sz="1400" dirty="0"/>
              <a:t>(2) TI at 15 m/s in %; Standard dev of TI at 15 m/s in %</a:t>
            </a:r>
          </a:p>
          <a:p>
            <a:r>
              <a:rPr lang="en-US" sz="1400" dirty="0"/>
              <a:t>(3) Rep-TI at 15 m/s in 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D7D349-C712-47E9-98FE-8A2B58D64445}"/>
              </a:ext>
            </a:extLst>
          </p:cNvPr>
          <p:cNvCxnSpPr>
            <a:cxnSpLocks/>
          </p:cNvCxnSpPr>
          <p:nvPr/>
        </p:nvCxnSpPr>
        <p:spPr>
          <a:xfrm flipH="1" flipV="1">
            <a:off x="6820329" y="3779160"/>
            <a:ext cx="852361" cy="38555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711CC76-28EE-4CA4-ADB7-343FEB2142F2}"/>
              </a:ext>
            </a:extLst>
          </p:cNvPr>
          <p:cNvSpPr/>
          <p:nvPr/>
        </p:nvSpPr>
        <p:spPr>
          <a:xfrm>
            <a:off x="3290478" y="3254988"/>
            <a:ext cx="3630274" cy="7047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CE41-C045-4040-BC1D-7C724FC66EDA}"/>
              </a:ext>
            </a:extLst>
          </p:cNvPr>
          <p:cNvSpPr/>
          <p:nvPr/>
        </p:nvSpPr>
        <p:spPr>
          <a:xfrm>
            <a:off x="3275281" y="3959759"/>
            <a:ext cx="3630274" cy="7291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370370-0A84-4E8B-A655-21F031B9351C}"/>
              </a:ext>
            </a:extLst>
          </p:cNvPr>
          <p:cNvCxnSpPr>
            <a:cxnSpLocks/>
          </p:cNvCxnSpPr>
          <p:nvPr/>
        </p:nvCxnSpPr>
        <p:spPr>
          <a:xfrm flipH="1" flipV="1">
            <a:off x="6812197" y="4505646"/>
            <a:ext cx="1055916" cy="9541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3102D2-8F51-4B8A-B402-311C57239F00}"/>
              </a:ext>
            </a:extLst>
          </p:cNvPr>
          <p:cNvSpPr txBox="1"/>
          <p:nvPr/>
        </p:nvSpPr>
        <p:spPr>
          <a:xfrm>
            <a:off x="7491644" y="5463181"/>
            <a:ext cx="445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/>
              <a:t>P50 wind shear </a:t>
            </a:r>
            <a:r>
              <a:rPr lang="el-GR" sz="1400" dirty="0"/>
              <a:t>α</a:t>
            </a:r>
            <a:r>
              <a:rPr lang="en-US" sz="1400" dirty="0"/>
              <a:t> all WS &gt; cut-in</a:t>
            </a:r>
          </a:p>
          <a:p>
            <a:pPr marL="342900" indent="-342900">
              <a:buAutoNum type="arabicParenBoth"/>
            </a:pPr>
            <a:r>
              <a:rPr lang="en-US" sz="1400" dirty="0"/>
              <a:t>Always 0.11</a:t>
            </a:r>
          </a:p>
        </p:txBody>
      </p:sp>
    </p:spTree>
    <p:extLst>
      <p:ext uri="{BB962C8B-B14F-4D97-AF65-F5344CB8AC3E}">
        <p14:creationId xmlns:p14="http://schemas.microsoft.com/office/powerpoint/2010/main" val="2506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/>
      <p:bldP spid="18" grpId="0"/>
      <p:bldP spid="21" grpId="0" animBg="1"/>
      <p:bldP spid="22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570B-55B1-4EF9-8E43-8F6C874D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169A2-5ECE-4865-BEC2-FFB471C1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fill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3FF6-9917-419E-9446-503745F60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Site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7A7C1-A552-4C5F-B6E0-3997EB58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40769"/>
            <a:ext cx="9172575" cy="20101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6E605-A98C-425F-A4CF-0D4F8FF4B33C}"/>
              </a:ext>
            </a:extLst>
          </p:cNvPr>
          <p:cNvSpPr/>
          <p:nvPr/>
        </p:nvSpPr>
        <p:spPr>
          <a:xfrm>
            <a:off x="781051" y="2390776"/>
            <a:ext cx="1685924" cy="704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C94AF-0788-4041-9EC2-AA6E63386284}"/>
              </a:ext>
            </a:extLst>
          </p:cNvPr>
          <p:cNvSpPr txBox="1"/>
          <p:nvPr/>
        </p:nvSpPr>
        <p:spPr>
          <a:xfrm>
            <a:off x="271029" y="4400955"/>
            <a:ext cx="2595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Need to put turbine </a:t>
            </a:r>
            <a:r>
              <a:rPr lang="en-US" sz="1600" dirty="0" err="1"/>
              <a:t>lat</a:t>
            </a:r>
            <a:r>
              <a:rPr lang="en-US" sz="1600" dirty="0"/>
              <a:t>/</a:t>
            </a:r>
            <a:r>
              <a:rPr lang="en-US" sz="1600" dirty="0" err="1"/>
              <a:t>lons</a:t>
            </a:r>
            <a:r>
              <a:rPr lang="en-US" sz="1600" dirty="0"/>
              <a:t> into Universal Transverse Mercator (UTM) coordinates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6EF458-0EE9-4284-A221-129E4B033D66}"/>
              </a:ext>
            </a:extLst>
          </p:cNvPr>
          <p:cNvCxnSpPr>
            <a:cxnSpLocks/>
          </p:cNvCxnSpPr>
          <p:nvPr/>
        </p:nvCxnSpPr>
        <p:spPr>
          <a:xfrm flipV="1">
            <a:off x="1381125" y="3187847"/>
            <a:ext cx="187665" cy="1168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0586D-1A8B-425C-99F8-3AB82D29FDE4}"/>
              </a:ext>
            </a:extLst>
          </p:cNvPr>
          <p:cNvSpPr/>
          <p:nvPr/>
        </p:nvSpPr>
        <p:spPr>
          <a:xfrm>
            <a:off x="2381251" y="2482996"/>
            <a:ext cx="1752599" cy="1167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A27B81-C102-4D55-BA81-5D80A18C3739}"/>
              </a:ext>
            </a:extLst>
          </p:cNvPr>
          <p:cNvCxnSpPr>
            <a:cxnSpLocks/>
          </p:cNvCxnSpPr>
          <p:nvPr/>
        </p:nvCxnSpPr>
        <p:spPr>
          <a:xfrm flipV="1">
            <a:off x="2895600" y="3272669"/>
            <a:ext cx="158617" cy="24899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D22EE9-B5BD-4B5E-A00F-186BDB480162}"/>
              </a:ext>
            </a:extLst>
          </p:cNvPr>
          <p:cNvSpPr txBox="1"/>
          <p:nvPr/>
        </p:nvSpPr>
        <p:spPr>
          <a:xfrm>
            <a:off x="2133600" y="5689571"/>
            <a:ext cx="3213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WRA:</a:t>
            </a:r>
          </a:p>
          <a:p>
            <a:r>
              <a:rPr lang="en-US" sz="1600" dirty="0"/>
              <a:t>Section </a:t>
            </a:r>
            <a:r>
              <a:rPr lang="en-US" sz="1600" b="1" dirty="0"/>
              <a:t>6. Site Conditions</a:t>
            </a:r>
          </a:p>
          <a:p>
            <a:r>
              <a:rPr lang="en-US" sz="1600" dirty="0"/>
              <a:t>Subpart A</a:t>
            </a:r>
          </a:p>
          <a:p>
            <a:r>
              <a:rPr lang="en-US" sz="1600" dirty="0"/>
              <a:t>*all turbines use same values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0E12D6-5D61-4053-94E5-A43606081FB5}"/>
              </a:ext>
            </a:extLst>
          </p:cNvPr>
          <p:cNvSpPr/>
          <p:nvPr/>
        </p:nvSpPr>
        <p:spPr>
          <a:xfrm>
            <a:off x="3981451" y="2390776"/>
            <a:ext cx="1066799" cy="1167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274382-49DB-42B8-9A17-C6E09DC00F24}"/>
              </a:ext>
            </a:extLst>
          </p:cNvPr>
          <p:cNvSpPr txBox="1"/>
          <p:nvPr/>
        </p:nvSpPr>
        <p:spPr>
          <a:xfrm>
            <a:off x="3257550" y="4356106"/>
            <a:ext cx="309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WRA:</a:t>
            </a:r>
          </a:p>
          <a:p>
            <a:r>
              <a:rPr lang="en-US" sz="1600" dirty="0"/>
              <a:t>Section </a:t>
            </a:r>
            <a:r>
              <a:rPr lang="en-US" sz="1600" b="1" dirty="0"/>
              <a:t>7. </a:t>
            </a:r>
            <a:r>
              <a:rPr lang="en-US" sz="1600" b="1" dirty="0" err="1"/>
              <a:t>Environ’l</a:t>
            </a:r>
            <a:r>
              <a:rPr lang="en-US" sz="1600" b="1" dirty="0"/>
              <a:t> Conditions</a:t>
            </a:r>
          </a:p>
          <a:p>
            <a:r>
              <a:rPr lang="en-US" sz="1600" dirty="0"/>
              <a:t>Subpart D</a:t>
            </a:r>
          </a:p>
          <a:p>
            <a:r>
              <a:rPr lang="en-US" sz="1600" dirty="0"/>
              <a:t>*all turbines use same values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6AB453-D8C8-46EC-ACD3-6048BFA3C639}"/>
              </a:ext>
            </a:extLst>
          </p:cNvPr>
          <p:cNvCxnSpPr>
            <a:cxnSpLocks/>
          </p:cNvCxnSpPr>
          <p:nvPr/>
        </p:nvCxnSpPr>
        <p:spPr>
          <a:xfrm flipH="1" flipV="1">
            <a:off x="4511741" y="3199615"/>
            <a:ext cx="6417" cy="120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5C356E0-7F1B-488E-B468-CC879FDB285D}"/>
              </a:ext>
            </a:extLst>
          </p:cNvPr>
          <p:cNvSpPr/>
          <p:nvPr/>
        </p:nvSpPr>
        <p:spPr>
          <a:xfrm>
            <a:off x="4946311" y="2485582"/>
            <a:ext cx="2054363" cy="1167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A8431B-0BD5-4EB7-B713-B2E9326CB889}"/>
              </a:ext>
            </a:extLst>
          </p:cNvPr>
          <p:cNvSpPr txBox="1"/>
          <p:nvPr/>
        </p:nvSpPr>
        <p:spPr>
          <a:xfrm>
            <a:off x="6378897" y="5032631"/>
            <a:ext cx="32134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WRA:</a:t>
            </a:r>
          </a:p>
          <a:p>
            <a:r>
              <a:rPr lang="en-US" sz="1600" dirty="0"/>
              <a:t>Section </a:t>
            </a:r>
            <a:r>
              <a:rPr lang="en-US" sz="1600" b="1" dirty="0"/>
              <a:t>7. </a:t>
            </a:r>
            <a:r>
              <a:rPr lang="en-US" sz="1600" b="1" dirty="0" err="1"/>
              <a:t>Environ’l</a:t>
            </a:r>
            <a:r>
              <a:rPr lang="en-US" sz="1600" b="1" dirty="0"/>
              <a:t> Conditions</a:t>
            </a:r>
          </a:p>
          <a:p>
            <a:r>
              <a:rPr lang="en-US" sz="1600" dirty="0"/>
              <a:t>Subpart D</a:t>
            </a:r>
          </a:p>
          <a:p>
            <a:r>
              <a:rPr lang="en-US" sz="1600" dirty="0"/>
              <a:t>*each turbine is different value, then max/min is of all the turbines</a:t>
            </a:r>
          </a:p>
          <a:p>
            <a:r>
              <a:rPr lang="en-US" sz="1600" dirty="0"/>
              <a:t>*AB is max inflow angle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943407-9C39-4212-AB28-A57DBB3108C3}"/>
              </a:ext>
            </a:extLst>
          </p:cNvPr>
          <p:cNvCxnSpPr>
            <a:cxnSpLocks/>
          </p:cNvCxnSpPr>
          <p:nvPr/>
        </p:nvCxnSpPr>
        <p:spPr>
          <a:xfrm flipH="1" flipV="1">
            <a:off x="6080058" y="3208923"/>
            <a:ext cx="1348769" cy="2008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6AC030C-1A36-466B-9AA3-75AFEB891EE0}"/>
              </a:ext>
            </a:extLst>
          </p:cNvPr>
          <p:cNvSpPr/>
          <p:nvPr/>
        </p:nvSpPr>
        <p:spPr>
          <a:xfrm>
            <a:off x="6926842" y="2408854"/>
            <a:ext cx="886294" cy="1167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73C4DA-A10E-45A1-8351-F1AD1AF9F10C}"/>
              </a:ext>
            </a:extLst>
          </p:cNvPr>
          <p:cNvSpPr txBox="1"/>
          <p:nvPr/>
        </p:nvSpPr>
        <p:spPr>
          <a:xfrm>
            <a:off x="7961827" y="3979038"/>
            <a:ext cx="3213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WRA:</a:t>
            </a:r>
          </a:p>
          <a:p>
            <a:r>
              <a:rPr lang="en-US" sz="1600" dirty="0"/>
              <a:t>Section </a:t>
            </a:r>
            <a:r>
              <a:rPr lang="en-US" sz="1600" b="1" dirty="0"/>
              <a:t>7. Site Conditions</a:t>
            </a:r>
          </a:p>
          <a:p>
            <a:r>
              <a:rPr lang="en-US" sz="1600" dirty="0"/>
              <a:t>Subpart D; P50 all </a:t>
            </a:r>
            <a:r>
              <a:rPr lang="en-US" sz="1600" dirty="0" err="1"/>
              <a:t>ws</a:t>
            </a:r>
            <a:r>
              <a:rPr lang="en-US" sz="1600" dirty="0"/>
              <a:t> &gt; cut-in</a:t>
            </a:r>
          </a:p>
          <a:p>
            <a:r>
              <a:rPr lang="en-US" sz="1600" dirty="0"/>
              <a:t>*all values are the same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BBA3112-D88F-4EF1-B1C1-F80247169E1A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7502331" y="3208923"/>
            <a:ext cx="459496" cy="1308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C6B4F55-A986-42C2-86B9-9C124ECBDB0F}"/>
              </a:ext>
            </a:extLst>
          </p:cNvPr>
          <p:cNvSpPr txBox="1"/>
          <p:nvPr/>
        </p:nvSpPr>
        <p:spPr>
          <a:xfrm>
            <a:off x="9678826" y="2527504"/>
            <a:ext cx="3213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WRA:</a:t>
            </a:r>
          </a:p>
          <a:p>
            <a:r>
              <a:rPr lang="en-US" sz="1600" dirty="0"/>
              <a:t>Section </a:t>
            </a:r>
            <a:r>
              <a:rPr lang="en-US" sz="1600" b="1" dirty="0"/>
              <a:t>7. Site Conditions</a:t>
            </a:r>
          </a:p>
          <a:p>
            <a:r>
              <a:rPr lang="en-US" sz="1600" dirty="0"/>
              <a:t>Subpart B; 50 </a:t>
            </a:r>
            <a:r>
              <a:rPr lang="en-US" sz="1600" dirty="0" err="1"/>
              <a:t>yr</a:t>
            </a:r>
            <a:r>
              <a:rPr lang="en-US" sz="1600" dirty="0"/>
              <a:t> extremes</a:t>
            </a:r>
          </a:p>
          <a:p>
            <a:r>
              <a:rPr lang="en-US" sz="1600" dirty="0"/>
              <a:t>*all values are the same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9DBE83-E93C-4E6D-A075-0C5901AEACE2}"/>
              </a:ext>
            </a:extLst>
          </p:cNvPr>
          <p:cNvSpPr/>
          <p:nvPr/>
        </p:nvSpPr>
        <p:spPr>
          <a:xfrm>
            <a:off x="7675207" y="2494899"/>
            <a:ext cx="1859792" cy="1167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769139-BCFB-4721-B4D7-7B57A78A1230}"/>
              </a:ext>
            </a:extLst>
          </p:cNvPr>
          <p:cNvCxnSpPr>
            <a:cxnSpLocks/>
          </p:cNvCxnSpPr>
          <p:nvPr/>
        </p:nvCxnSpPr>
        <p:spPr>
          <a:xfrm flipH="1" flipV="1">
            <a:off x="8917669" y="2716540"/>
            <a:ext cx="774059" cy="266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7" grpId="0"/>
      <p:bldP spid="20" grpId="0" animBg="1"/>
      <p:bldP spid="21" grpId="0"/>
      <p:bldP spid="24" grpId="0" animBg="1"/>
      <p:bldP spid="25" grpId="0"/>
      <p:bldP spid="28" grpId="0" animBg="1"/>
      <p:bldP spid="29" grpId="0"/>
      <p:bldP spid="32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570B-55B1-4EF9-8E43-8F6C874D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169A2-5ECE-4865-BEC2-FFB471C1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fill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3FF6-9917-419E-9446-503745F60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Site Conditions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11F7FD8-F7B0-45BC-8354-7C4DB1E7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09" y="2152941"/>
            <a:ext cx="2002381" cy="35530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365219-B308-4DA1-BC09-5BFDC8F54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04" y="2157702"/>
            <a:ext cx="1997582" cy="35483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05E3C2F-2671-4E57-ABF0-3D19F261B6A9}"/>
              </a:ext>
            </a:extLst>
          </p:cNvPr>
          <p:cNvSpPr/>
          <p:nvPr/>
        </p:nvSpPr>
        <p:spPr>
          <a:xfrm>
            <a:off x="1504951" y="2495469"/>
            <a:ext cx="1654705" cy="3210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FCC9ED-970D-41EE-AA42-B3C7E396AD30}"/>
              </a:ext>
            </a:extLst>
          </p:cNvPr>
          <p:cNvSpPr txBox="1"/>
          <p:nvPr/>
        </p:nvSpPr>
        <p:spPr>
          <a:xfrm>
            <a:off x="4581525" y="3267769"/>
            <a:ext cx="3095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WRA:</a:t>
            </a:r>
          </a:p>
          <a:p>
            <a:r>
              <a:rPr lang="en-US" sz="1600" dirty="0"/>
              <a:t>Section </a:t>
            </a:r>
            <a:r>
              <a:rPr lang="en-US" sz="1600" b="1" dirty="0"/>
              <a:t>7. </a:t>
            </a:r>
            <a:r>
              <a:rPr lang="en-US" sz="1600" b="1" dirty="0" err="1"/>
              <a:t>Environ’l</a:t>
            </a:r>
            <a:r>
              <a:rPr lang="en-US" sz="1600" b="1" dirty="0"/>
              <a:t> Conditions</a:t>
            </a:r>
          </a:p>
          <a:p>
            <a:r>
              <a:rPr lang="en-US" sz="1600" dirty="0"/>
              <a:t>Subpart E</a:t>
            </a:r>
          </a:p>
          <a:p>
            <a:r>
              <a:rPr lang="en-US" sz="1600" dirty="0"/>
              <a:t>*Effective TI by turbine and by Wohler exponent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FA3EFA-BDB1-4CB2-8EBB-1BDC54DDF0E0}"/>
              </a:ext>
            </a:extLst>
          </p:cNvPr>
          <p:cNvCxnSpPr>
            <a:cxnSpLocks/>
          </p:cNvCxnSpPr>
          <p:nvPr/>
        </p:nvCxnSpPr>
        <p:spPr>
          <a:xfrm flipH="1" flipV="1">
            <a:off x="2332303" y="3429000"/>
            <a:ext cx="2249222" cy="362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74CE0CE-03DA-4EF2-A2A2-552A1A97B1E7}"/>
              </a:ext>
            </a:extLst>
          </p:cNvPr>
          <p:cNvSpPr/>
          <p:nvPr/>
        </p:nvSpPr>
        <p:spPr>
          <a:xfrm>
            <a:off x="9430791" y="2495468"/>
            <a:ext cx="1552599" cy="3210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BE489C-4AED-4F1D-A963-399C7E1189CC}"/>
              </a:ext>
            </a:extLst>
          </p:cNvPr>
          <p:cNvCxnSpPr>
            <a:cxnSpLocks/>
          </p:cNvCxnSpPr>
          <p:nvPr/>
        </p:nvCxnSpPr>
        <p:spPr>
          <a:xfrm flipV="1">
            <a:off x="7603593" y="3429000"/>
            <a:ext cx="2473857" cy="362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01267F3-4FD7-4485-98FD-F79739A85F99}"/>
              </a:ext>
            </a:extLst>
          </p:cNvPr>
          <p:cNvSpPr/>
          <p:nvPr/>
        </p:nvSpPr>
        <p:spPr>
          <a:xfrm>
            <a:off x="1504950" y="2077957"/>
            <a:ext cx="1261437" cy="34139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14449B0-F7FD-41BE-9EA8-08C3A270F839}"/>
              </a:ext>
            </a:extLst>
          </p:cNvPr>
          <p:cNvSpPr/>
          <p:nvPr/>
        </p:nvSpPr>
        <p:spPr>
          <a:xfrm>
            <a:off x="9318708" y="2085956"/>
            <a:ext cx="1261437" cy="34139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8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704809" y="1832447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01B96FE-1D5A-43A0-8BF1-5C1673A30027}"/>
              </a:ext>
            </a:extLst>
          </p:cNvPr>
          <p:cNvSpPr/>
          <p:nvPr/>
        </p:nvSpPr>
        <p:spPr>
          <a:xfrm>
            <a:off x="3520197" y="1832447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0EDEE82-9787-42DE-A534-0E9B5892CA51}"/>
              </a:ext>
            </a:extLst>
          </p:cNvPr>
          <p:cNvSpPr/>
          <p:nvPr/>
        </p:nvSpPr>
        <p:spPr>
          <a:xfrm>
            <a:off x="6340588" y="1832449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A527E3B-8963-4DC9-A050-31F9532C276D}"/>
              </a:ext>
            </a:extLst>
          </p:cNvPr>
          <p:cNvSpPr/>
          <p:nvPr/>
        </p:nvSpPr>
        <p:spPr>
          <a:xfrm rot="5400000">
            <a:off x="9268506" y="1735101"/>
            <a:ext cx="2105809" cy="2300503"/>
          </a:xfrm>
          <a:prstGeom prst="homePlate">
            <a:avLst/>
          </a:prstGeom>
          <a:noFill/>
          <a:ln w="127000">
            <a:solidFill>
              <a:srgbClr val="004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DF43-9D1F-49EF-97E5-267667943224}"/>
              </a:ext>
            </a:extLst>
          </p:cNvPr>
          <p:cNvSpPr txBox="1"/>
          <p:nvPr/>
        </p:nvSpPr>
        <p:spPr>
          <a:xfrm>
            <a:off x="826741" y="2272721"/>
            <a:ext cx="1944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Complete all three files and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Signed off by another person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7A8C4-724F-4F16-8BE1-92C62D28056B}"/>
              </a:ext>
            </a:extLst>
          </p:cNvPr>
          <p:cNvSpPr txBox="1"/>
          <p:nvPr/>
        </p:nvSpPr>
        <p:spPr>
          <a:xfrm>
            <a:off x="1501390" y="3399465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</a:rPr>
              <a:t>Let Head of PPT know GW files are complete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602E6-80C8-4104-8582-4332A5079FE0}"/>
              </a:ext>
            </a:extLst>
          </p:cNvPr>
          <p:cNvSpPr txBox="1"/>
          <p:nvPr/>
        </p:nvSpPr>
        <p:spPr>
          <a:xfrm>
            <a:off x="3883878" y="2503554"/>
            <a:ext cx="1944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HoPPT</a:t>
            </a:r>
            <a:r>
              <a:rPr lang="en-US" sz="1500" dirty="0"/>
              <a:t> will send forms to GW-US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43D6F-79DC-4105-BB2C-AE54B78F019B}"/>
              </a:ext>
            </a:extLst>
          </p:cNvPr>
          <p:cNvSpPr txBox="1"/>
          <p:nvPr/>
        </p:nvSpPr>
        <p:spPr>
          <a:xfrm>
            <a:off x="6647688" y="2568968"/>
            <a:ext cx="1944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GW-US will send to GW-C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AEE7A6-A250-47DF-A783-8202F84591B1}"/>
              </a:ext>
            </a:extLst>
          </p:cNvPr>
          <p:cNvSpPr txBox="1"/>
          <p:nvPr/>
        </p:nvSpPr>
        <p:spPr>
          <a:xfrm>
            <a:off x="9420673" y="2176553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GW-C uses all the information to run loads modeling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9C00255-5941-429F-AAF6-57BD2CFF240E}"/>
              </a:ext>
            </a:extLst>
          </p:cNvPr>
          <p:cNvSpPr/>
          <p:nvPr/>
        </p:nvSpPr>
        <p:spPr>
          <a:xfrm rot="10800000">
            <a:off x="192685" y="4379177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368B4BB-13E8-4E99-8DD4-D1B97A04F68D}"/>
              </a:ext>
            </a:extLst>
          </p:cNvPr>
          <p:cNvSpPr/>
          <p:nvPr/>
        </p:nvSpPr>
        <p:spPr>
          <a:xfrm rot="10800000">
            <a:off x="3008073" y="4379177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AFB902A-3188-46FA-B40E-8E3335AAE2C3}"/>
              </a:ext>
            </a:extLst>
          </p:cNvPr>
          <p:cNvSpPr/>
          <p:nvPr/>
        </p:nvSpPr>
        <p:spPr>
          <a:xfrm rot="10800000">
            <a:off x="5828464" y="4379179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E9CD276-0D51-408F-9A04-6BC965F95289}"/>
              </a:ext>
            </a:extLst>
          </p:cNvPr>
          <p:cNvSpPr/>
          <p:nvPr/>
        </p:nvSpPr>
        <p:spPr>
          <a:xfrm rot="10800000">
            <a:off x="8643852" y="4379177"/>
            <a:ext cx="2671948" cy="1959429"/>
          </a:xfrm>
          <a:prstGeom prst="homePlate">
            <a:avLst/>
          </a:prstGeom>
          <a:noFill/>
          <a:ln w="127000">
            <a:solidFill>
              <a:srgbClr val="004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A01614-7A73-4A60-995F-56E7422A68BD}"/>
              </a:ext>
            </a:extLst>
          </p:cNvPr>
          <p:cNvSpPr txBox="1"/>
          <p:nvPr/>
        </p:nvSpPr>
        <p:spPr>
          <a:xfrm>
            <a:off x="9351360" y="5016361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GW-C sends loads report back to GW-US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1205AC-4D15-4F6F-917A-62F75BFE08FC}"/>
              </a:ext>
            </a:extLst>
          </p:cNvPr>
          <p:cNvSpPr txBox="1"/>
          <p:nvPr/>
        </p:nvSpPr>
        <p:spPr>
          <a:xfrm>
            <a:off x="6452742" y="4966476"/>
            <a:ext cx="1944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GW-US sends </a:t>
            </a:r>
            <a:r>
              <a:rPr lang="en-US" sz="1500" dirty="0" err="1"/>
              <a:t>HoPPT</a:t>
            </a:r>
            <a:r>
              <a:rPr lang="en-US" sz="1500" dirty="0"/>
              <a:t> loads report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7A226-97C2-4758-866B-BCC57810BEB9}"/>
              </a:ext>
            </a:extLst>
          </p:cNvPr>
          <p:cNvSpPr txBox="1"/>
          <p:nvPr/>
        </p:nvSpPr>
        <p:spPr>
          <a:xfrm>
            <a:off x="787483" y="4966476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HoPPT</a:t>
            </a:r>
            <a:r>
              <a:rPr lang="en-US" sz="1500" dirty="0"/>
              <a:t> sends loads report to Construction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DDA29-1935-433C-B9E2-3608A2A8AE19}"/>
              </a:ext>
            </a:extLst>
          </p:cNvPr>
          <p:cNvSpPr txBox="1"/>
          <p:nvPr/>
        </p:nvSpPr>
        <p:spPr>
          <a:xfrm>
            <a:off x="192685" y="5847426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</a:rPr>
              <a:t>Construction then sends to Nester for tower analysis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9C7357-1663-4E77-AA3C-777AE6FD0AF8}"/>
              </a:ext>
            </a:extLst>
          </p:cNvPr>
          <p:cNvSpPr txBox="1"/>
          <p:nvPr/>
        </p:nvSpPr>
        <p:spPr>
          <a:xfrm>
            <a:off x="3780794" y="4554696"/>
            <a:ext cx="19445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Discussions with GW-C/GW-US regarding results of loads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Approval for type of turbine for project</a:t>
            </a:r>
          </a:p>
        </p:txBody>
      </p:sp>
    </p:spTree>
    <p:extLst>
      <p:ext uri="{BB962C8B-B14F-4D97-AF65-F5344CB8AC3E}">
        <p14:creationId xmlns:p14="http://schemas.microsoft.com/office/powerpoint/2010/main" val="14683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49DDAD-6B12-416D-802B-355CBB44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64" y="2491529"/>
            <a:ext cx="9726336" cy="36854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Goldwind</a:t>
            </a:r>
            <a:r>
              <a:rPr lang="en-US" dirty="0"/>
              <a:t> forms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fill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4476B-6653-4C61-A696-D756E1F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431D2F-5534-4420-AEB1-E92745AE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00974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DF43-9D1F-49EF-97E5-267667943224}"/>
              </a:ext>
            </a:extLst>
          </p:cNvPr>
          <p:cNvSpPr txBox="1"/>
          <p:nvPr/>
        </p:nvSpPr>
        <p:spPr>
          <a:xfrm>
            <a:off x="396676" y="1795292"/>
            <a:ext cx="1685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Complete all three files and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Signed off by another person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7A8C4-724F-4F16-8BE1-92C62D28056B}"/>
              </a:ext>
            </a:extLst>
          </p:cNvPr>
          <p:cNvSpPr txBox="1"/>
          <p:nvPr/>
        </p:nvSpPr>
        <p:spPr>
          <a:xfrm>
            <a:off x="1251222" y="2518569"/>
            <a:ext cx="19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Let Head of PPT know GW files are complete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546BCE-A7D7-4110-A95C-8393F54585E0}"/>
              </a:ext>
            </a:extLst>
          </p:cNvPr>
          <p:cNvSpPr txBox="1"/>
          <p:nvPr/>
        </p:nvSpPr>
        <p:spPr>
          <a:xfrm>
            <a:off x="4990134" y="1660417"/>
            <a:ext cx="517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do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use GW as an editor.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4DE4A8-475E-4B50-9396-8B9C39CD2D6D}"/>
              </a:ext>
            </a:extLst>
          </p:cNvPr>
          <p:cNvSpPr txBox="1"/>
          <p:nvPr/>
        </p:nvSpPr>
        <p:spPr>
          <a:xfrm>
            <a:off x="3346930" y="2561141"/>
            <a:ext cx="84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need to triple check each form sent to them for correct numbers and typos.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171DB5-6883-455A-B98D-25037B8FF5E9}"/>
              </a:ext>
            </a:extLst>
          </p:cNvPr>
          <p:cNvSpPr txBox="1"/>
          <p:nvPr/>
        </p:nvSpPr>
        <p:spPr>
          <a:xfrm>
            <a:off x="861921" y="3385543"/>
            <a:ext cx="248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Things to do: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15539-A8A5-4CDB-867A-90BE16D68A59}"/>
              </a:ext>
            </a:extLst>
          </p:cNvPr>
          <p:cNvSpPr txBox="1"/>
          <p:nvPr/>
        </p:nvSpPr>
        <p:spPr>
          <a:xfrm>
            <a:off x="1403034" y="3766248"/>
            <a:ext cx="3887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all values with the WRA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spelling of project names, project location,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a second person </a:t>
            </a:r>
            <a:r>
              <a:rPr lang="en-US" b="1" dirty="0">
                <a:solidFill>
                  <a:srgbClr val="FF0000"/>
                </a:solidFill>
              </a:rPr>
              <a:t>confirm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approve</a:t>
            </a:r>
            <a:r>
              <a:rPr lang="en-US" dirty="0"/>
              <a:t> all values/words as well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9B0E1E-3EC4-4E5C-A566-A09F7F615556}"/>
              </a:ext>
            </a:extLst>
          </p:cNvPr>
          <p:cNvSpPr txBox="1"/>
          <p:nvPr/>
        </p:nvSpPr>
        <p:spPr>
          <a:xfrm>
            <a:off x="1403034" y="5732525"/>
            <a:ext cx="3887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CHECK TO SEE IF GW WAS SENT A FORM ALREADY FOR A NEARBY PROJECT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01E3E-2FFB-4775-9C31-931BB87C44CD}"/>
              </a:ext>
            </a:extLst>
          </p:cNvPr>
          <p:cNvSpPr txBox="1"/>
          <p:nvPr/>
        </p:nvSpPr>
        <p:spPr>
          <a:xfrm>
            <a:off x="6750030" y="3916743"/>
            <a:ext cx="3887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GW form was already sent for a nearby project, compare values for current project with the other project. Make sure they are comparable and not drastically different.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70CD02-36EA-46AE-B893-525B1326877D}"/>
              </a:ext>
            </a:extLst>
          </p:cNvPr>
          <p:cNvCxnSpPr>
            <a:cxnSpLocks/>
          </p:cNvCxnSpPr>
          <p:nvPr/>
        </p:nvCxnSpPr>
        <p:spPr>
          <a:xfrm flipV="1">
            <a:off x="5133315" y="4644428"/>
            <a:ext cx="1502875" cy="1222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E08372-4618-4D30-B4A4-5AFBAB651E69}"/>
              </a:ext>
            </a:extLst>
          </p:cNvPr>
          <p:cNvCxnSpPr>
            <a:cxnSpLocks/>
          </p:cNvCxnSpPr>
          <p:nvPr/>
        </p:nvCxnSpPr>
        <p:spPr>
          <a:xfrm>
            <a:off x="4635374" y="2930473"/>
            <a:ext cx="497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358DB1-7790-4F5C-957A-BD0CFD383B7C}"/>
              </a:ext>
            </a:extLst>
          </p:cNvPr>
          <p:cNvCxnSpPr>
            <a:cxnSpLocks/>
          </p:cNvCxnSpPr>
          <p:nvPr/>
        </p:nvCxnSpPr>
        <p:spPr>
          <a:xfrm>
            <a:off x="4635374" y="2989287"/>
            <a:ext cx="497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3DB354-107D-4D6E-8574-06B8EEC46F01}"/>
              </a:ext>
            </a:extLst>
          </p:cNvPr>
          <p:cNvCxnSpPr>
            <a:cxnSpLocks/>
          </p:cNvCxnSpPr>
          <p:nvPr/>
        </p:nvCxnSpPr>
        <p:spPr>
          <a:xfrm>
            <a:off x="4635374" y="3046659"/>
            <a:ext cx="497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0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5FE7E3B-5A7F-4F28-B11D-7D9ADC3F7FB4}"/>
              </a:ext>
            </a:extLst>
          </p:cNvPr>
          <p:cNvGrpSpPr/>
          <p:nvPr/>
        </p:nvGrpSpPr>
        <p:grpSpPr>
          <a:xfrm>
            <a:off x="2393465" y="5156162"/>
            <a:ext cx="892972" cy="1565313"/>
            <a:chOff x="2701751" y="4701207"/>
            <a:chExt cx="892972" cy="1565313"/>
          </a:xfrm>
        </p:grpSpPr>
        <p:pic>
          <p:nvPicPr>
            <p:cNvPr id="3080" name="Picture 8" descr="Related image">
              <a:extLst>
                <a:ext uri="{FF2B5EF4-FFF2-40B4-BE49-F238E27FC236}">
                  <a16:creationId xmlns:a16="http://schemas.microsoft.com/office/drawing/2014/main" id="{9E601914-5456-4DAD-817F-9D49911F3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1" r="20651" b="7755"/>
            <a:stretch/>
          </p:blipFill>
          <p:spPr bwMode="auto">
            <a:xfrm>
              <a:off x="2701751" y="4750904"/>
              <a:ext cx="892972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E61012E-2E4E-4676-A8E0-B75C9CF7C174}"/>
                </a:ext>
              </a:extLst>
            </p:cNvPr>
            <p:cNvSpPr/>
            <p:nvPr/>
          </p:nvSpPr>
          <p:spPr>
            <a:xfrm>
              <a:off x="3326745" y="4701207"/>
              <a:ext cx="205156" cy="218661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3B9A9-C20E-4E52-9B74-D1365FC2D56C}"/>
              </a:ext>
            </a:extLst>
          </p:cNvPr>
          <p:cNvGrpSpPr/>
          <p:nvPr/>
        </p:nvGrpSpPr>
        <p:grpSpPr>
          <a:xfrm>
            <a:off x="450954" y="3462110"/>
            <a:ext cx="1063406" cy="1152637"/>
            <a:chOff x="450954" y="3462110"/>
            <a:chExt cx="1063406" cy="1152637"/>
          </a:xfrm>
        </p:grpSpPr>
        <p:pic>
          <p:nvPicPr>
            <p:cNvPr id="3088" name="Picture 16" descr="Image result for ohio white background">
              <a:extLst>
                <a:ext uri="{FF2B5EF4-FFF2-40B4-BE49-F238E27FC236}">
                  <a16:creationId xmlns:a16="http://schemas.microsoft.com/office/drawing/2014/main" id="{C12DE026-5A83-4B80-B6EE-8F5F563ED0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6" t="13646" r="16269" b="18383"/>
            <a:stretch/>
          </p:blipFill>
          <p:spPr bwMode="auto">
            <a:xfrm>
              <a:off x="450954" y="3462110"/>
              <a:ext cx="1063406" cy="1152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5C65FDDB-72E6-47EE-8A16-3E2864CF7255}"/>
                </a:ext>
              </a:extLst>
            </p:cNvPr>
            <p:cNvSpPr/>
            <p:nvPr/>
          </p:nvSpPr>
          <p:spPr>
            <a:xfrm>
              <a:off x="645061" y="3716601"/>
              <a:ext cx="205156" cy="218661"/>
            </a:xfrm>
            <a:prstGeom prst="star5">
              <a:avLst/>
            </a:prstGeom>
            <a:solidFill>
              <a:srgbClr val="C171D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CD6071-E13E-4CF7-8796-706807DF0F7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47639" y="3844622"/>
            <a:ext cx="2270820" cy="139506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DF43-9D1F-49EF-97E5-267667943224}"/>
              </a:ext>
            </a:extLst>
          </p:cNvPr>
          <p:cNvSpPr txBox="1"/>
          <p:nvPr/>
        </p:nvSpPr>
        <p:spPr>
          <a:xfrm>
            <a:off x="396676" y="1964569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HoPPT</a:t>
            </a:r>
            <a:r>
              <a:rPr lang="en-US" sz="1100" dirty="0"/>
              <a:t> will send forms to GW-US</a:t>
            </a:r>
          </a:p>
        </p:txBody>
      </p:sp>
      <p:sp>
        <p:nvSpPr>
          <p:cNvPr id="2" name="AutoShape 4" descr="Image result for illinois white background">
            <a:extLst>
              <a:ext uri="{FF2B5EF4-FFF2-40B4-BE49-F238E27FC236}">
                <a16:creationId xmlns:a16="http://schemas.microsoft.com/office/drawing/2014/main" id="{C769290B-111F-4ED0-AA67-520B23757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69129" cy="19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574B9E-78E2-4435-9D8B-134C07C70F0D}"/>
              </a:ext>
            </a:extLst>
          </p:cNvPr>
          <p:cNvGrpSpPr/>
          <p:nvPr/>
        </p:nvGrpSpPr>
        <p:grpSpPr>
          <a:xfrm>
            <a:off x="-132403" y="2652423"/>
            <a:ext cx="1760083" cy="2197082"/>
            <a:chOff x="7211053" y="2936799"/>
            <a:chExt cx="1760083" cy="21970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231809-2089-4FC0-BA0C-E7A153F1B397}"/>
                </a:ext>
              </a:extLst>
            </p:cNvPr>
            <p:cNvGrpSpPr/>
            <p:nvPr/>
          </p:nvGrpSpPr>
          <p:grpSpPr>
            <a:xfrm>
              <a:off x="7211053" y="3490942"/>
              <a:ext cx="1642882" cy="1642939"/>
              <a:chOff x="7211053" y="3490942"/>
              <a:chExt cx="1642882" cy="1642939"/>
            </a:xfrm>
          </p:grpSpPr>
          <p:pic>
            <p:nvPicPr>
              <p:cNvPr id="20484" name="Picture 4" descr="Image result for kitten transparent background">
                <a:extLst>
                  <a:ext uri="{FF2B5EF4-FFF2-40B4-BE49-F238E27FC236}">
                    <a16:creationId xmlns:a16="http://schemas.microsoft.com/office/drawing/2014/main" id="{4B1747D4-F547-44B1-9531-5C88BC7A9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7451242" y="3791858"/>
                <a:ext cx="1375618" cy="773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82" name="Picture 2" descr="Image result for cartoon airplane clipart transparent background">
                <a:extLst>
                  <a:ext uri="{FF2B5EF4-FFF2-40B4-BE49-F238E27FC236}">
                    <a16:creationId xmlns:a16="http://schemas.microsoft.com/office/drawing/2014/main" id="{74976A50-42E7-41AC-A3DF-A7AD8C08D2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1053" y="3901719"/>
                <a:ext cx="1642882" cy="123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69BB51B-1503-4990-B82B-392D1A509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233" t="2494" r="13075" b="6942"/>
            <a:stretch/>
          </p:blipFill>
          <p:spPr>
            <a:xfrm rot="20394452">
              <a:off x="8271128" y="2936799"/>
              <a:ext cx="700008" cy="1191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20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5937 0.2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Related image">
            <a:extLst>
              <a:ext uri="{FF2B5EF4-FFF2-40B4-BE49-F238E27FC236}">
                <a16:creationId xmlns:a16="http://schemas.microsoft.com/office/drawing/2014/main" id="{08600829-2475-49AF-B8E8-547AEBCA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06" y="2940612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DF43-9D1F-49EF-97E5-267667943224}"/>
              </a:ext>
            </a:extLst>
          </p:cNvPr>
          <p:cNvSpPr txBox="1"/>
          <p:nvPr/>
        </p:nvSpPr>
        <p:spPr>
          <a:xfrm>
            <a:off x="396676" y="1964569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HoPPT</a:t>
            </a:r>
            <a:r>
              <a:rPr lang="en-US" sz="1100" dirty="0"/>
              <a:t> will send forms to GW-US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4CA4F3ED-3FA1-4EF5-ADC1-433597B5D036}"/>
              </a:ext>
            </a:extLst>
          </p:cNvPr>
          <p:cNvSpPr/>
          <p:nvPr/>
        </p:nvSpPr>
        <p:spPr>
          <a:xfrm>
            <a:off x="2453488" y="1672814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34B054-6216-437A-A79B-9F71FD8B82F9}"/>
              </a:ext>
            </a:extLst>
          </p:cNvPr>
          <p:cNvSpPr txBox="1"/>
          <p:nvPr/>
        </p:nvSpPr>
        <p:spPr>
          <a:xfrm>
            <a:off x="2546757" y="2040613"/>
            <a:ext cx="1685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GW-US sends to GW-C</a:t>
            </a:r>
          </a:p>
        </p:txBody>
      </p:sp>
      <p:sp>
        <p:nvSpPr>
          <p:cNvPr id="2" name="AutoShape 4" descr="Image result for illinois white background">
            <a:extLst>
              <a:ext uri="{FF2B5EF4-FFF2-40B4-BE49-F238E27FC236}">
                <a16:creationId xmlns:a16="http://schemas.microsoft.com/office/drawing/2014/main" id="{C769290B-111F-4ED0-AA67-520B23757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69129" cy="19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E7E3B-5A7F-4F28-B11D-7D9ADC3F7FB4}"/>
              </a:ext>
            </a:extLst>
          </p:cNvPr>
          <p:cNvGrpSpPr/>
          <p:nvPr/>
        </p:nvGrpSpPr>
        <p:grpSpPr>
          <a:xfrm>
            <a:off x="2393465" y="5156162"/>
            <a:ext cx="892972" cy="1565313"/>
            <a:chOff x="2701751" y="4701207"/>
            <a:chExt cx="892972" cy="1565313"/>
          </a:xfrm>
        </p:grpSpPr>
        <p:pic>
          <p:nvPicPr>
            <p:cNvPr id="3080" name="Picture 8" descr="Related image">
              <a:extLst>
                <a:ext uri="{FF2B5EF4-FFF2-40B4-BE49-F238E27FC236}">
                  <a16:creationId xmlns:a16="http://schemas.microsoft.com/office/drawing/2014/main" id="{9E601914-5456-4DAD-817F-9D49911F3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1" r="20651" b="7755"/>
            <a:stretch/>
          </p:blipFill>
          <p:spPr bwMode="auto">
            <a:xfrm>
              <a:off x="2701751" y="4750904"/>
              <a:ext cx="892972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E61012E-2E4E-4676-A8E0-B75C9CF7C174}"/>
                </a:ext>
              </a:extLst>
            </p:cNvPr>
            <p:cNvSpPr/>
            <p:nvPr/>
          </p:nvSpPr>
          <p:spPr>
            <a:xfrm>
              <a:off x="3326745" y="4701207"/>
              <a:ext cx="205156" cy="218661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3B9A9-C20E-4E52-9B74-D1365FC2D56C}"/>
              </a:ext>
            </a:extLst>
          </p:cNvPr>
          <p:cNvGrpSpPr/>
          <p:nvPr/>
        </p:nvGrpSpPr>
        <p:grpSpPr>
          <a:xfrm>
            <a:off x="450954" y="3462110"/>
            <a:ext cx="1063406" cy="1152637"/>
            <a:chOff x="450954" y="3462110"/>
            <a:chExt cx="1063406" cy="1152637"/>
          </a:xfrm>
        </p:grpSpPr>
        <p:pic>
          <p:nvPicPr>
            <p:cNvPr id="3088" name="Picture 16" descr="Image result for ohio white background">
              <a:extLst>
                <a:ext uri="{FF2B5EF4-FFF2-40B4-BE49-F238E27FC236}">
                  <a16:creationId xmlns:a16="http://schemas.microsoft.com/office/drawing/2014/main" id="{C12DE026-5A83-4B80-B6EE-8F5F563ED0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6" t="13646" r="16269" b="18383"/>
            <a:stretch/>
          </p:blipFill>
          <p:spPr bwMode="auto">
            <a:xfrm>
              <a:off x="450954" y="3462110"/>
              <a:ext cx="1063406" cy="1152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5C65FDDB-72E6-47EE-8A16-3E2864CF7255}"/>
                </a:ext>
              </a:extLst>
            </p:cNvPr>
            <p:cNvSpPr/>
            <p:nvPr/>
          </p:nvSpPr>
          <p:spPr>
            <a:xfrm>
              <a:off x="645061" y="3716601"/>
              <a:ext cx="205156" cy="218661"/>
            </a:xfrm>
            <a:prstGeom prst="star5">
              <a:avLst/>
            </a:prstGeom>
            <a:solidFill>
              <a:srgbClr val="C171D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D50E92-4282-48D8-BF25-501F7ADD3AE1}"/>
              </a:ext>
            </a:extLst>
          </p:cNvPr>
          <p:cNvCxnSpPr>
            <a:cxnSpLocks/>
          </p:cNvCxnSpPr>
          <p:nvPr/>
        </p:nvCxnSpPr>
        <p:spPr>
          <a:xfrm flipH="1">
            <a:off x="3018459" y="4383157"/>
            <a:ext cx="2229402" cy="8565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5F8F52-610D-4FC5-BDB3-749E27CA8347}"/>
              </a:ext>
            </a:extLst>
          </p:cNvPr>
          <p:cNvCxnSpPr>
            <a:cxnSpLocks/>
          </p:cNvCxnSpPr>
          <p:nvPr/>
        </p:nvCxnSpPr>
        <p:spPr>
          <a:xfrm>
            <a:off x="747639" y="3844622"/>
            <a:ext cx="2270820" cy="139506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FEF40F-29CF-4149-8DBE-0AFEB47316CA}"/>
              </a:ext>
            </a:extLst>
          </p:cNvPr>
          <p:cNvGrpSpPr/>
          <p:nvPr/>
        </p:nvGrpSpPr>
        <p:grpSpPr>
          <a:xfrm>
            <a:off x="1624936" y="4038428"/>
            <a:ext cx="1760083" cy="2197082"/>
            <a:chOff x="7211053" y="2936799"/>
            <a:chExt cx="1760083" cy="219708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82E770-705B-4E5A-9EE6-966F85FEA11C}"/>
                </a:ext>
              </a:extLst>
            </p:cNvPr>
            <p:cNvGrpSpPr/>
            <p:nvPr/>
          </p:nvGrpSpPr>
          <p:grpSpPr>
            <a:xfrm>
              <a:off x="7211053" y="3490942"/>
              <a:ext cx="1642882" cy="1642939"/>
              <a:chOff x="7211053" y="3490942"/>
              <a:chExt cx="1642882" cy="1642939"/>
            </a:xfrm>
          </p:grpSpPr>
          <p:pic>
            <p:nvPicPr>
              <p:cNvPr id="32" name="Picture 4" descr="Image result for kitten transparent background">
                <a:extLst>
                  <a:ext uri="{FF2B5EF4-FFF2-40B4-BE49-F238E27FC236}">
                    <a16:creationId xmlns:a16="http://schemas.microsoft.com/office/drawing/2014/main" id="{157C49DF-581A-4E9D-90B6-AE35C9080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7451242" y="3791858"/>
                <a:ext cx="1375618" cy="773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Image result for cartoon airplane clipart transparent background">
                <a:extLst>
                  <a:ext uri="{FF2B5EF4-FFF2-40B4-BE49-F238E27FC236}">
                    <a16:creationId xmlns:a16="http://schemas.microsoft.com/office/drawing/2014/main" id="{C744748A-7C79-4F84-A8EA-A03250EAC0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1053" y="3901719"/>
                <a:ext cx="1642882" cy="123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F4DE441-C6DD-4658-A5A7-29EBF66B3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3233" t="2494" r="13075" b="6942"/>
            <a:stretch/>
          </p:blipFill>
          <p:spPr>
            <a:xfrm rot="20394452">
              <a:off x="8271128" y="2936799"/>
              <a:ext cx="700008" cy="1191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9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19805 -0.15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 descr="Image result for black box">
            <a:extLst>
              <a:ext uri="{FF2B5EF4-FFF2-40B4-BE49-F238E27FC236}">
                <a16:creationId xmlns:a16="http://schemas.microsoft.com/office/drawing/2014/main" id="{3CC41FF1-D8DD-43E0-A519-E73B84AA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r="26878"/>
          <a:stretch/>
        </p:blipFill>
        <p:spPr bwMode="auto">
          <a:xfrm>
            <a:off x="6764760" y="5179647"/>
            <a:ext cx="1755309" cy="15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lated image">
            <a:extLst>
              <a:ext uri="{FF2B5EF4-FFF2-40B4-BE49-F238E27FC236}">
                <a16:creationId xmlns:a16="http://schemas.microsoft.com/office/drawing/2014/main" id="{08600829-2475-49AF-B8E8-547AEBCA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06" y="2940612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F60DC1-A667-40A6-B069-C632061DAA9A}"/>
              </a:ext>
            </a:extLst>
          </p:cNvPr>
          <p:cNvCxnSpPr>
            <a:cxnSpLocks/>
          </p:cNvCxnSpPr>
          <p:nvPr/>
        </p:nvCxnSpPr>
        <p:spPr>
          <a:xfrm>
            <a:off x="5289279" y="4383157"/>
            <a:ext cx="2274399" cy="13538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DF43-9D1F-49EF-97E5-267667943224}"/>
              </a:ext>
            </a:extLst>
          </p:cNvPr>
          <p:cNvSpPr txBox="1"/>
          <p:nvPr/>
        </p:nvSpPr>
        <p:spPr>
          <a:xfrm>
            <a:off x="396676" y="1964569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HoPPT</a:t>
            </a:r>
            <a:r>
              <a:rPr lang="en-US" sz="1100" dirty="0"/>
              <a:t> will send forms to GW-US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4CA4F3ED-3FA1-4EF5-ADC1-433597B5D036}"/>
              </a:ext>
            </a:extLst>
          </p:cNvPr>
          <p:cNvSpPr/>
          <p:nvPr/>
        </p:nvSpPr>
        <p:spPr>
          <a:xfrm>
            <a:off x="2453488" y="1672814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4FE20A8F-E77C-4EE8-AD17-A6CD89240DD5}"/>
              </a:ext>
            </a:extLst>
          </p:cNvPr>
          <p:cNvSpPr/>
          <p:nvPr/>
        </p:nvSpPr>
        <p:spPr>
          <a:xfrm>
            <a:off x="4625267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34B054-6216-437A-A79B-9F71FD8B82F9}"/>
              </a:ext>
            </a:extLst>
          </p:cNvPr>
          <p:cNvSpPr txBox="1"/>
          <p:nvPr/>
        </p:nvSpPr>
        <p:spPr>
          <a:xfrm>
            <a:off x="2546757" y="2040613"/>
            <a:ext cx="1685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GW-US sends to GW-C</a:t>
            </a:r>
          </a:p>
        </p:txBody>
      </p:sp>
      <p:sp>
        <p:nvSpPr>
          <p:cNvPr id="2" name="AutoShape 4" descr="Image result for illinois white background">
            <a:extLst>
              <a:ext uri="{FF2B5EF4-FFF2-40B4-BE49-F238E27FC236}">
                <a16:creationId xmlns:a16="http://schemas.microsoft.com/office/drawing/2014/main" id="{C769290B-111F-4ED0-AA67-520B23757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69129" cy="19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E7E3B-5A7F-4F28-B11D-7D9ADC3F7FB4}"/>
              </a:ext>
            </a:extLst>
          </p:cNvPr>
          <p:cNvGrpSpPr/>
          <p:nvPr/>
        </p:nvGrpSpPr>
        <p:grpSpPr>
          <a:xfrm>
            <a:off x="2393465" y="5156162"/>
            <a:ext cx="892972" cy="1565313"/>
            <a:chOff x="2701751" y="4701207"/>
            <a:chExt cx="892972" cy="1565313"/>
          </a:xfrm>
        </p:grpSpPr>
        <p:pic>
          <p:nvPicPr>
            <p:cNvPr id="3080" name="Picture 8" descr="Related image">
              <a:extLst>
                <a:ext uri="{FF2B5EF4-FFF2-40B4-BE49-F238E27FC236}">
                  <a16:creationId xmlns:a16="http://schemas.microsoft.com/office/drawing/2014/main" id="{9E601914-5456-4DAD-817F-9D49911F3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1" r="20651" b="7755"/>
            <a:stretch/>
          </p:blipFill>
          <p:spPr bwMode="auto">
            <a:xfrm>
              <a:off x="2701751" y="4750904"/>
              <a:ext cx="892972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E61012E-2E4E-4676-A8E0-B75C9CF7C174}"/>
                </a:ext>
              </a:extLst>
            </p:cNvPr>
            <p:cNvSpPr/>
            <p:nvPr/>
          </p:nvSpPr>
          <p:spPr>
            <a:xfrm>
              <a:off x="3326745" y="4701207"/>
              <a:ext cx="205156" cy="218661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3B9A9-C20E-4E52-9B74-D1365FC2D56C}"/>
              </a:ext>
            </a:extLst>
          </p:cNvPr>
          <p:cNvGrpSpPr/>
          <p:nvPr/>
        </p:nvGrpSpPr>
        <p:grpSpPr>
          <a:xfrm>
            <a:off x="450954" y="3462110"/>
            <a:ext cx="1063406" cy="1152637"/>
            <a:chOff x="450954" y="3462110"/>
            <a:chExt cx="1063406" cy="1152637"/>
          </a:xfrm>
        </p:grpSpPr>
        <p:pic>
          <p:nvPicPr>
            <p:cNvPr id="3088" name="Picture 16" descr="Image result for ohio white background">
              <a:extLst>
                <a:ext uri="{FF2B5EF4-FFF2-40B4-BE49-F238E27FC236}">
                  <a16:creationId xmlns:a16="http://schemas.microsoft.com/office/drawing/2014/main" id="{C12DE026-5A83-4B80-B6EE-8F5F563ED0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6" t="13646" r="16269" b="18383"/>
            <a:stretch/>
          </p:blipFill>
          <p:spPr bwMode="auto">
            <a:xfrm>
              <a:off x="450954" y="3462110"/>
              <a:ext cx="1063406" cy="1152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5C65FDDB-72E6-47EE-8A16-3E2864CF7255}"/>
                </a:ext>
              </a:extLst>
            </p:cNvPr>
            <p:cNvSpPr/>
            <p:nvPr/>
          </p:nvSpPr>
          <p:spPr>
            <a:xfrm>
              <a:off x="645061" y="3716601"/>
              <a:ext cx="205156" cy="218661"/>
            </a:xfrm>
            <a:prstGeom prst="star5">
              <a:avLst/>
            </a:prstGeom>
            <a:solidFill>
              <a:srgbClr val="C171D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2DC83D-118E-4199-9F82-FDB440713328}"/>
              </a:ext>
            </a:extLst>
          </p:cNvPr>
          <p:cNvCxnSpPr>
            <a:cxnSpLocks/>
          </p:cNvCxnSpPr>
          <p:nvPr/>
        </p:nvCxnSpPr>
        <p:spPr>
          <a:xfrm flipH="1">
            <a:off x="3018459" y="4383157"/>
            <a:ext cx="2229402" cy="8565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594624-CB7C-44B4-8197-6DD622466626}"/>
              </a:ext>
            </a:extLst>
          </p:cNvPr>
          <p:cNvCxnSpPr>
            <a:cxnSpLocks/>
          </p:cNvCxnSpPr>
          <p:nvPr/>
        </p:nvCxnSpPr>
        <p:spPr>
          <a:xfrm>
            <a:off x="747639" y="3844622"/>
            <a:ext cx="2270820" cy="139506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D90CEF-D13F-49ED-92FB-8F69C4FE819B}"/>
              </a:ext>
            </a:extLst>
          </p:cNvPr>
          <p:cNvGrpSpPr/>
          <p:nvPr/>
        </p:nvGrpSpPr>
        <p:grpSpPr>
          <a:xfrm>
            <a:off x="3982175" y="3015349"/>
            <a:ext cx="1760083" cy="2197082"/>
            <a:chOff x="7211053" y="2936799"/>
            <a:chExt cx="1760083" cy="21970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F9A7C0F-22F7-4D37-A30E-54BF9F4D0E7C}"/>
                </a:ext>
              </a:extLst>
            </p:cNvPr>
            <p:cNvGrpSpPr/>
            <p:nvPr/>
          </p:nvGrpSpPr>
          <p:grpSpPr>
            <a:xfrm>
              <a:off x="7211053" y="3490942"/>
              <a:ext cx="1642882" cy="1642939"/>
              <a:chOff x="7211053" y="3490942"/>
              <a:chExt cx="1642882" cy="1642939"/>
            </a:xfrm>
          </p:grpSpPr>
          <p:pic>
            <p:nvPicPr>
              <p:cNvPr id="35" name="Picture 4" descr="Image result for kitten transparent background">
                <a:extLst>
                  <a:ext uri="{FF2B5EF4-FFF2-40B4-BE49-F238E27FC236}">
                    <a16:creationId xmlns:a16="http://schemas.microsoft.com/office/drawing/2014/main" id="{DE4B173A-6380-49EE-9EA9-A7BE492953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7451242" y="3791858"/>
                <a:ext cx="1375618" cy="773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Image result for cartoon airplane clipart transparent background">
                <a:extLst>
                  <a:ext uri="{FF2B5EF4-FFF2-40B4-BE49-F238E27FC236}">
                    <a16:creationId xmlns:a16="http://schemas.microsoft.com/office/drawing/2014/main" id="{F736F5A3-B5CE-42A2-AE7D-349A7CB780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1053" y="3901719"/>
                <a:ext cx="1642882" cy="123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1FEBB93-C25D-4E2A-AC18-785B4E266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233" t="2494" r="13075" b="6942"/>
            <a:stretch/>
          </p:blipFill>
          <p:spPr>
            <a:xfrm rot="20394452">
              <a:off x="8271128" y="2936799"/>
              <a:ext cx="700008" cy="1191514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688270-7D62-4775-B010-73EB49B2BDDF}"/>
              </a:ext>
            </a:extLst>
          </p:cNvPr>
          <p:cNvSpPr txBox="1"/>
          <p:nvPr/>
        </p:nvSpPr>
        <p:spPr>
          <a:xfrm>
            <a:off x="4740858" y="1899911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GW-C uses information to run loads models</a:t>
            </a:r>
          </a:p>
        </p:txBody>
      </p:sp>
    </p:spTree>
    <p:extLst>
      <p:ext uri="{BB962C8B-B14F-4D97-AF65-F5344CB8AC3E}">
        <p14:creationId xmlns:p14="http://schemas.microsoft.com/office/powerpoint/2010/main" val="23158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1797 0.2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 descr="Image result for black box">
            <a:extLst>
              <a:ext uri="{FF2B5EF4-FFF2-40B4-BE49-F238E27FC236}">
                <a16:creationId xmlns:a16="http://schemas.microsoft.com/office/drawing/2014/main" id="{3CC41FF1-D8DD-43E0-A519-E73B84AA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r="26878"/>
          <a:stretch/>
        </p:blipFill>
        <p:spPr bwMode="auto">
          <a:xfrm>
            <a:off x="6764760" y="5179647"/>
            <a:ext cx="1755309" cy="15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lated image">
            <a:extLst>
              <a:ext uri="{FF2B5EF4-FFF2-40B4-BE49-F238E27FC236}">
                <a16:creationId xmlns:a16="http://schemas.microsoft.com/office/drawing/2014/main" id="{08600829-2475-49AF-B8E8-547AEBCA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06" y="2940612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DF43-9D1F-49EF-97E5-267667943224}"/>
              </a:ext>
            </a:extLst>
          </p:cNvPr>
          <p:cNvSpPr txBox="1"/>
          <p:nvPr/>
        </p:nvSpPr>
        <p:spPr>
          <a:xfrm>
            <a:off x="396676" y="1964569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HoPPT</a:t>
            </a:r>
            <a:r>
              <a:rPr lang="en-US" sz="1100" dirty="0"/>
              <a:t> will send forms to GW-US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4CA4F3ED-3FA1-4EF5-ADC1-433597B5D036}"/>
              </a:ext>
            </a:extLst>
          </p:cNvPr>
          <p:cNvSpPr/>
          <p:nvPr/>
        </p:nvSpPr>
        <p:spPr>
          <a:xfrm>
            <a:off x="2453488" y="1672814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4FE20A8F-E77C-4EE8-AD17-A6CD89240DD5}"/>
              </a:ext>
            </a:extLst>
          </p:cNvPr>
          <p:cNvSpPr/>
          <p:nvPr/>
        </p:nvSpPr>
        <p:spPr>
          <a:xfrm>
            <a:off x="4625267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34B054-6216-437A-A79B-9F71FD8B82F9}"/>
              </a:ext>
            </a:extLst>
          </p:cNvPr>
          <p:cNvSpPr txBox="1"/>
          <p:nvPr/>
        </p:nvSpPr>
        <p:spPr>
          <a:xfrm>
            <a:off x="2546757" y="2040613"/>
            <a:ext cx="1685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GW-US sends to GW-C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F9C589-0FFC-4861-BFF1-37443909BE1F}"/>
              </a:ext>
            </a:extLst>
          </p:cNvPr>
          <p:cNvSpPr txBox="1"/>
          <p:nvPr/>
        </p:nvSpPr>
        <p:spPr>
          <a:xfrm>
            <a:off x="4740858" y="1899911"/>
            <a:ext cx="1685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GW-C uses information to run loads models. </a:t>
            </a:r>
            <a:r>
              <a:rPr lang="en-US" sz="1100" dirty="0">
                <a:solidFill>
                  <a:srgbClr val="FF0000"/>
                </a:solidFill>
              </a:rPr>
              <a:t>Creates loads report</a:t>
            </a:r>
          </a:p>
        </p:txBody>
      </p:sp>
      <p:sp>
        <p:nvSpPr>
          <p:cNvPr id="2" name="AutoShape 4" descr="Image result for illinois white background">
            <a:extLst>
              <a:ext uri="{FF2B5EF4-FFF2-40B4-BE49-F238E27FC236}">
                <a16:creationId xmlns:a16="http://schemas.microsoft.com/office/drawing/2014/main" id="{C769290B-111F-4ED0-AA67-520B23757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69129" cy="19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E7E3B-5A7F-4F28-B11D-7D9ADC3F7FB4}"/>
              </a:ext>
            </a:extLst>
          </p:cNvPr>
          <p:cNvGrpSpPr/>
          <p:nvPr/>
        </p:nvGrpSpPr>
        <p:grpSpPr>
          <a:xfrm>
            <a:off x="2393465" y="5156162"/>
            <a:ext cx="892972" cy="1565313"/>
            <a:chOff x="2701751" y="4701207"/>
            <a:chExt cx="892972" cy="1565313"/>
          </a:xfrm>
        </p:grpSpPr>
        <p:pic>
          <p:nvPicPr>
            <p:cNvPr id="3080" name="Picture 8" descr="Related image">
              <a:extLst>
                <a:ext uri="{FF2B5EF4-FFF2-40B4-BE49-F238E27FC236}">
                  <a16:creationId xmlns:a16="http://schemas.microsoft.com/office/drawing/2014/main" id="{9E601914-5456-4DAD-817F-9D49911F3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1" r="20651" b="7755"/>
            <a:stretch/>
          </p:blipFill>
          <p:spPr bwMode="auto">
            <a:xfrm>
              <a:off x="2701751" y="4750904"/>
              <a:ext cx="892972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E61012E-2E4E-4676-A8E0-B75C9CF7C174}"/>
                </a:ext>
              </a:extLst>
            </p:cNvPr>
            <p:cNvSpPr/>
            <p:nvPr/>
          </p:nvSpPr>
          <p:spPr>
            <a:xfrm>
              <a:off x="3326745" y="4701207"/>
              <a:ext cx="205156" cy="218661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3B9A9-C20E-4E52-9B74-D1365FC2D56C}"/>
              </a:ext>
            </a:extLst>
          </p:cNvPr>
          <p:cNvGrpSpPr/>
          <p:nvPr/>
        </p:nvGrpSpPr>
        <p:grpSpPr>
          <a:xfrm>
            <a:off x="450954" y="3462110"/>
            <a:ext cx="1063406" cy="1152637"/>
            <a:chOff x="450954" y="3462110"/>
            <a:chExt cx="1063406" cy="1152637"/>
          </a:xfrm>
        </p:grpSpPr>
        <p:pic>
          <p:nvPicPr>
            <p:cNvPr id="3088" name="Picture 16" descr="Image result for ohio white background">
              <a:extLst>
                <a:ext uri="{FF2B5EF4-FFF2-40B4-BE49-F238E27FC236}">
                  <a16:creationId xmlns:a16="http://schemas.microsoft.com/office/drawing/2014/main" id="{C12DE026-5A83-4B80-B6EE-8F5F563ED0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6" t="13646" r="16269" b="18383"/>
            <a:stretch/>
          </p:blipFill>
          <p:spPr bwMode="auto">
            <a:xfrm>
              <a:off x="450954" y="3462110"/>
              <a:ext cx="1063406" cy="1152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5C65FDDB-72E6-47EE-8A16-3E2864CF7255}"/>
                </a:ext>
              </a:extLst>
            </p:cNvPr>
            <p:cNvSpPr/>
            <p:nvPr/>
          </p:nvSpPr>
          <p:spPr>
            <a:xfrm>
              <a:off x="645061" y="3716601"/>
              <a:ext cx="205156" cy="218661"/>
            </a:xfrm>
            <a:prstGeom prst="star5">
              <a:avLst/>
            </a:prstGeom>
            <a:solidFill>
              <a:srgbClr val="C171D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CB9B9-43F7-4115-B863-F9A5F37BD03C}"/>
              </a:ext>
            </a:extLst>
          </p:cNvPr>
          <p:cNvCxnSpPr>
            <a:cxnSpLocks/>
          </p:cNvCxnSpPr>
          <p:nvPr/>
        </p:nvCxnSpPr>
        <p:spPr>
          <a:xfrm>
            <a:off x="5289279" y="4383157"/>
            <a:ext cx="2274399" cy="13538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852535-B29B-47B2-9D74-C778C1C9C790}"/>
              </a:ext>
            </a:extLst>
          </p:cNvPr>
          <p:cNvCxnSpPr>
            <a:cxnSpLocks/>
          </p:cNvCxnSpPr>
          <p:nvPr/>
        </p:nvCxnSpPr>
        <p:spPr>
          <a:xfrm flipH="1">
            <a:off x="3018459" y="4383157"/>
            <a:ext cx="2229402" cy="8565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203244-E78E-46EE-BC30-E4C33B3D2A25}"/>
              </a:ext>
            </a:extLst>
          </p:cNvPr>
          <p:cNvCxnSpPr>
            <a:cxnSpLocks/>
          </p:cNvCxnSpPr>
          <p:nvPr/>
        </p:nvCxnSpPr>
        <p:spPr>
          <a:xfrm>
            <a:off x="747639" y="3844622"/>
            <a:ext cx="2270820" cy="139506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C096EF-E54A-4FB2-B2A3-CD71508B9605}"/>
              </a:ext>
            </a:extLst>
          </p:cNvPr>
          <p:cNvGrpSpPr/>
          <p:nvPr/>
        </p:nvGrpSpPr>
        <p:grpSpPr>
          <a:xfrm>
            <a:off x="6616073" y="4542152"/>
            <a:ext cx="1760083" cy="2197082"/>
            <a:chOff x="7211053" y="2936799"/>
            <a:chExt cx="1760083" cy="219708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48F63E6-0DBD-4D4B-A0F2-283230C206F8}"/>
                </a:ext>
              </a:extLst>
            </p:cNvPr>
            <p:cNvGrpSpPr/>
            <p:nvPr/>
          </p:nvGrpSpPr>
          <p:grpSpPr>
            <a:xfrm>
              <a:off x="7211053" y="3490942"/>
              <a:ext cx="1642882" cy="1642939"/>
              <a:chOff x="7211053" y="3490942"/>
              <a:chExt cx="1642882" cy="1642939"/>
            </a:xfrm>
          </p:grpSpPr>
          <p:pic>
            <p:nvPicPr>
              <p:cNvPr id="46" name="Picture 4" descr="Image result for kitten transparent background">
                <a:extLst>
                  <a:ext uri="{FF2B5EF4-FFF2-40B4-BE49-F238E27FC236}">
                    <a16:creationId xmlns:a16="http://schemas.microsoft.com/office/drawing/2014/main" id="{6F05CFA9-0FED-4C84-899B-629F1237F5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7451242" y="3791858"/>
                <a:ext cx="1375618" cy="773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Image result for cartoon airplane clipart transparent background">
                <a:extLst>
                  <a:ext uri="{FF2B5EF4-FFF2-40B4-BE49-F238E27FC236}">
                    <a16:creationId xmlns:a16="http://schemas.microsoft.com/office/drawing/2014/main" id="{77C4AD0C-9FDD-45D2-98DC-DC6C0750C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1053" y="3901719"/>
                <a:ext cx="1642882" cy="123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3E5F8A8-4B8C-4494-AE18-DA7FB790C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233" t="2494" r="13075" b="6942"/>
            <a:stretch/>
          </p:blipFill>
          <p:spPr>
            <a:xfrm rot="20394452">
              <a:off x="8271128" y="2936799"/>
              <a:ext cx="700008" cy="119151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317211A-3200-4226-947D-8DA1E7ECB3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41"/>
          <a:stretch/>
        </p:blipFill>
        <p:spPr>
          <a:xfrm rot="21092115">
            <a:off x="6599269" y="4992218"/>
            <a:ext cx="629577" cy="9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864D94A-8BB5-477B-9FE9-4B5A116A9E33}"/>
              </a:ext>
            </a:extLst>
          </p:cNvPr>
          <p:cNvGrpSpPr/>
          <p:nvPr/>
        </p:nvGrpSpPr>
        <p:grpSpPr>
          <a:xfrm>
            <a:off x="8693712" y="2948189"/>
            <a:ext cx="892972" cy="1565313"/>
            <a:chOff x="2701751" y="4701207"/>
            <a:chExt cx="892972" cy="1565313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1108D5EB-3351-41DA-B9D8-E54D6B5A88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1" r="20651" b="7755"/>
            <a:stretch/>
          </p:blipFill>
          <p:spPr bwMode="auto">
            <a:xfrm>
              <a:off x="2701751" y="4750904"/>
              <a:ext cx="892972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2575FFBF-50C0-4508-8C2D-66B0CB620683}"/>
                </a:ext>
              </a:extLst>
            </p:cNvPr>
            <p:cNvSpPr/>
            <p:nvPr/>
          </p:nvSpPr>
          <p:spPr>
            <a:xfrm>
              <a:off x="3326745" y="4701207"/>
              <a:ext cx="205156" cy="218661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14" descr="Image result for black box">
            <a:extLst>
              <a:ext uri="{FF2B5EF4-FFF2-40B4-BE49-F238E27FC236}">
                <a16:creationId xmlns:a16="http://schemas.microsoft.com/office/drawing/2014/main" id="{3CC41FF1-D8DD-43E0-A519-E73B84AA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r="26878"/>
          <a:stretch/>
        </p:blipFill>
        <p:spPr bwMode="auto">
          <a:xfrm>
            <a:off x="6764760" y="5179647"/>
            <a:ext cx="1755309" cy="15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lated image">
            <a:extLst>
              <a:ext uri="{FF2B5EF4-FFF2-40B4-BE49-F238E27FC236}">
                <a16:creationId xmlns:a16="http://schemas.microsoft.com/office/drawing/2014/main" id="{08600829-2475-49AF-B8E8-547AEBCA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06" y="2940612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DF43-9D1F-49EF-97E5-267667943224}"/>
              </a:ext>
            </a:extLst>
          </p:cNvPr>
          <p:cNvSpPr txBox="1"/>
          <p:nvPr/>
        </p:nvSpPr>
        <p:spPr>
          <a:xfrm>
            <a:off x="396676" y="1964569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HoPPT</a:t>
            </a:r>
            <a:r>
              <a:rPr lang="en-US" sz="1100" dirty="0"/>
              <a:t> will send forms to GW-US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4CA4F3ED-3FA1-4EF5-ADC1-433597B5D036}"/>
              </a:ext>
            </a:extLst>
          </p:cNvPr>
          <p:cNvSpPr/>
          <p:nvPr/>
        </p:nvSpPr>
        <p:spPr>
          <a:xfrm>
            <a:off x="2453488" y="1672814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4FE20A8F-E77C-4EE8-AD17-A6CD89240DD5}"/>
              </a:ext>
            </a:extLst>
          </p:cNvPr>
          <p:cNvSpPr/>
          <p:nvPr/>
        </p:nvSpPr>
        <p:spPr>
          <a:xfrm>
            <a:off x="4625267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1FB15464-4CB9-4D56-97C8-1D03E87E4E1A}"/>
              </a:ext>
            </a:extLst>
          </p:cNvPr>
          <p:cNvSpPr/>
          <p:nvPr/>
        </p:nvSpPr>
        <p:spPr>
          <a:xfrm>
            <a:off x="6797123" y="1663586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34B054-6216-437A-A79B-9F71FD8B82F9}"/>
              </a:ext>
            </a:extLst>
          </p:cNvPr>
          <p:cNvSpPr txBox="1"/>
          <p:nvPr/>
        </p:nvSpPr>
        <p:spPr>
          <a:xfrm>
            <a:off x="2546757" y="2040613"/>
            <a:ext cx="1685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GW-US sends to GW-C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5149B3-8CF1-4B6F-A1E1-67252CB1F8FB}"/>
              </a:ext>
            </a:extLst>
          </p:cNvPr>
          <p:cNvSpPr txBox="1"/>
          <p:nvPr/>
        </p:nvSpPr>
        <p:spPr>
          <a:xfrm>
            <a:off x="6909349" y="1950981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GW-C sends loads report to GW-US</a:t>
            </a:r>
          </a:p>
        </p:txBody>
      </p:sp>
      <p:sp>
        <p:nvSpPr>
          <p:cNvPr id="2" name="AutoShape 4" descr="Image result for illinois white background">
            <a:extLst>
              <a:ext uri="{FF2B5EF4-FFF2-40B4-BE49-F238E27FC236}">
                <a16:creationId xmlns:a16="http://schemas.microsoft.com/office/drawing/2014/main" id="{C769290B-111F-4ED0-AA67-520B23757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69129" cy="19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E7E3B-5A7F-4F28-B11D-7D9ADC3F7FB4}"/>
              </a:ext>
            </a:extLst>
          </p:cNvPr>
          <p:cNvGrpSpPr/>
          <p:nvPr/>
        </p:nvGrpSpPr>
        <p:grpSpPr>
          <a:xfrm>
            <a:off x="2393465" y="5156162"/>
            <a:ext cx="892972" cy="1565313"/>
            <a:chOff x="2701751" y="4701207"/>
            <a:chExt cx="892972" cy="1565313"/>
          </a:xfrm>
        </p:grpSpPr>
        <p:pic>
          <p:nvPicPr>
            <p:cNvPr id="3080" name="Picture 8" descr="Related image">
              <a:extLst>
                <a:ext uri="{FF2B5EF4-FFF2-40B4-BE49-F238E27FC236}">
                  <a16:creationId xmlns:a16="http://schemas.microsoft.com/office/drawing/2014/main" id="{9E601914-5456-4DAD-817F-9D49911F3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1" r="20651" b="7755"/>
            <a:stretch/>
          </p:blipFill>
          <p:spPr bwMode="auto">
            <a:xfrm>
              <a:off x="2701751" y="4750904"/>
              <a:ext cx="892972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E61012E-2E4E-4676-A8E0-B75C9CF7C174}"/>
                </a:ext>
              </a:extLst>
            </p:cNvPr>
            <p:cNvSpPr/>
            <p:nvPr/>
          </p:nvSpPr>
          <p:spPr>
            <a:xfrm>
              <a:off x="3326745" y="4701207"/>
              <a:ext cx="205156" cy="218661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3B9A9-C20E-4E52-9B74-D1365FC2D56C}"/>
              </a:ext>
            </a:extLst>
          </p:cNvPr>
          <p:cNvGrpSpPr/>
          <p:nvPr/>
        </p:nvGrpSpPr>
        <p:grpSpPr>
          <a:xfrm>
            <a:off x="450954" y="3462110"/>
            <a:ext cx="1063406" cy="1152637"/>
            <a:chOff x="450954" y="3462110"/>
            <a:chExt cx="1063406" cy="1152637"/>
          </a:xfrm>
        </p:grpSpPr>
        <p:pic>
          <p:nvPicPr>
            <p:cNvPr id="3088" name="Picture 16" descr="Image result for ohio white background">
              <a:extLst>
                <a:ext uri="{FF2B5EF4-FFF2-40B4-BE49-F238E27FC236}">
                  <a16:creationId xmlns:a16="http://schemas.microsoft.com/office/drawing/2014/main" id="{C12DE026-5A83-4B80-B6EE-8F5F563ED0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6" t="13646" r="16269" b="18383"/>
            <a:stretch/>
          </p:blipFill>
          <p:spPr bwMode="auto">
            <a:xfrm>
              <a:off x="450954" y="3462110"/>
              <a:ext cx="1063406" cy="1152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5C65FDDB-72E6-47EE-8A16-3E2864CF7255}"/>
                </a:ext>
              </a:extLst>
            </p:cNvPr>
            <p:cNvSpPr/>
            <p:nvPr/>
          </p:nvSpPr>
          <p:spPr>
            <a:xfrm>
              <a:off x="645061" y="3716601"/>
              <a:ext cx="205156" cy="218661"/>
            </a:xfrm>
            <a:prstGeom prst="star5">
              <a:avLst/>
            </a:prstGeom>
            <a:solidFill>
              <a:srgbClr val="C171D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CB9B9-43F7-4115-B863-F9A5F37BD03C}"/>
              </a:ext>
            </a:extLst>
          </p:cNvPr>
          <p:cNvCxnSpPr>
            <a:cxnSpLocks/>
          </p:cNvCxnSpPr>
          <p:nvPr/>
        </p:nvCxnSpPr>
        <p:spPr>
          <a:xfrm>
            <a:off x="5289279" y="4383157"/>
            <a:ext cx="2274399" cy="13538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852535-B29B-47B2-9D74-C778C1C9C790}"/>
              </a:ext>
            </a:extLst>
          </p:cNvPr>
          <p:cNvCxnSpPr>
            <a:cxnSpLocks/>
          </p:cNvCxnSpPr>
          <p:nvPr/>
        </p:nvCxnSpPr>
        <p:spPr>
          <a:xfrm flipH="1">
            <a:off x="3018459" y="4383157"/>
            <a:ext cx="2229402" cy="8565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203244-E78E-46EE-BC30-E4C33B3D2A25}"/>
              </a:ext>
            </a:extLst>
          </p:cNvPr>
          <p:cNvCxnSpPr>
            <a:cxnSpLocks/>
          </p:cNvCxnSpPr>
          <p:nvPr/>
        </p:nvCxnSpPr>
        <p:spPr>
          <a:xfrm>
            <a:off x="747639" y="3844622"/>
            <a:ext cx="2270820" cy="139506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A8A19-AC60-4C12-BB9C-A9809169C597}"/>
              </a:ext>
            </a:extLst>
          </p:cNvPr>
          <p:cNvCxnSpPr>
            <a:cxnSpLocks/>
          </p:cNvCxnSpPr>
          <p:nvPr/>
        </p:nvCxnSpPr>
        <p:spPr>
          <a:xfrm flipH="1">
            <a:off x="7563678" y="3166850"/>
            <a:ext cx="1858620" cy="257016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37943-1462-4930-A890-00094DCBD891}"/>
              </a:ext>
            </a:extLst>
          </p:cNvPr>
          <p:cNvGrpSpPr/>
          <p:nvPr/>
        </p:nvGrpSpPr>
        <p:grpSpPr>
          <a:xfrm>
            <a:off x="6599269" y="4542152"/>
            <a:ext cx="1776887" cy="2197082"/>
            <a:chOff x="6599269" y="4542152"/>
            <a:chExt cx="1776887" cy="219708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08032BA-A18D-4A2A-9B37-1D0CB6558B0F}"/>
                </a:ext>
              </a:extLst>
            </p:cNvPr>
            <p:cNvGrpSpPr/>
            <p:nvPr/>
          </p:nvGrpSpPr>
          <p:grpSpPr>
            <a:xfrm>
              <a:off x="6616073" y="4542152"/>
              <a:ext cx="1760083" cy="2197082"/>
              <a:chOff x="7211053" y="2936799"/>
              <a:chExt cx="1760083" cy="219708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1924E96-154B-481E-BE84-455E0B0B6CB1}"/>
                  </a:ext>
                </a:extLst>
              </p:cNvPr>
              <p:cNvGrpSpPr/>
              <p:nvPr/>
            </p:nvGrpSpPr>
            <p:grpSpPr>
              <a:xfrm>
                <a:off x="7211053" y="3490942"/>
                <a:ext cx="1642882" cy="1642939"/>
                <a:chOff x="7211053" y="3490942"/>
                <a:chExt cx="1642882" cy="1642939"/>
              </a:xfrm>
            </p:grpSpPr>
            <p:pic>
              <p:nvPicPr>
                <p:cNvPr id="50" name="Picture 4" descr="Image result for kitten transparent background">
                  <a:extLst>
                    <a:ext uri="{FF2B5EF4-FFF2-40B4-BE49-F238E27FC236}">
                      <a16:creationId xmlns:a16="http://schemas.microsoft.com/office/drawing/2014/main" id="{50EDFD73-318E-418B-A6EA-58B30E9D09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7451242" y="3791858"/>
                  <a:ext cx="1375618" cy="7737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2" descr="Image result for cartoon airplane clipart transparent background">
                  <a:extLst>
                    <a:ext uri="{FF2B5EF4-FFF2-40B4-BE49-F238E27FC236}">
                      <a16:creationId xmlns:a16="http://schemas.microsoft.com/office/drawing/2014/main" id="{7C13F261-9FB3-4345-99E8-68A8B581DC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11053" y="3901719"/>
                  <a:ext cx="1642882" cy="123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D368E55-DC93-40D4-AA6F-BB7B4D2E03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3233" t="2494" r="13075" b="6942"/>
              <a:stretch/>
            </p:blipFill>
            <p:spPr>
              <a:xfrm rot="20394452">
                <a:off x="8271128" y="2936799"/>
                <a:ext cx="700008" cy="1191514"/>
              </a:xfrm>
              <a:prstGeom prst="rect">
                <a:avLst/>
              </a:prstGeom>
            </p:spPr>
          </p:pic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DFC7077-FAD7-40CE-81FE-34C67492D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41"/>
            <a:stretch/>
          </p:blipFill>
          <p:spPr>
            <a:xfrm rot="21092115">
              <a:off x="6599269" y="4992218"/>
              <a:ext cx="629577" cy="966832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133C034-AA05-435C-924B-78F6E05AB1C3}"/>
              </a:ext>
            </a:extLst>
          </p:cNvPr>
          <p:cNvSpPr txBox="1"/>
          <p:nvPr/>
        </p:nvSpPr>
        <p:spPr>
          <a:xfrm>
            <a:off x="4740858" y="1899911"/>
            <a:ext cx="1685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GW-C uses information to run loads models. </a:t>
            </a:r>
            <a:r>
              <a:rPr lang="en-US" sz="1100" dirty="0">
                <a:solidFill>
                  <a:srgbClr val="FF0000"/>
                </a:solidFill>
              </a:rPr>
              <a:t>Creates loads report</a:t>
            </a:r>
          </a:p>
        </p:txBody>
      </p:sp>
    </p:spTree>
    <p:extLst>
      <p:ext uri="{BB962C8B-B14F-4D97-AF65-F5344CB8AC3E}">
        <p14:creationId xmlns:p14="http://schemas.microsoft.com/office/powerpoint/2010/main" val="17581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5026 -0.3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864D94A-8BB5-477B-9FE9-4B5A116A9E33}"/>
              </a:ext>
            </a:extLst>
          </p:cNvPr>
          <p:cNvGrpSpPr/>
          <p:nvPr/>
        </p:nvGrpSpPr>
        <p:grpSpPr>
          <a:xfrm>
            <a:off x="8693712" y="2948189"/>
            <a:ext cx="892972" cy="1565313"/>
            <a:chOff x="2701751" y="4701207"/>
            <a:chExt cx="892972" cy="1565313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1108D5EB-3351-41DA-B9D8-E54D6B5A88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1" r="20651" b="7755"/>
            <a:stretch/>
          </p:blipFill>
          <p:spPr bwMode="auto">
            <a:xfrm>
              <a:off x="2701751" y="4750904"/>
              <a:ext cx="892972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2575FFBF-50C0-4508-8C2D-66B0CB620683}"/>
                </a:ext>
              </a:extLst>
            </p:cNvPr>
            <p:cNvSpPr/>
            <p:nvPr/>
          </p:nvSpPr>
          <p:spPr>
            <a:xfrm>
              <a:off x="3326745" y="4701207"/>
              <a:ext cx="205156" cy="218661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14" descr="Image result for black box">
            <a:extLst>
              <a:ext uri="{FF2B5EF4-FFF2-40B4-BE49-F238E27FC236}">
                <a16:creationId xmlns:a16="http://schemas.microsoft.com/office/drawing/2014/main" id="{3CC41FF1-D8DD-43E0-A519-E73B84AA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r="26878"/>
          <a:stretch/>
        </p:blipFill>
        <p:spPr bwMode="auto">
          <a:xfrm>
            <a:off x="6764760" y="5179647"/>
            <a:ext cx="1755309" cy="15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lated image">
            <a:extLst>
              <a:ext uri="{FF2B5EF4-FFF2-40B4-BE49-F238E27FC236}">
                <a16:creationId xmlns:a16="http://schemas.microsoft.com/office/drawing/2014/main" id="{08600829-2475-49AF-B8E8-547AEBCA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06" y="2940612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DF43-9D1F-49EF-97E5-267667943224}"/>
              </a:ext>
            </a:extLst>
          </p:cNvPr>
          <p:cNvSpPr txBox="1"/>
          <p:nvPr/>
        </p:nvSpPr>
        <p:spPr>
          <a:xfrm>
            <a:off x="396676" y="1964569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HoPPT</a:t>
            </a:r>
            <a:r>
              <a:rPr lang="en-US" sz="1100" dirty="0"/>
              <a:t> will send forms to GW-US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4CA4F3ED-3FA1-4EF5-ADC1-433597B5D036}"/>
              </a:ext>
            </a:extLst>
          </p:cNvPr>
          <p:cNvSpPr/>
          <p:nvPr/>
        </p:nvSpPr>
        <p:spPr>
          <a:xfrm>
            <a:off x="2453488" y="1672814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4FE20A8F-E77C-4EE8-AD17-A6CD89240DD5}"/>
              </a:ext>
            </a:extLst>
          </p:cNvPr>
          <p:cNvSpPr/>
          <p:nvPr/>
        </p:nvSpPr>
        <p:spPr>
          <a:xfrm>
            <a:off x="4625267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1FB15464-4CB9-4D56-97C8-1D03E87E4E1A}"/>
              </a:ext>
            </a:extLst>
          </p:cNvPr>
          <p:cNvSpPr/>
          <p:nvPr/>
        </p:nvSpPr>
        <p:spPr>
          <a:xfrm>
            <a:off x="6797123" y="1663586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4F7F94A3-DC44-436F-A47C-7C972689E3E9}"/>
              </a:ext>
            </a:extLst>
          </p:cNvPr>
          <p:cNvSpPr/>
          <p:nvPr/>
        </p:nvSpPr>
        <p:spPr>
          <a:xfrm>
            <a:off x="8968902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34B054-6216-437A-A79B-9F71FD8B82F9}"/>
              </a:ext>
            </a:extLst>
          </p:cNvPr>
          <p:cNvSpPr txBox="1"/>
          <p:nvPr/>
        </p:nvSpPr>
        <p:spPr>
          <a:xfrm>
            <a:off x="2546757" y="2040613"/>
            <a:ext cx="1685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GW-US sends to GW-C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5149B3-8CF1-4B6F-A1E1-67252CB1F8FB}"/>
              </a:ext>
            </a:extLst>
          </p:cNvPr>
          <p:cNvSpPr txBox="1"/>
          <p:nvPr/>
        </p:nvSpPr>
        <p:spPr>
          <a:xfrm>
            <a:off x="6909349" y="1950981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GW-C sends loads report to GW-US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F1F993-A6FA-4715-AE05-CED09BCC3096}"/>
              </a:ext>
            </a:extLst>
          </p:cNvPr>
          <p:cNvSpPr txBox="1"/>
          <p:nvPr/>
        </p:nvSpPr>
        <p:spPr>
          <a:xfrm>
            <a:off x="9154498" y="1964569"/>
            <a:ext cx="168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GW-US sends loads report to </a:t>
            </a:r>
            <a:r>
              <a:rPr lang="en-US" sz="1100" dirty="0" err="1"/>
              <a:t>HoPPT</a:t>
            </a:r>
            <a:endParaRPr lang="en-US" sz="1100" dirty="0"/>
          </a:p>
        </p:txBody>
      </p:sp>
      <p:sp>
        <p:nvSpPr>
          <p:cNvPr id="2" name="AutoShape 4" descr="Image result for illinois white background">
            <a:extLst>
              <a:ext uri="{FF2B5EF4-FFF2-40B4-BE49-F238E27FC236}">
                <a16:creationId xmlns:a16="http://schemas.microsoft.com/office/drawing/2014/main" id="{C769290B-111F-4ED0-AA67-520B23757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69129" cy="19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E7E3B-5A7F-4F28-B11D-7D9ADC3F7FB4}"/>
              </a:ext>
            </a:extLst>
          </p:cNvPr>
          <p:cNvGrpSpPr/>
          <p:nvPr/>
        </p:nvGrpSpPr>
        <p:grpSpPr>
          <a:xfrm>
            <a:off x="2393465" y="5156162"/>
            <a:ext cx="892972" cy="1565313"/>
            <a:chOff x="2701751" y="4701207"/>
            <a:chExt cx="892972" cy="1565313"/>
          </a:xfrm>
        </p:grpSpPr>
        <p:pic>
          <p:nvPicPr>
            <p:cNvPr id="3080" name="Picture 8" descr="Related image">
              <a:extLst>
                <a:ext uri="{FF2B5EF4-FFF2-40B4-BE49-F238E27FC236}">
                  <a16:creationId xmlns:a16="http://schemas.microsoft.com/office/drawing/2014/main" id="{9E601914-5456-4DAD-817F-9D49911F3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1" r="20651" b="7755"/>
            <a:stretch/>
          </p:blipFill>
          <p:spPr bwMode="auto">
            <a:xfrm>
              <a:off x="2701751" y="4750904"/>
              <a:ext cx="892972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E61012E-2E4E-4676-A8E0-B75C9CF7C174}"/>
                </a:ext>
              </a:extLst>
            </p:cNvPr>
            <p:cNvSpPr/>
            <p:nvPr/>
          </p:nvSpPr>
          <p:spPr>
            <a:xfrm>
              <a:off x="3326745" y="4701207"/>
              <a:ext cx="205156" cy="218661"/>
            </a:xfrm>
            <a:prstGeom prst="star5">
              <a:avLst/>
            </a:prstGeom>
            <a:solidFill>
              <a:srgbClr val="00B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3B9A9-C20E-4E52-9B74-D1365FC2D56C}"/>
              </a:ext>
            </a:extLst>
          </p:cNvPr>
          <p:cNvGrpSpPr/>
          <p:nvPr/>
        </p:nvGrpSpPr>
        <p:grpSpPr>
          <a:xfrm>
            <a:off x="450954" y="3462110"/>
            <a:ext cx="1063406" cy="1152637"/>
            <a:chOff x="450954" y="3462110"/>
            <a:chExt cx="1063406" cy="1152637"/>
          </a:xfrm>
        </p:grpSpPr>
        <p:pic>
          <p:nvPicPr>
            <p:cNvPr id="3088" name="Picture 16" descr="Image result for ohio white background">
              <a:extLst>
                <a:ext uri="{FF2B5EF4-FFF2-40B4-BE49-F238E27FC236}">
                  <a16:creationId xmlns:a16="http://schemas.microsoft.com/office/drawing/2014/main" id="{C12DE026-5A83-4B80-B6EE-8F5F563ED0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6" t="13646" r="16269" b="18383"/>
            <a:stretch/>
          </p:blipFill>
          <p:spPr bwMode="auto">
            <a:xfrm>
              <a:off x="450954" y="3462110"/>
              <a:ext cx="1063406" cy="1152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5C65FDDB-72E6-47EE-8A16-3E2864CF7255}"/>
                </a:ext>
              </a:extLst>
            </p:cNvPr>
            <p:cNvSpPr/>
            <p:nvPr/>
          </p:nvSpPr>
          <p:spPr>
            <a:xfrm>
              <a:off x="645061" y="3716601"/>
              <a:ext cx="205156" cy="218661"/>
            </a:xfrm>
            <a:prstGeom prst="star5">
              <a:avLst/>
            </a:prstGeom>
            <a:solidFill>
              <a:srgbClr val="C171D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CB9B9-43F7-4115-B863-F9A5F37BD03C}"/>
              </a:ext>
            </a:extLst>
          </p:cNvPr>
          <p:cNvCxnSpPr>
            <a:cxnSpLocks/>
          </p:cNvCxnSpPr>
          <p:nvPr/>
        </p:nvCxnSpPr>
        <p:spPr>
          <a:xfrm>
            <a:off x="5289279" y="4383157"/>
            <a:ext cx="2274399" cy="13538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852535-B29B-47B2-9D74-C778C1C9C790}"/>
              </a:ext>
            </a:extLst>
          </p:cNvPr>
          <p:cNvCxnSpPr>
            <a:cxnSpLocks/>
          </p:cNvCxnSpPr>
          <p:nvPr/>
        </p:nvCxnSpPr>
        <p:spPr>
          <a:xfrm flipH="1">
            <a:off x="3018459" y="4383157"/>
            <a:ext cx="2229402" cy="8565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203244-E78E-46EE-BC30-E4C33B3D2A25}"/>
              </a:ext>
            </a:extLst>
          </p:cNvPr>
          <p:cNvCxnSpPr>
            <a:cxnSpLocks/>
          </p:cNvCxnSpPr>
          <p:nvPr/>
        </p:nvCxnSpPr>
        <p:spPr>
          <a:xfrm>
            <a:off x="747639" y="3844622"/>
            <a:ext cx="2270820" cy="139506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A8A19-AC60-4C12-BB9C-A9809169C597}"/>
              </a:ext>
            </a:extLst>
          </p:cNvPr>
          <p:cNvCxnSpPr>
            <a:cxnSpLocks/>
          </p:cNvCxnSpPr>
          <p:nvPr/>
        </p:nvCxnSpPr>
        <p:spPr>
          <a:xfrm flipH="1">
            <a:off x="7563678" y="3166850"/>
            <a:ext cx="1858619" cy="257016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5F760E-191D-40DF-A6F6-E334109A3705}"/>
              </a:ext>
            </a:extLst>
          </p:cNvPr>
          <p:cNvGrpSpPr/>
          <p:nvPr/>
        </p:nvGrpSpPr>
        <p:grpSpPr>
          <a:xfrm>
            <a:off x="10711809" y="4375735"/>
            <a:ext cx="1063406" cy="1152637"/>
            <a:chOff x="450954" y="3462110"/>
            <a:chExt cx="1063406" cy="1152637"/>
          </a:xfrm>
        </p:grpSpPr>
        <p:pic>
          <p:nvPicPr>
            <p:cNvPr id="37" name="Picture 16" descr="Image result for ohio white background">
              <a:extLst>
                <a:ext uri="{FF2B5EF4-FFF2-40B4-BE49-F238E27FC236}">
                  <a16:creationId xmlns:a16="http://schemas.microsoft.com/office/drawing/2014/main" id="{623261E4-3D74-4A0E-84F2-D8D577722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6" t="13646" r="16269" b="18383"/>
            <a:stretch/>
          </p:blipFill>
          <p:spPr bwMode="auto">
            <a:xfrm>
              <a:off x="450954" y="3462110"/>
              <a:ext cx="1063406" cy="1152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917AF2DC-75D4-480D-82B3-C580D56FABB8}"/>
                </a:ext>
              </a:extLst>
            </p:cNvPr>
            <p:cNvSpPr/>
            <p:nvPr/>
          </p:nvSpPr>
          <p:spPr>
            <a:xfrm>
              <a:off x="645061" y="3716601"/>
              <a:ext cx="205156" cy="218661"/>
            </a:xfrm>
            <a:prstGeom prst="star5">
              <a:avLst/>
            </a:prstGeom>
            <a:solidFill>
              <a:srgbClr val="C171D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7F67D5-8D1E-4667-8E8E-8B0FB0381FB4}"/>
              </a:ext>
            </a:extLst>
          </p:cNvPr>
          <p:cNvCxnSpPr>
            <a:cxnSpLocks/>
          </p:cNvCxnSpPr>
          <p:nvPr/>
        </p:nvCxnSpPr>
        <p:spPr>
          <a:xfrm>
            <a:off x="9421284" y="3166850"/>
            <a:ext cx="1553041" cy="153354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2E9DFF-23D9-4D71-9516-C2A42CF98F86}"/>
              </a:ext>
            </a:extLst>
          </p:cNvPr>
          <p:cNvGrpSpPr/>
          <p:nvPr/>
        </p:nvGrpSpPr>
        <p:grpSpPr>
          <a:xfrm>
            <a:off x="8438161" y="2040613"/>
            <a:ext cx="1776887" cy="2197082"/>
            <a:chOff x="6599269" y="4542152"/>
            <a:chExt cx="1776887" cy="219708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CD98E9C-1073-4CB0-95EA-F1346CF14742}"/>
                </a:ext>
              </a:extLst>
            </p:cNvPr>
            <p:cNvGrpSpPr/>
            <p:nvPr/>
          </p:nvGrpSpPr>
          <p:grpSpPr>
            <a:xfrm>
              <a:off x="6616073" y="4542152"/>
              <a:ext cx="1760083" cy="2197082"/>
              <a:chOff x="7211053" y="2936799"/>
              <a:chExt cx="1760083" cy="219708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E3983D7-9918-4DC5-91C8-D6F064D4B2D4}"/>
                  </a:ext>
                </a:extLst>
              </p:cNvPr>
              <p:cNvGrpSpPr/>
              <p:nvPr/>
            </p:nvGrpSpPr>
            <p:grpSpPr>
              <a:xfrm>
                <a:off x="7211053" y="3490942"/>
                <a:ext cx="1642882" cy="1642939"/>
                <a:chOff x="7211053" y="3490942"/>
                <a:chExt cx="1642882" cy="1642939"/>
              </a:xfrm>
            </p:grpSpPr>
            <p:pic>
              <p:nvPicPr>
                <p:cNvPr id="55" name="Picture 4" descr="Image result for kitten transparent background">
                  <a:extLst>
                    <a:ext uri="{FF2B5EF4-FFF2-40B4-BE49-F238E27FC236}">
                      <a16:creationId xmlns:a16="http://schemas.microsoft.com/office/drawing/2014/main" id="{26256FFE-2206-49BA-B1BA-7DA1975C93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7451242" y="3791858"/>
                  <a:ext cx="1375618" cy="7737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2" descr="Image result for cartoon airplane clipart transparent background">
                  <a:extLst>
                    <a:ext uri="{FF2B5EF4-FFF2-40B4-BE49-F238E27FC236}">
                      <a16:creationId xmlns:a16="http://schemas.microsoft.com/office/drawing/2014/main" id="{68A60369-A5C0-4B76-B1B6-8FF6B27D45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11053" y="3901719"/>
                  <a:ext cx="1642882" cy="123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DA8295B-0EFD-4789-A60F-A20C2557B7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3233" t="2494" r="13075" b="6942"/>
              <a:stretch/>
            </p:blipFill>
            <p:spPr>
              <a:xfrm rot="20394452">
                <a:off x="8271128" y="2936799"/>
                <a:ext cx="700008" cy="1191514"/>
              </a:xfrm>
              <a:prstGeom prst="rect">
                <a:avLst/>
              </a:prstGeom>
            </p:spPr>
          </p:pic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AAE9F98-21D1-4B4A-B158-58D5ECD07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41"/>
            <a:stretch/>
          </p:blipFill>
          <p:spPr>
            <a:xfrm rot="21092115">
              <a:off x="6599269" y="4992218"/>
              <a:ext cx="629577" cy="966832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56B7AFA-73CC-4821-A55B-EE42F17DCF6A}"/>
              </a:ext>
            </a:extLst>
          </p:cNvPr>
          <p:cNvSpPr txBox="1"/>
          <p:nvPr/>
        </p:nvSpPr>
        <p:spPr>
          <a:xfrm>
            <a:off x="4740858" y="1899911"/>
            <a:ext cx="1685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GW-C uses information to run loads models. </a:t>
            </a:r>
            <a:r>
              <a:rPr lang="en-US" sz="1100" dirty="0">
                <a:solidFill>
                  <a:srgbClr val="FF0000"/>
                </a:solidFill>
              </a:rPr>
              <a:t>Creates loads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3E485-7308-4582-9F56-B7AD78A1C4E3}"/>
              </a:ext>
            </a:extLst>
          </p:cNvPr>
          <p:cNvSpPr txBox="1"/>
          <p:nvPr/>
        </p:nvSpPr>
        <p:spPr>
          <a:xfrm>
            <a:off x="194755" y="5846543"/>
            <a:ext cx="430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All of these steps combined are contractually supposed to take 21 days.</a:t>
            </a:r>
          </a:p>
        </p:txBody>
      </p:sp>
    </p:spTree>
    <p:extLst>
      <p:ext uri="{BB962C8B-B14F-4D97-AF65-F5344CB8AC3E}">
        <p14:creationId xmlns:p14="http://schemas.microsoft.com/office/powerpoint/2010/main" val="232805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14922 0.28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A2EC2C-9D7B-47F9-8FC7-96F974F86AE0}"/>
              </a:ext>
            </a:extLst>
          </p:cNvPr>
          <p:cNvSpPr txBox="1"/>
          <p:nvPr/>
        </p:nvSpPr>
        <p:spPr>
          <a:xfrm>
            <a:off x="288035" y="1710653"/>
            <a:ext cx="19445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Discussions with GW-C/GW-US regarding results of loads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Approval for type of turbine for project</a:t>
            </a:r>
          </a:p>
        </p:txBody>
      </p:sp>
      <p:pic>
        <p:nvPicPr>
          <p:cNvPr id="1026" name="Picture 2" descr="Image result for persian cat transparent background">
            <a:extLst>
              <a:ext uri="{FF2B5EF4-FFF2-40B4-BE49-F238E27FC236}">
                <a16:creationId xmlns:a16="http://schemas.microsoft.com/office/drawing/2014/main" id="{8DFC8D81-207F-4070-9CE4-FCA3FD78B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4273" r="28853" b="2216"/>
          <a:stretch/>
        </p:blipFill>
        <p:spPr bwMode="auto">
          <a:xfrm>
            <a:off x="7449424" y="3592901"/>
            <a:ext cx="2189527" cy="21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25F8B4-3D3D-471D-B74F-37488216F311}"/>
              </a:ext>
            </a:extLst>
          </p:cNvPr>
          <p:cNvGrpSpPr/>
          <p:nvPr/>
        </p:nvGrpSpPr>
        <p:grpSpPr>
          <a:xfrm>
            <a:off x="2107365" y="4344336"/>
            <a:ext cx="2189527" cy="2147339"/>
            <a:chOff x="7211053" y="3490942"/>
            <a:chExt cx="1642882" cy="1642939"/>
          </a:xfrm>
        </p:grpSpPr>
        <p:pic>
          <p:nvPicPr>
            <p:cNvPr id="11" name="Picture 4" descr="Image result for kitten transparent background">
              <a:extLst>
                <a:ext uri="{FF2B5EF4-FFF2-40B4-BE49-F238E27FC236}">
                  <a16:creationId xmlns:a16="http://schemas.microsoft.com/office/drawing/2014/main" id="{3A5AE313-5FCC-442A-8D9E-4DEC7810A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451242" y="3791858"/>
              <a:ext cx="1375618" cy="77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cartoon airplane clipart transparent background">
              <a:extLst>
                <a:ext uri="{FF2B5EF4-FFF2-40B4-BE49-F238E27FC236}">
                  <a16:creationId xmlns:a16="http://schemas.microsoft.com/office/drawing/2014/main" id="{1EE56D7E-EFAA-4EA2-82A9-6579ADD05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053" y="3901719"/>
              <a:ext cx="1642882" cy="123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C752F1-62AD-4938-8D14-34731F2A5EE7}"/>
              </a:ext>
            </a:extLst>
          </p:cNvPr>
          <p:cNvGrpSpPr/>
          <p:nvPr/>
        </p:nvGrpSpPr>
        <p:grpSpPr>
          <a:xfrm>
            <a:off x="5676979" y="1490442"/>
            <a:ext cx="4790726" cy="2411473"/>
            <a:chOff x="5676979" y="1490442"/>
            <a:chExt cx="4790726" cy="24114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0E2CFE-5FD9-41FD-9BA4-65FD2241241E}"/>
                </a:ext>
              </a:extLst>
            </p:cNvPr>
            <p:cNvGrpSpPr/>
            <p:nvPr/>
          </p:nvGrpSpPr>
          <p:grpSpPr>
            <a:xfrm>
              <a:off x="5676979" y="1490442"/>
              <a:ext cx="4790726" cy="1599780"/>
              <a:chOff x="5676979" y="1490442"/>
              <a:chExt cx="4790726" cy="159978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4E5056-CD73-4483-8C4B-5962232CD345}"/>
                  </a:ext>
                </a:extLst>
              </p:cNvPr>
              <p:cNvSpPr txBox="1"/>
              <p:nvPr/>
            </p:nvSpPr>
            <p:spPr>
              <a:xfrm>
                <a:off x="6281642" y="1767710"/>
                <a:ext cx="34290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Sorry, but according to these values you provided, the turbine you want failed at 23 m/s for TI and loading.</a:t>
                </a:r>
              </a:p>
            </p:txBody>
          </p:sp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DD1F5A31-5FA4-4C4E-80ED-26C98288F792}"/>
                  </a:ext>
                </a:extLst>
              </p:cNvPr>
              <p:cNvSpPr/>
              <p:nvPr/>
            </p:nvSpPr>
            <p:spPr>
              <a:xfrm>
                <a:off x="5676979" y="1490442"/>
                <a:ext cx="4790726" cy="1599780"/>
              </a:xfrm>
              <a:prstGeom prst="cloud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F864DD-E4FB-4F2C-BE42-62922449D050}"/>
                </a:ext>
              </a:extLst>
            </p:cNvPr>
            <p:cNvSpPr/>
            <p:nvPr/>
          </p:nvSpPr>
          <p:spPr>
            <a:xfrm>
              <a:off x="9448800" y="3011521"/>
              <a:ext cx="190151" cy="195584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8E270E-77A9-4C74-A857-0958B56CF898}"/>
                </a:ext>
              </a:extLst>
            </p:cNvPr>
            <p:cNvSpPr/>
            <p:nvPr/>
          </p:nvSpPr>
          <p:spPr>
            <a:xfrm>
              <a:off x="9682844" y="3331208"/>
              <a:ext cx="190151" cy="195584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4772FE-3139-4C24-B206-88F0996602E2}"/>
                </a:ext>
              </a:extLst>
            </p:cNvPr>
            <p:cNvSpPr/>
            <p:nvPr/>
          </p:nvSpPr>
          <p:spPr>
            <a:xfrm>
              <a:off x="9498137" y="3706331"/>
              <a:ext cx="190151" cy="195584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F96968-779D-4B27-823F-9743C568D3CC}"/>
              </a:ext>
            </a:extLst>
          </p:cNvPr>
          <p:cNvGrpSpPr/>
          <p:nvPr/>
        </p:nvGrpSpPr>
        <p:grpSpPr>
          <a:xfrm>
            <a:off x="1260328" y="2581079"/>
            <a:ext cx="3643271" cy="2243412"/>
            <a:chOff x="1260328" y="2581079"/>
            <a:chExt cx="3643271" cy="2243412"/>
          </a:xfrm>
        </p:grpSpPr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BB56EB5E-344B-42A7-A680-15B5E2BBB9AD}"/>
                </a:ext>
              </a:extLst>
            </p:cNvPr>
            <p:cNvSpPr/>
            <p:nvPr/>
          </p:nvSpPr>
          <p:spPr>
            <a:xfrm>
              <a:off x="1260328" y="2581079"/>
              <a:ext cx="3643271" cy="1599780"/>
            </a:xfrm>
            <a:prstGeom prst="cloud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77BDA5-7AAB-44A2-8C21-67437471C14B}"/>
                </a:ext>
              </a:extLst>
            </p:cNvPr>
            <p:cNvSpPr txBox="1"/>
            <p:nvPr/>
          </p:nvSpPr>
          <p:spPr>
            <a:xfrm>
              <a:off x="1820052" y="2851322"/>
              <a:ext cx="27714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We can mitigate that! We will turn the turbines off at 20 m/s regardless so it will not be affected.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F3D1B62-91FC-40AD-AD36-1E6EA61CF80A}"/>
                </a:ext>
              </a:extLst>
            </p:cNvPr>
            <p:cNvSpPr/>
            <p:nvPr/>
          </p:nvSpPr>
          <p:spPr>
            <a:xfrm>
              <a:off x="1687925" y="4003610"/>
              <a:ext cx="190151" cy="19558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35F7111-5E11-4389-BB93-6568DA01EBAC}"/>
                </a:ext>
              </a:extLst>
            </p:cNvPr>
            <p:cNvSpPr/>
            <p:nvPr/>
          </p:nvSpPr>
          <p:spPr>
            <a:xfrm>
              <a:off x="2054335" y="4388853"/>
              <a:ext cx="190151" cy="19558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EFC0EF-EFBF-4C62-9D5A-6529812CAA92}"/>
                </a:ext>
              </a:extLst>
            </p:cNvPr>
            <p:cNvSpPr/>
            <p:nvPr/>
          </p:nvSpPr>
          <p:spPr>
            <a:xfrm>
              <a:off x="2524823" y="4628907"/>
              <a:ext cx="190151" cy="19558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705440-AAC5-40DB-A72D-06BB77C7570C}"/>
              </a:ext>
            </a:extLst>
          </p:cNvPr>
          <p:cNvGrpSpPr/>
          <p:nvPr/>
        </p:nvGrpSpPr>
        <p:grpSpPr>
          <a:xfrm>
            <a:off x="5609573" y="2723076"/>
            <a:ext cx="3145986" cy="1028954"/>
            <a:chOff x="5609573" y="2723076"/>
            <a:chExt cx="3145986" cy="1028954"/>
          </a:xfrm>
        </p:grpSpPr>
        <p:sp>
          <p:nvSpPr>
            <p:cNvPr id="28" name="Cloud 27">
              <a:extLst>
                <a:ext uri="{FF2B5EF4-FFF2-40B4-BE49-F238E27FC236}">
                  <a16:creationId xmlns:a16="http://schemas.microsoft.com/office/drawing/2014/main" id="{10D0E5C2-4B73-4A9B-B207-F28159FADF25}"/>
                </a:ext>
              </a:extLst>
            </p:cNvPr>
            <p:cNvSpPr/>
            <p:nvPr/>
          </p:nvSpPr>
          <p:spPr>
            <a:xfrm>
              <a:off x="5609573" y="2723076"/>
              <a:ext cx="2946890" cy="1028954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A93A63-72FF-4D6F-BF0C-73233873B028}"/>
                </a:ext>
              </a:extLst>
            </p:cNvPr>
            <p:cNvSpPr txBox="1"/>
            <p:nvPr/>
          </p:nvSpPr>
          <p:spPr>
            <a:xfrm>
              <a:off x="5984133" y="2914717"/>
              <a:ext cx="27714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Sounds good to me! </a:t>
              </a:r>
            </a:p>
            <a:p>
              <a:r>
                <a:rPr lang="en-US" sz="1600" dirty="0"/>
                <a:t>You may have a turbine.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3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19 -0.01412 L -2.5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69 -0.01921 L 1.25E-6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A2EC2C-9D7B-47F9-8FC7-96F974F86AE0}"/>
              </a:ext>
            </a:extLst>
          </p:cNvPr>
          <p:cNvSpPr txBox="1"/>
          <p:nvPr/>
        </p:nvSpPr>
        <p:spPr>
          <a:xfrm>
            <a:off x="337730" y="1974508"/>
            <a:ext cx="194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HoPPT</a:t>
            </a:r>
            <a:r>
              <a:rPr lang="en-US" sz="1100" dirty="0"/>
              <a:t> sends loads report to 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B5F19-1A4E-492F-B16E-2A32F1064282}"/>
              </a:ext>
            </a:extLst>
          </p:cNvPr>
          <p:cNvSpPr txBox="1"/>
          <p:nvPr/>
        </p:nvSpPr>
        <p:spPr>
          <a:xfrm>
            <a:off x="1251221" y="2518569"/>
            <a:ext cx="205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Construction then sends to Nester for tower analysis</a:t>
            </a:r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058EB5D3-86D8-4299-81BF-7B2BFA336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0" t="7229" r="19145" b="9381"/>
          <a:stretch/>
        </p:blipFill>
        <p:spPr bwMode="auto">
          <a:xfrm flipH="1">
            <a:off x="6096000" y="2687845"/>
            <a:ext cx="1099930" cy="21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dump truck clipart transparent background">
            <a:extLst>
              <a:ext uri="{FF2B5EF4-FFF2-40B4-BE49-F238E27FC236}">
                <a16:creationId xmlns:a16="http://schemas.microsoft.com/office/drawing/2014/main" id="{2DB67EB7-E24E-4E80-A742-0819B663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07" y="3496051"/>
            <a:ext cx="3179179" cy="18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9D1CEAD-669E-4CCC-939F-C8302CC27E10}"/>
              </a:ext>
            </a:extLst>
          </p:cNvPr>
          <p:cNvGrpSpPr/>
          <p:nvPr/>
        </p:nvGrpSpPr>
        <p:grpSpPr>
          <a:xfrm>
            <a:off x="1268025" y="2947090"/>
            <a:ext cx="2063579" cy="2746043"/>
            <a:chOff x="6616073" y="3993191"/>
            <a:chExt cx="2063579" cy="274604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064148-BB32-4387-B859-DCD8F2C59766}"/>
                </a:ext>
              </a:extLst>
            </p:cNvPr>
            <p:cNvGrpSpPr/>
            <p:nvPr/>
          </p:nvGrpSpPr>
          <p:grpSpPr>
            <a:xfrm>
              <a:off x="6616073" y="5096295"/>
              <a:ext cx="1642882" cy="1642939"/>
              <a:chOff x="7211053" y="3490942"/>
              <a:chExt cx="1642882" cy="1642939"/>
            </a:xfrm>
          </p:grpSpPr>
          <p:pic>
            <p:nvPicPr>
              <p:cNvPr id="26" name="Picture 4" descr="Image result for kitten transparent background">
                <a:extLst>
                  <a:ext uri="{FF2B5EF4-FFF2-40B4-BE49-F238E27FC236}">
                    <a16:creationId xmlns:a16="http://schemas.microsoft.com/office/drawing/2014/main" id="{A3813B92-F768-486E-A9F8-07592E8973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7451242" y="3791858"/>
                <a:ext cx="1375618" cy="773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Image result for cartoon airplane clipart transparent background">
                <a:extLst>
                  <a:ext uri="{FF2B5EF4-FFF2-40B4-BE49-F238E27FC236}">
                    <a16:creationId xmlns:a16="http://schemas.microsoft.com/office/drawing/2014/main" id="{7657D0FC-CABC-4ED9-AA9C-16884D285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1053" y="3901719"/>
                <a:ext cx="1642882" cy="123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2C18A7-442D-434D-88B5-E936BEAFB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641"/>
            <a:stretch/>
          </p:blipFill>
          <p:spPr>
            <a:xfrm rot="21092115">
              <a:off x="7647738" y="3993191"/>
              <a:ext cx="1031914" cy="1584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9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24818 -0.0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058EB5D3-86D8-4299-81BF-7B2BFA336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0" t="7229" r="19145" b="9381"/>
          <a:stretch/>
        </p:blipFill>
        <p:spPr bwMode="auto">
          <a:xfrm flipH="1">
            <a:off x="6096000" y="2687845"/>
            <a:ext cx="1099930" cy="21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29</a:t>
            </a:fld>
            <a:endParaRPr lang="en-US" dirty="0"/>
          </a:p>
        </p:txBody>
      </p:sp>
      <p:pic>
        <p:nvPicPr>
          <p:cNvPr id="13" name="Picture 4" descr="Image result for dump truck clipart transparent background">
            <a:extLst>
              <a:ext uri="{FF2B5EF4-FFF2-40B4-BE49-F238E27FC236}">
                <a16:creationId xmlns:a16="http://schemas.microsoft.com/office/drawing/2014/main" id="{2F2019A8-A306-4C17-85A9-8460DE59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07" y="3496051"/>
            <a:ext cx="3179179" cy="18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A2EC2C-9D7B-47F9-8FC7-96F974F86AE0}"/>
              </a:ext>
            </a:extLst>
          </p:cNvPr>
          <p:cNvSpPr txBox="1"/>
          <p:nvPr/>
        </p:nvSpPr>
        <p:spPr>
          <a:xfrm>
            <a:off x="337730" y="1974508"/>
            <a:ext cx="194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HoPPT</a:t>
            </a:r>
            <a:r>
              <a:rPr lang="en-US" sz="1100" dirty="0"/>
              <a:t> sends loads report to 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B5F19-1A4E-492F-B16E-2A32F1064282}"/>
              </a:ext>
            </a:extLst>
          </p:cNvPr>
          <p:cNvSpPr txBox="1"/>
          <p:nvPr/>
        </p:nvSpPr>
        <p:spPr>
          <a:xfrm>
            <a:off x="1251221" y="2518569"/>
            <a:ext cx="205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Construction then sends to Nester for tower analysis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E0552F-6FDA-470C-AC46-A7253A49BEE2}"/>
              </a:ext>
            </a:extLst>
          </p:cNvPr>
          <p:cNvGrpSpPr/>
          <p:nvPr/>
        </p:nvGrpSpPr>
        <p:grpSpPr>
          <a:xfrm>
            <a:off x="4271218" y="3739425"/>
            <a:ext cx="1642882" cy="1642939"/>
            <a:chOff x="7211053" y="3490942"/>
            <a:chExt cx="1642882" cy="1642939"/>
          </a:xfrm>
        </p:grpSpPr>
        <p:pic>
          <p:nvPicPr>
            <p:cNvPr id="19" name="Picture 4" descr="Image result for kitten transparent background">
              <a:extLst>
                <a:ext uri="{FF2B5EF4-FFF2-40B4-BE49-F238E27FC236}">
                  <a16:creationId xmlns:a16="http://schemas.microsoft.com/office/drawing/2014/main" id="{B775EB4D-F3C0-4458-ACF7-B198A40A6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451242" y="3791858"/>
              <a:ext cx="1375618" cy="77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Image result for cartoon airplane clipart transparent background">
              <a:extLst>
                <a:ext uri="{FF2B5EF4-FFF2-40B4-BE49-F238E27FC236}">
                  <a16:creationId xmlns:a16="http://schemas.microsoft.com/office/drawing/2014/main" id="{72E5163B-A747-44FD-A499-AD2D28017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053" y="3901719"/>
              <a:ext cx="1642882" cy="123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CE1A6DE-6DFE-45CF-9C71-BA4F024FC6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1"/>
          <a:stretch/>
        </p:blipFill>
        <p:spPr>
          <a:xfrm rot="21092115">
            <a:off x="5302883" y="2636321"/>
            <a:ext cx="1031914" cy="15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09024 -0.03912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1806 L -0.03502 0.04167 L -0.05299 0.05139 L -0.10533 0.07917 L -0.1569 0.09167 L -0.19362 0.08611 L -0.22487 0.06389 L -0.24596 0.02778 L -0.24596 -0.0375 L -0.23658 -0.075 L -0.19596 -0.10417 L -0.16627 -0.08889 L -0.16315 -0.03333 L -0.16705 0.03889 L -0.19362 0.05694 L -0.22643 0.04028 L -0.2444 0.025 L -0.25846 -0.02639 L -0.26002 -0.09167 L -0.26237 -0.15301 L -0.25221 -0.22917 L -0.24049 -0.2875 L -0.21783 -0.34028 L -0.18346 -0.37778 L -0.15377 -0.38889 L -0.13346 -0.3875 L -0.09283 -0.35 L -0.08737 -0.29861 L -0.08971 -0.23472 L -0.10768 -0.20694 L -0.15221 -0.19028 L -0.17877 -0.19861 L -0.20299 -0.22639 L -0.20846 -0.26806 L -0.2069 -0.33333 L -0.18737 -0.37917 L -0.15455 -0.42361 L -0.08815 -0.44306 L -0.04049 -0.45278 L 0.00951 -0.45 L 0.04232 -0.44167 L 0.07357 -0.41111 L 0.08373 -0.32222 L 0.07826 -0.25278 L 0.03842 -0.22083 L -0.02487 -0.225 L -0.02877 -0.24722 L -0.02799 -0.3 L -0.0233 -0.36528 L 0.00795 -0.40139 L 0.03451 -0.40139 L 0.06732 -0.38472 L 0.08763 -0.34861 L 0.0931 -0.28611 L 0.0931 -0.23056 L 0.08451 -0.18056 L 0.06654 -0.13889 L 0.06342 -0.09444 L 0.06263 -0.05833 L 0.06576 -0.00972 L 0.0642 0.03056 " pathEditMode="relative" ptsTypes="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824E3-012E-4B04-8E7D-0AFF66CF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790168"/>
            <a:ext cx="5610225" cy="662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u="sng" dirty="0"/>
              <a:t>Turbines are not one-size fits 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B4F09-A8AC-4709-A61D-BB1DA096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5F0379-C500-4C6F-8B42-1CC11586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1D1A0E9-ED93-4E66-8F54-56A0310A731B}"/>
              </a:ext>
            </a:extLst>
          </p:cNvPr>
          <p:cNvSpPr txBox="1">
            <a:spLocks/>
          </p:cNvSpPr>
          <p:nvPr/>
        </p:nvSpPr>
        <p:spPr>
          <a:xfrm>
            <a:off x="3081337" y="6018910"/>
            <a:ext cx="6438899" cy="90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Need the right turbine for the wind regime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013FBC8-2C1A-4596-A5AA-765214B9C60D}"/>
              </a:ext>
            </a:extLst>
          </p:cNvPr>
          <p:cNvSpPr txBox="1">
            <a:spLocks/>
          </p:cNvSpPr>
          <p:nvPr/>
        </p:nvSpPr>
        <p:spPr>
          <a:xfrm>
            <a:off x="8370163" y="2178097"/>
            <a:ext cx="1557200" cy="40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/>
              <a:t>IEC 61400-1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F7A7897-42D5-42DC-B97B-78415194218A}"/>
              </a:ext>
            </a:extLst>
          </p:cNvPr>
          <p:cNvSpPr txBox="1">
            <a:spLocks/>
          </p:cNvSpPr>
          <p:nvPr/>
        </p:nvSpPr>
        <p:spPr>
          <a:xfrm>
            <a:off x="909641" y="2669882"/>
            <a:ext cx="4676772" cy="2767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/>
              <a:t>Designed for specific conditions, including average wind speed and turbulence</a:t>
            </a:r>
          </a:p>
          <a:p>
            <a:r>
              <a:rPr lang="en-US" sz="2000" b="0" dirty="0"/>
              <a:t>Roman numeral is for average wind speed</a:t>
            </a:r>
          </a:p>
          <a:p>
            <a:pPr lvl="1"/>
            <a:r>
              <a:rPr lang="en-US" sz="1600" b="0" dirty="0"/>
              <a:t>I is the highest wind speed class, III is the lowest wind speed</a:t>
            </a:r>
          </a:p>
          <a:p>
            <a:r>
              <a:rPr lang="en-US" sz="2000" b="0" dirty="0"/>
              <a:t>Letter is for turbulence</a:t>
            </a:r>
          </a:p>
          <a:p>
            <a:pPr lvl="1"/>
            <a:r>
              <a:rPr lang="en-US" sz="1600" b="0" dirty="0"/>
              <a:t>A is highest turbulence intensity, C is the lowest turbulence intensity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C82BBE-97BC-4FE8-A167-EB4FF559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1" y="2702209"/>
            <a:ext cx="56864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EA07-65A1-4F7A-BD57-7430A90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7157E-2307-48DF-9DCD-B34FE53E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to </a:t>
            </a:r>
            <a:r>
              <a:rPr lang="en-US" dirty="0" err="1"/>
              <a:t>goldwind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A3428-0D7C-4A30-B009-05D5ED99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375D86B-AFCE-4B85-960E-63EEF1DF0394}"/>
              </a:ext>
            </a:extLst>
          </p:cNvPr>
          <p:cNvSpPr/>
          <p:nvPr/>
        </p:nvSpPr>
        <p:spPr>
          <a:xfrm>
            <a:off x="288035" y="1672181"/>
            <a:ext cx="2056812" cy="1015664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A2EC2C-9D7B-47F9-8FC7-96F974F86AE0}"/>
              </a:ext>
            </a:extLst>
          </p:cNvPr>
          <p:cNvSpPr txBox="1"/>
          <p:nvPr/>
        </p:nvSpPr>
        <p:spPr>
          <a:xfrm>
            <a:off x="337730" y="1974508"/>
            <a:ext cx="194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HoPPT</a:t>
            </a:r>
            <a:r>
              <a:rPr lang="en-US" sz="1100" dirty="0"/>
              <a:t> sends loads report to 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B5F19-1A4E-492F-B16E-2A32F1064282}"/>
              </a:ext>
            </a:extLst>
          </p:cNvPr>
          <p:cNvSpPr txBox="1"/>
          <p:nvPr/>
        </p:nvSpPr>
        <p:spPr>
          <a:xfrm>
            <a:off x="1251221" y="2518569"/>
            <a:ext cx="205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Construction then sends to Nester for tower analysis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FBA95A-09A6-474F-9D53-426BC9502E7B}"/>
              </a:ext>
            </a:extLst>
          </p:cNvPr>
          <p:cNvGrpSpPr/>
          <p:nvPr/>
        </p:nvGrpSpPr>
        <p:grpSpPr>
          <a:xfrm>
            <a:off x="5782607" y="2362627"/>
            <a:ext cx="3179179" cy="3019737"/>
            <a:chOff x="5782607" y="2362627"/>
            <a:chExt cx="3179179" cy="3019737"/>
          </a:xfrm>
        </p:grpSpPr>
        <p:pic>
          <p:nvPicPr>
            <p:cNvPr id="13314" name="Picture 2" descr="Related image">
              <a:extLst>
                <a:ext uri="{FF2B5EF4-FFF2-40B4-BE49-F238E27FC236}">
                  <a16:creationId xmlns:a16="http://schemas.microsoft.com/office/drawing/2014/main" id="{058EB5D3-86D8-4299-81BF-7B2BFA336D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0" t="7229" r="19145" b="9381"/>
            <a:stretch/>
          </p:blipFill>
          <p:spPr bwMode="auto">
            <a:xfrm>
              <a:off x="7278757" y="2362627"/>
              <a:ext cx="1099930" cy="2152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dump truck clipart transparent background">
              <a:extLst>
                <a:ext uri="{FF2B5EF4-FFF2-40B4-BE49-F238E27FC236}">
                  <a16:creationId xmlns:a16="http://schemas.microsoft.com/office/drawing/2014/main" id="{2F2019A8-A306-4C17-85A9-8460DE593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607" y="3496051"/>
              <a:ext cx="3179179" cy="188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B947EA-307E-4FFF-8E1B-247AD2DC9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41"/>
            <a:stretch/>
          </p:blipFill>
          <p:spPr>
            <a:xfrm>
              <a:off x="6201714" y="2950210"/>
              <a:ext cx="987887" cy="148899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4E3BA35-12FF-4FC7-AE7E-F61CAFF292EC}"/>
              </a:ext>
            </a:extLst>
          </p:cNvPr>
          <p:cNvGrpSpPr/>
          <p:nvPr/>
        </p:nvGrpSpPr>
        <p:grpSpPr>
          <a:xfrm>
            <a:off x="3286646" y="3379815"/>
            <a:ext cx="4492487" cy="1681165"/>
            <a:chOff x="3286646" y="3379815"/>
            <a:chExt cx="4492487" cy="16811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A582A9-6627-4685-8B15-3B7A6788CD70}"/>
                </a:ext>
              </a:extLst>
            </p:cNvPr>
            <p:cNvSpPr/>
            <p:nvPr/>
          </p:nvSpPr>
          <p:spPr>
            <a:xfrm>
              <a:off x="3286646" y="3379815"/>
              <a:ext cx="4492487" cy="1681165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7FC325-21DC-4293-BC85-5BF16D0AF8F9}"/>
                </a:ext>
              </a:extLst>
            </p:cNvPr>
            <p:cNvSpPr txBox="1"/>
            <p:nvPr/>
          </p:nvSpPr>
          <p:spPr>
            <a:xfrm>
              <a:off x="3675705" y="3967567"/>
              <a:ext cx="3714368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PPT’s work here is done.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2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3502 -0.0138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D96A-B5C4-4E1A-9D4D-E8180676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B073C-1FE6-455B-8E8C-73D667B9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676FC-3A41-4A64-8276-8B930464443B}"/>
              </a:ext>
            </a:extLst>
          </p:cNvPr>
          <p:cNvSpPr txBox="1"/>
          <p:nvPr/>
        </p:nvSpPr>
        <p:spPr>
          <a:xfrm>
            <a:off x="1191846" y="2144033"/>
            <a:ext cx="94663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Read Chapter 6 (External Conditions) of IEC 61400-1 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b="1" dirty="0"/>
              <a:t>Due next class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FC4DF7-C907-4061-A506-79DA1FF23D3E}"/>
              </a:ext>
            </a:extLst>
          </p:cNvPr>
          <p:cNvGrpSpPr/>
          <p:nvPr/>
        </p:nvGrpSpPr>
        <p:grpSpPr>
          <a:xfrm>
            <a:off x="-2009775" y="4995123"/>
            <a:ext cx="1676400" cy="1515214"/>
            <a:chOff x="5782607" y="2362627"/>
            <a:chExt cx="3179179" cy="3019737"/>
          </a:xfrm>
        </p:grpSpPr>
        <p:pic>
          <p:nvPicPr>
            <p:cNvPr id="6" name="Picture 2" descr="Related image">
              <a:extLst>
                <a:ext uri="{FF2B5EF4-FFF2-40B4-BE49-F238E27FC236}">
                  <a16:creationId xmlns:a16="http://schemas.microsoft.com/office/drawing/2014/main" id="{FCF58EF5-FBCB-4C86-8FA4-816DEF984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0" t="7229" r="19145" b="9381"/>
            <a:stretch/>
          </p:blipFill>
          <p:spPr bwMode="auto">
            <a:xfrm>
              <a:off x="7278757" y="2362627"/>
              <a:ext cx="1099930" cy="2152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dump truck clipart transparent background">
              <a:extLst>
                <a:ext uri="{FF2B5EF4-FFF2-40B4-BE49-F238E27FC236}">
                  <a16:creationId xmlns:a16="http://schemas.microsoft.com/office/drawing/2014/main" id="{1CC77946-4444-4A3E-89D7-2077FB492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607" y="3496051"/>
              <a:ext cx="3179179" cy="188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82A729-A754-47C6-9862-D05D0C4EE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41"/>
            <a:stretch/>
          </p:blipFill>
          <p:spPr>
            <a:xfrm>
              <a:off x="6201714" y="2950210"/>
              <a:ext cx="987887" cy="1488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5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00555 L 1.29283 -0.0055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6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709FE3-51FC-4316-8B5B-C307F4AE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5D17609-1C88-40AD-8C36-BB512C482DC2}"/>
              </a:ext>
            </a:extLst>
          </p:cNvPr>
          <p:cNvSpPr txBox="1">
            <a:spLocks/>
          </p:cNvSpPr>
          <p:nvPr/>
        </p:nvSpPr>
        <p:spPr>
          <a:xfrm>
            <a:off x="3520115" y="2449173"/>
            <a:ext cx="6037869" cy="743505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33" dirty="0"/>
              <a:t>Questions? Comments? Concerns?</a:t>
            </a:r>
          </a:p>
          <a:p>
            <a:pPr marL="0" indent="0">
              <a:buNone/>
            </a:pPr>
            <a:endParaRPr lang="en-US" sz="23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B7220-8218-4DA9-A81E-873CBBBA1BEF}"/>
              </a:ext>
            </a:extLst>
          </p:cNvPr>
          <p:cNvSpPr txBox="1"/>
          <p:nvPr/>
        </p:nvSpPr>
        <p:spPr>
          <a:xfrm>
            <a:off x="5204656" y="3900564"/>
            <a:ext cx="1634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Next Steps Part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F1663-53F8-47B4-9EF3-F7BB081CCB26}"/>
              </a:ext>
            </a:extLst>
          </p:cNvPr>
          <p:cNvSpPr txBox="1"/>
          <p:nvPr/>
        </p:nvSpPr>
        <p:spPr>
          <a:xfrm>
            <a:off x="5474121" y="3546621"/>
            <a:ext cx="10951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Next class:</a:t>
            </a:r>
          </a:p>
        </p:txBody>
      </p:sp>
      <p:pic>
        <p:nvPicPr>
          <p:cNvPr id="1028" name="Picture 4" descr="Image result for pusheen white background">
            <a:extLst>
              <a:ext uri="{FF2B5EF4-FFF2-40B4-BE49-F238E27FC236}">
                <a16:creationId xmlns:a16="http://schemas.microsoft.com/office/drawing/2014/main" id="{7A511E7B-A16D-4F48-A964-067C8E694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 bwMode="auto">
          <a:xfrm>
            <a:off x="176169" y="5223897"/>
            <a:ext cx="1847109" cy="13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1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ABE2-EAC6-4B3E-8C13-359B10A8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C95267-F136-4021-A130-EFC0A94A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Goldwind</a:t>
            </a:r>
            <a:r>
              <a:rPr lang="en-US" dirty="0"/>
              <a:t> forms overview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92C802-E4DC-4962-A10E-515053A35AAB}"/>
              </a:ext>
            </a:extLst>
          </p:cNvPr>
          <p:cNvSpPr txBox="1"/>
          <p:nvPr/>
        </p:nvSpPr>
        <p:spPr>
          <a:xfrm>
            <a:off x="419823" y="1497380"/>
            <a:ext cx="632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Templates:</a:t>
            </a:r>
          </a:p>
          <a:p>
            <a:r>
              <a:rPr lang="en-US" sz="2000" dirty="0"/>
              <a:t>Due Diligence - Working\Templates\GW Forms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C3B57-EDBB-4A8A-8625-24000AB9A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0" y="2667698"/>
            <a:ext cx="3049232" cy="3905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F7E3E-B293-49F4-BA7C-9EB4B868E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600" y="2667698"/>
            <a:ext cx="3399485" cy="4190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899C35-40A7-4853-8134-DCACEDFDF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793" y="2667698"/>
            <a:ext cx="3725001" cy="894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7680AA-081D-4B04-9AAE-108338C93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856" y="3839788"/>
            <a:ext cx="1258438" cy="22011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76BD9C-016C-4C2A-A41F-E9B951E9A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294" y="3977099"/>
            <a:ext cx="1249151" cy="220110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8C5646D-8268-4C95-A2EF-1FB1DF64F8B7}"/>
              </a:ext>
            </a:extLst>
          </p:cNvPr>
          <p:cNvSpPr txBox="1"/>
          <p:nvPr/>
        </p:nvSpPr>
        <p:spPr>
          <a:xfrm>
            <a:off x="817228" y="2298366"/>
            <a:ext cx="304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Form for Turbine Selection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70649F-3DF6-4470-930E-9FAD694CE30E}"/>
              </a:ext>
            </a:extLst>
          </p:cNvPr>
          <p:cNvSpPr txBox="1"/>
          <p:nvPr/>
        </p:nvSpPr>
        <p:spPr>
          <a:xfrm>
            <a:off x="4968416" y="2298366"/>
            <a:ext cx="18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Load Calc App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946FE1-F6C5-42C2-A168-946A547C16E1}"/>
              </a:ext>
            </a:extLst>
          </p:cNvPr>
          <p:cNvSpPr txBox="1"/>
          <p:nvPr/>
        </p:nvSpPr>
        <p:spPr>
          <a:xfrm>
            <a:off x="9172698" y="2292483"/>
            <a:ext cx="18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Site Conditions</a:t>
            </a:r>
          </a:p>
        </p:txBody>
      </p:sp>
    </p:spTree>
    <p:extLst>
      <p:ext uri="{BB962C8B-B14F-4D97-AF65-F5344CB8AC3E}">
        <p14:creationId xmlns:p14="http://schemas.microsoft.com/office/powerpoint/2010/main" val="402298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ABE2-EAC6-4B3E-8C13-359B10A8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C95267-F136-4021-A130-EFC0A94A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Goldwind</a:t>
            </a:r>
            <a:r>
              <a:rPr lang="en-US" dirty="0"/>
              <a:t> forms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C3B57-EDBB-4A8A-8625-24000AB9A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16"/>
          <a:stretch/>
        </p:blipFill>
        <p:spPr>
          <a:xfrm>
            <a:off x="601410" y="2139659"/>
            <a:ext cx="3049232" cy="1561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F7E3E-B293-49F4-BA7C-9EB4B868E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738"/>
          <a:stretch/>
        </p:blipFill>
        <p:spPr>
          <a:xfrm>
            <a:off x="4156350" y="2139658"/>
            <a:ext cx="3399485" cy="1561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899C35-40A7-4853-8134-DCACEDFDF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543" y="2139658"/>
            <a:ext cx="3725001" cy="894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7680AA-081D-4B04-9AAE-108338C93F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8741652" y="2615744"/>
            <a:ext cx="1258438" cy="11005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76BD9C-016C-4C2A-A41F-E9B951E9A7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000"/>
          <a:stretch/>
        </p:blipFill>
        <p:spPr>
          <a:xfrm>
            <a:off x="10150939" y="2615744"/>
            <a:ext cx="1249151" cy="11005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8C5646D-8268-4C95-A2EF-1FB1DF64F8B7}"/>
              </a:ext>
            </a:extLst>
          </p:cNvPr>
          <p:cNvSpPr txBox="1"/>
          <p:nvPr/>
        </p:nvSpPr>
        <p:spPr>
          <a:xfrm>
            <a:off x="741028" y="1646996"/>
            <a:ext cx="304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Form for Turbine Selection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70649F-3DF6-4470-930E-9FAD694CE30E}"/>
              </a:ext>
            </a:extLst>
          </p:cNvPr>
          <p:cNvSpPr txBox="1"/>
          <p:nvPr/>
        </p:nvSpPr>
        <p:spPr>
          <a:xfrm>
            <a:off x="4933450" y="1646996"/>
            <a:ext cx="18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Load Calc App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946FE1-F6C5-42C2-A168-946A547C16E1}"/>
              </a:ext>
            </a:extLst>
          </p:cNvPr>
          <p:cNvSpPr txBox="1"/>
          <p:nvPr/>
        </p:nvSpPr>
        <p:spPr>
          <a:xfrm>
            <a:off x="9228297" y="1640868"/>
            <a:ext cx="18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Site Conditions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7C1F61-835D-4F6C-99B7-40A77C8624D5}"/>
              </a:ext>
            </a:extLst>
          </p:cNvPr>
          <p:cNvSpPr txBox="1"/>
          <p:nvPr/>
        </p:nvSpPr>
        <p:spPr>
          <a:xfrm>
            <a:off x="2727995" y="4841673"/>
            <a:ext cx="673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these forms contain variants of the same information that are necessary for </a:t>
            </a:r>
            <a:r>
              <a:rPr lang="en-US" dirty="0" err="1"/>
              <a:t>Goldwind</a:t>
            </a:r>
            <a:r>
              <a:rPr lang="en-US" dirty="0"/>
              <a:t> to run their internal models and determine which class of turbine should be used for the project. </a:t>
            </a:r>
          </a:p>
        </p:txBody>
      </p:sp>
    </p:spTree>
    <p:extLst>
      <p:ext uri="{BB962C8B-B14F-4D97-AF65-F5344CB8AC3E}">
        <p14:creationId xmlns:p14="http://schemas.microsoft.com/office/powerpoint/2010/main" val="340919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ABE2-EAC6-4B3E-8C13-359B10A8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C95267-F136-4021-A130-EFC0A94A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Goldwind</a:t>
            </a:r>
            <a:r>
              <a:rPr lang="en-US" dirty="0"/>
              <a:t> forms overview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C5646D-8268-4C95-A2EF-1FB1DF64F8B7}"/>
              </a:ext>
            </a:extLst>
          </p:cNvPr>
          <p:cNvSpPr txBox="1"/>
          <p:nvPr/>
        </p:nvSpPr>
        <p:spPr>
          <a:xfrm>
            <a:off x="1912671" y="1378332"/>
            <a:ext cx="304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Proposed Suitability 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7C1F61-835D-4F6C-99B7-40A77C8624D5}"/>
              </a:ext>
            </a:extLst>
          </p:cNvPr>
          <p:cNvSpPr txBox="1"/>
          <p:nvPr/>
        </p:nvSpPr>
        <p:spPr>
          <a:xfrm>
            <a:off x="7340221" y="1513959"/>
            <a:ext cx="4127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We’ve been going back and forth with GW on what information is necessary to provide for turbine suitability. We sent comments to GW on their proposed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B7EDD-9153-42E1-8822-9D19188D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80" y="1898343"/>
            <a:ext cx="3085834" cy="2764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677E04-06FF-4490-8389-5FC86294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80" y="4740486"/>
            <a:ext cx="4437776" cy="2035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99556-DEFC-48D4-A996-D9A9B6E0C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732" y="1910154"/>
            <a:ext cx="2458343" cy="2804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093606-50DA-42E7-8C71-4A02C771B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396" y="4789186"/>
            <a:ext cx="2366398" cy="203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65C1CC-4005-4D5C-A95D-C8820069493E}"/>
              </a:ext>
            </a:extLst>
          </p:cNvPr>
          <p:cNvSpPr txBox="1"/>
          <p:nvPr/>
        </p:nvSpPr>
        <p:spPr>
          <a:xfrm>
            <a:off x="7367231" y="3585113"/>
            <a:ext cx="4127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It’s likely that the rest of this presentation will be null shortly and we will move towards this form.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9A307B-5595-4785-BB32-63CE03BA6D1B}"/>
              </a:ext>
            </a:extLst>
          </p:cNvPr>
          <p:cNvSpPr txBox="1"/>
          <p:nvPr/>
        </p:nvSpPr>
        <p:spPr>
          <a:xfrm>
            <a:off x="8869960" y="5253700"/>
            <a:ext cx="248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meantime…</a:t>
            </a:r>
          </a:p>
        </p:txBody>
      </p:sp>
    </p:spTree>
    <p:extLst>
      <p:ext uri="{BB962C8B-B14F-4D97-AF65-F5344CB8AC3E}">
        <p14:creationId xmlns:p14="http://schemas.microsoft.com/office/powerpoint/2010/main" val="26270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ABE2-EAC6-4B3E-8C13-359B10A8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C95267-F136-4021-A130-EFC0A94A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Goldwind</a:t>
            </a:r>
            <a:r>
              <a:rPr lang="en-US" dirty="0"/>
              <a:t> forms overview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678A0F-E1A9-4137-9657-F7E136CD3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Form for Turbine Selection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511F8-0F1B-4EE9-8CF1-FB7E660D2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60" y="1461762"/>
            <a:ext cx="3816340" cy="5285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534816-87B9-4D23-BF5F-A9072E65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1762"/>
            <a:ext cx="3816341" cy="5307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38EF6-7BB6-4770-934C-B0D9FDCF2B33}"/>
              </a:ext>
            </a:extLst>
          </p:cNvPr>
          <p:cNvSpPr txBox="1"/>
          <p:nvPr/>
        </p:nvSpPr>
        <p:spPr>
          <a:xfrm>
            <a:off x="381001" y="2612044"/>
            <a:ext cx="185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Environmental Conditions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9766D-5620-4F30-9812-72A595CA53F9}"/>
              </a:ext>
            </a:extLst>
          </p:cNvPr>
          <p:cNvSpPr txBox="1"/>
          <p:nvPr/>
        </p:nvSpPr>
        <p:spPr>
          <a:xfrm>
            <a:off x="381001" y="3746086"/>
            <a:ext cx="18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C967B-D657-42D6-AD4A-7E99FDDED579}"/>
              </a:ext>
            </a:extLst>
          </p:cNvPr>
          <p:cNvSpPr txBox="1"/>
          <p:nvPr/>
        </p:nvSpPr>
        <p:spPr>
          <a:xfrm>
            <a:off x="381001" y="5708236"/>
            <a:ext cx="185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GW-portion to fill 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EF2F8-38C7-49F1-9CAF-245E63356470}"/>
              </a:ext>
            </a:extLst>
          </p:cNvPr>
          <p:cNvSpPr txBox="1"/>
          <p:nvPr/>
        </p:nvSpPr>
        <p:spPr>
          <a:xfrm>
            <a:off x="10210800" y="2136230"/>
            <a:ext cx="208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 by </a:t>
            </a:r>
            <a:r>
              <a:rPr lang="en-US" dirty="0" err="1"/>
              <a:t>ws</a:t>
            </a:r>
            <a:r>
              <a:rPr lang="en-US" dirty="0"/>
              <a:t> and Wohler exponent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6DB08-5E6D-41DC-9226-BBD3E5A7F8CF}"/>
              </a:ext>
            </a:extLst>
          </p:cNvPr>
          <p:cNvSpPr txBox="1"/>
          <p:nvPr/>
        </p:nvSpPr>
        <p:spPr>
          <a:xfrm>
            <a:off x="10312757" y="5036836"/>
            <a:ext cx="208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WS distribution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9DA49215-6B85-4D90-A893-3D6852A742D0}"/>
              </a:ext>
            </a:extLst>
          </p:cNvPr>
          <p:cNvSpPr/>
          <p:nvPr/>
        </p:nvSpPr>
        <p:spPr>
          <a:xfrm>
            <a:off x="9525000" y="1857375"/>
            <a:ext cx="209550" cy="2258043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34B5BF6C-6938-434C-ABB0-F65633FAB0BF}"/>
              </a:ext>
            </a:extLst>
          </p:cNvPr>
          <p:cNvSpPr/>
          <p:nvPr/>
        </p:nvSpPr>
        <p:spPr>
          <a:xfrm>
            <a:off x="9525000" y="4234832"/>
            <a:ext cx="209550" cy="1812152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7E63CD2F-4E97-4E85-B3CE-546C324190E7}"/>
              </a:ext>
            </a:extLst>
          </p:cNvPr>
          <p:cNvSpPr/>
          <p:nvPr/>
        </p:nvSpPr>
        <p:spPr>
          <a:xfrm rot="10800000">
            <a:off x="2457450" y="5472047"/>
            <a:ext cx="236532" cy="646330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CA6F00DF-0E2C-44AA-974C-A86AA02E38B8}"/>
              </a:ext>
            </a:extLst>
          </p:cNvPr>
          <p:cNvSpPr/>
          <p:nvPr/>
        </p:nvSpPr>
        <p:spPr>
          <a:xfrm rot="10800000">
            <a:off x="2457450" y="3143740"/>
            <a:ext cx="236532" cy="2230776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CF19228E-17E3-45FE-A7CE-76640ADBF801}"/>
              </a:ext>
            </a:extLst>
          </p:cNvPr>
          <p:cNvSpPr/>
          <p:nvPr/>
        </p:nvSpPr>
        <p:spPr>
          <a:xfrm rot="10800000">
            <a:off x="2457450" y="2280161"/>
            <a:ext cx="236532" cy="766048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E92D2C-64B5-4949-8988-03F81A4E5B9F}"/>
              </a:ext>
            </a:extLst>
          </p:cNvPr>
          <p:cNvCxnSpPr>
            <a:cxnSpLocks/>
          </p:cNvCxnSpPr>
          <p:nvPr/>
        </p:nvCxnSpPr>
        <p:spPr>
          <a:xfrm flipV="1">
            <a:off x="2050625" y="2713343"/>
            <a:ext cx="368289" cy="93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4F2CEB-3789-4D4E-A8A2-F0FD4FCBADAE}"/>
              </a:ext>
            </a:extLst>
          </p:cNvPr>
          <p:cNvCxnSpPr>
            <a:cxnSpLocks/>
          </p:cNvCxnSpPr>
          <p:nvPr/>
        </p:nvCxnSpPr>
        <p:spPr>
          <a:xfrm>
            <a:off x="1724296" y="4134468"/>
            <a:ext cx="656954" cy="342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14CECD-A95C-4651-96CA-9C2D15E3DCF1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1724296" y="5795212"/>
            <a:ext cx="733154" cy="413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044A2A-C5BB-4DFE-9884-019B0351C9C1}"/>
              </a:ext>
            </a:extLst>
          </p:cNvPr>
          <p:cNvCxnSpPr>
            <a:cxnSpLocks/>
          </p:cNvCxnSpPr>
          <p:nvPr/>
        </p:nvCxnSpPr>
        <p:spPr>
          <a:xfrm flipH="1">
            <a:off x="9804764" y="2717987"/>
            <a:ext cx="828306" cy="3739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C9A338-7EFC-4C2A-BB77-4A288F0E73C6}"/>
              </a:ext>
            </a:extLst>
          </p:cNvPr>
          <p:cNvCxnSpPr>
            <a:cxnSpLocks/>
          </p:cNvCxnSpPr>
          <p:nvPr/>
        </p:nvCxnSpPr>
        <p:spPr>
          <a:xfrm flipH="1" flipV="1">
            <a:off x="9804764" y="5140908"/>
            <a:ext cx="521729" cy="805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3A4324D8-8AC1-4B56-9020-66E99CFE2F5C}"/>
              </a:ext>
            </a:extLst>
          </p:cNvPr>
          <p:cNvSpPr/>
          <p:nvPr/>
        </p:nvSpPr>
        <p:spPr>
          <a:xfrm rot="10800000">
            <a:off x="2457449" y="1970794"/>
            <a:ext cx="236532" cy="200484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D8D40F-CEFF-4643-8330-112C4061393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1736719" y="1986612"/>
            <a:ext cx="659525" cy="834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EAE6C3-1807-4F77-92F8-DF8B601A1CA4}"/>
              </a:ext>
            </a:extLst>
          </p:cNvPr>
          <p:cNvSpPr txBox="1"/>
          <p:nvPr/>
        </p:nvSpPr>
        <p:spPr>
          <a:xfrm>
            <a:off x="381001" y="1801946"/>
            <a:ext cx="135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Info</a:t>
            </a:r>
          </a:p>
        </p:txBody>
      </p:sp>
    </p:spTree>
    <p:extLst>
      <p:ext uri="{BB962C8B-B14F-4D97-AF65-F5344CB8AC3E}">
        <p14:creationId xmlns:p14="http://schemas.microsoft.com/office/powerpoint/2010/main" val="2067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4D4026C-2107-465F-8FB8-CF3004BD0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85" y="1545865"/>
            <a:ext cx="4183279" cy="50819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ABE2-EAC6-4B3E-8C13-359B10A8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C95267-F136-4021-A130-EFC0A94A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Goldwind</a:t>
            </a:r>
            <a:r>
              <a:rPr lang="en-US" dirty="0"/>
              <a:t> forms overview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678A0F-E1A9-4137-9657-F7E136CD3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Load Calc App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38EF6-7BB6-4770-934C-B0D9FDCF2B33}"/>
              </a:ext>
            </a:extLst>
          </p:cNvPr>
          <p:cNvSpPr txBox="1"/>
          <p:nvPr/>
        </p:nvSpPr>
        <p:spPr>
          <a:xfrm>
            <a:off x="1304926" y="2585052"/>
            <a:ext cx="185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Environmental Conditions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9766D-5620-4F30-9812-72A595CA53F9}"/>
              </a:ext>
            </a:extLst>
          </p:cNvPr>
          <p:cNvSpPr txBox="1"/>
          <p:nvPr/>
        </p:nvSpPr>
        <p:spPr>
          <a:xfrm>
            <a:off x="1304925" y="3787272"/>
            <a:ext cx="18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C967B-D657-42D6-AD4A-7E99FDDED579}"/>
              </a:ext>
            </a:extLst>
          </p:cNvPr>
          <p:cNvSpPr txBox="1"/>
          <p:nvPr/>
        </p:nvSpPr>
        <p:spPr>
          <a:xfrm>
            <a:off x="1304925" y="5255230"/>
            <a:ext cx="185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GW-portion to fill out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7E63CD2F-4E97-4E85-B3CE-546C324190E7}"/>
              </a:ext>
            </a:extLst>
          </p:cNvPr>
          <p:cNvSpPr/>
          <p:nvPr/>
        </p:nvSpPr>
        <p:spPr>
          <a:xfrm rot="10800000">
            <a:off x="3370256" y="5408166"/>
            <a:ext cx="236532" cy="646329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CA6F00DF-0E2C-44AA-974C-A86AA02E38B8}"/>
              </a:ext>
            </a:extLst>
          </p:cNvPr>
          <p:cNvSpPr/>
          <p:nvPr/>
        </p:nvSpPr>
        <p:spPr>
          <a:xfrm rot="10800000">
            <a:off x="3381374" y="3184926"/>
            <a:ext cx="236532" cy="1996674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CF19228E-17E3-45FE-A7CE-76640ADBF801}"/>
              </a:ext>
            </a:extLst>
          </p:cNvPr>
          <p:cNvSpPr/>
          <p:nvPr/>
        </p:nvSpPr>
        <p:spPr>
          <a:xfrm rot="10800000">
            <a:off x="3370256" y="2347797"/>
            <a:ext cx="236532" cy="646332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E92D2C-64B5-4949-8988-03F81A4E5B9F}"/>
              </a:ext>
            </a:extLst>
          </p:cNvPr>
          <p:cNvCxnSpPr>
            <a:cxnSpLocks/>
          </p:cNvCxnSpPr>
          <p:nvPr/>
        </p:nvCxnSpPr>
        <p:spPr>
          <a:xfrm flipV="1">
            <a:off x="2974550" y="2686351"/>
            <a:ext cx="368289" cy="93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4F2CEB-3789-4D4E-A8A2-F0FD4FCBADAE}"/>
              </a:ext>
            </a:extLst>
          </p:cNvPr>
          <p:cNvCxnSpPr>
            <a:cxnSpLocks/>
          </p:cNvCxnSpPr>
          <p:nvPr/>
        </p:nvCxnSpPr>
        <p:spPr>
          <a:xfrm>
            <a:off x="2648220" y="4175654"/>
            <a:ext cx="656954" cy="342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14CECD-A95C-4651-96CA-9C2D15E3DCF1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2838450" y="5645421"/>
            <a:ext cx="531806" cy="85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3A4324D8-8AC1-4B56-9020-66E99CFE2F5C}"/>
              </a:ext>
            </a:extLst>
          </p:cNvPr>
          <p:cNvSpPr/>
          <p:nvPr/>
        </p:nvSpPr>
        <p:spPr>
          <a:xfrm rot="10800000">
            <a:off x="3381374" y="1956516"/>
            <a:ext cx="236532" cy="200484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D8D40F-CEFF-4643-8330-112C4061393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660644" y="1972334"/>
            <a:ext cx="659525" cy="834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EAE6C3-1807-4F77-92F8-DF8B601A1CA4}"/>
              </a:ext>
            </a:extLst>
          </p:cNvPr>
          <p:cNvSpPr txBox="1"/>
          <p:nvPr/>
        </p:nvSpPr>
        <p:spPr>
          <a:xfrm>
            <a:off x="1304926" y="1787668"/>
            <a:ext cx="135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Info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9DC3E3-1D62-49CF-9B9D-8CA10E3CC35F}"/>
              </a:ext>
            </a:extLst>
          </p:cNvPr>
          <p:cNvSpPr txBox="1"/>
          <p:nvPr/>
        </p:nvSpPr>
        <p:spPr>
          <a:xfrm>
            <a:off x="8864208" y="2914639"/>
            <a:ext cx="217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Yes, it’s in Chinese.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FC4DEE-F2CC-4844-8112-FC3E61FFEBD2}"/>
              </a:ext>
            </a:extLst>
          </p:cNvPr>
          <p:cNvSpPr txBox="1"/>
          <p:nvPr/>
        </p:nvSpPr>
        <p:spPr>
          <a:xfrm>
            <a:off x="8864209" y="3793694"/>
            <a:ext cx="2489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we also have some translations in it to make it easier to know what they are asking for. </a:t>
            </a:r>
          </a:p>
        </p:txBody>
      </p:sp>
    </p:spTree>
    <p:extLst>
      <p:ext uri="{BB962C8B-B14F-4D97-AF65-F5344CB8AC3E}">
        <p14:creationId xmlns:p14="http://schemas.microsoft.com/office/powerpoint/2010/main" val="28362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  <p:bldP spid="17" grpId="0" animBg="1"/>
      <p:bldP spid="18" grpId="0" animBg="1"/>
      <p:bldP spid="22" grpId="0" animBg="1"/>
      <p:bldP spid="25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ABE2-EAC6-4B3E-8C13-359B10A8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C95267-F136-4021-A130-EFC0A94A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Goldwind</a:t>
            </a:r>
            <a:r>
              <a:rPr lang="en-US" dirty="0"/>
              <a:t> forms overview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678A0F-E1A9-4137-9657-F7E136CD3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Site Conditions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9766D-5620-4F30-9812-72A595CA53F9}"/>
              </a:ext>
            </a:extLst>
          </p:cNvPr>
          <p:cNvSpPr txBox="1"/>
          <p:nvPr/>
        </p:nvSpPr>
        <p:spPr>
          <a:xfrm>
            <a:off x="967058" y="4570900"/>
            <a:ext cx="185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Turbine Locations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CF19228E-17E3-45FE-A7CE-76640ADBF801}"/>
              </a:ext>
            </a:extLst>
          </p:cNvPr>
          <p:cNvSpPr/>
          <p:nvPr/>
        </p:nvSpPr>
        <p:spPr>
          <a:xfrm rot="5400000">
            <a:off x="1501953" y="3012438"/>
            <a:ext cx="236532" cy="1541110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E92D2C-64B5-4949-8988-03F81A4E5B9F}"/>
              </a:ext>
            </a:extLst>
          </p:cNvPr>
          <p:cNvCxnSpPr>
            <a:cxnSpLocks/>
          </p:cNvCxnSpPr>
          <p:nvPr/>
        </p:nvCxnSpPr>
        <p:spPr>
          <a:xfrm flipH="1" flipV="1">
            <a:off x="8166562" y="4007612"/>
            <a:ext cx="424988" cy="4950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4F2CEB-3789-4D4E-A8A2-F0FD4FCBADAE}"/>
              </a:ext>
            </a:extLst>
          </p:cNvPr>
          <p:cNvCxnSpPr>
            <a:cxnSpLocks/>
          </p:cNvCxnSpPr>
          <p:nvPr/>
        </p:nvCxnSpPr>
        <p:spPr>
          <a:xfrm flipV="1">
            <a:off x="1507104" y="3996076"/>
            <a:ext cx="39376" cy="580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14CECD-A95C-4651-96CA-9C2D15E3DCF1}"/>
              </a:ext>
            </a:extLst>
          </p:cNvPr>
          <p:cNvCxnSpPr>
            <a:cxnSpLocks/>
          </p:cNvCxnSpPr>
          <p:nvPr/>
        </p:nvCxnSpPr>
        <p:spPr>
          <a:xfrm flipV="1">
            <a:off x="6036029" y="3991528"/>
            <a:ext cx="0" cy="485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6B6E514-7CE6-48CA-9789-4A05B0301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40769"/>
            <a:ext cx="9172575" cy="2010179"/>
          </a:xfrm>
          <a:prstGeom prst="rect">
            <a:avLst/>
          </a:prstGeom>
        </p:spPr>
      </p:pic>
      <p:sp>
        <p:nvSpPr>
          <p:cNvPr id="28" name="Right Bracket 27">
            <a:extLst>
              <a:ext uri="{FF2B5EF4-FFF2-40B4-BE49-F238E27FC236}">
                <a16:creationId xmlns:a16="http://schemas.microsoft.com/office/drawing/2014/main" id="{0F06F12E-3FF8-4ED3-ABCE-AF332B2EF2F5}"/>
              </a:ext>
            </a:extLst>
          </p:cNvPr>
          <p:cNvSpPr/>
          <p:nvPr/>
        </p:nvSpPr>
        <p:spPr>
          <a:xfrm rot="5400000">
            <a:off x="2778304" y="3398971"/>
            <a:ext cx="236532" cy="779111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C0142A0B-DBE5-4240-B81E-BAF439F84D84}"/>
              </a:ext>
            </a:extLst>
          </p:cNvPr>
          <p:cNvSpPr/>
          <p:nvPr/>
        </p:nvSpPr>
        <p:spPr>
          <a:xfrm rot="5400000">
            <a:off x="5917763" y="2855848"/>
            <a:ext cx="236532" cy="1857375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5091E1FE-96A3-4985-AC22-D4DF85AF3B25}"/>
              </a:ext>
            </a:extLst>
          </p:cNvPr>
          <p:cNvSpPr/>
          <p:nvPr/>
        </p:nvSpPr>
        <p:spPr>
          <a:xfrm rot="5400000">
            <a:off x="8118577" y="2630026"/>
            <a:ext cx="236532" cy="2328662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E61DD7FC-7A0B-4FFD-AED6-2D279B608954}"/>
              </a:ext>
            </a:extLst>
          </p:cNvPr>
          <p:cNvSpPr/>
          <p:nvPr/>
        </p:nvSpPr>
        <p:spPr>
          <a:xfrm rot="5400000">
            <a:off x="3569420" y="3492611"/>
            <a:ext cx="236532" cy="587528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E5E42F1F-87CC-48D8-A37D-3BF15721F134}"/>
              </a:ext>
            </a:extLst>
          </p:cNvPr>
          <p:cNvSpPr/>
          <p:nvPr/>
        </p:nvSpPr>
        <p:spPr>
          <a:xfrm rot="5400000">
            <a:off x="4426885" y="3367458"/>
            <a:ext cx="236532" cy="853798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41BFA7-5B48-4E81-B9BB-83617A890C79}"/>
              </a:ext>
            </a:extLst>
          </p:cNvPr>
          <p:cNvSpPr txBox="1"/>
          <p:nvPr/>
        </p:nvSpPr>
        <p:spPr>
          <a:xfrm>
            <a:off x="2216418" y="5504829"/>
            <a:ext cx="1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Weibull parameters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BACFB8-113A-4C8D-BEA0-4A10BE478AE7}"/>
              </a:ext>
            </a:extLst>
          </p:cNvPr>
          <p:cNvSpPr txBox="1"/>
          <p:nvPr/>
        </p:nvSpPr>
        <p:spPr>
          <a:xfrm>
            <a:off x="3288066" y="4503017"/>
            <a:ext cx="113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WS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BFF831-1BE3-4BF4-84BD-6258229D2BEA}"/>
              </a:ext>
            </a:extLst>
          </p:cNvPr>
          <p:cNvSpPr txBox="1"/>
          <p:nvPr/>
        </p:nvSpPr>
        <p:spPr>
          <a:xfrm>
            <a:off x="4353895" y="5504828"/>
            <a:ext cx="113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air density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3D64AE-05D1-475A-A421-79F4C3F30BEF}"/>
              </a:ext>
            </a:extLst>
          </p:cNvPr>
          <p:cNvSpPr txBox="1"/>
          <p:nvPr/>
        </p:nvSpPr>
        <p:spPr>
          <a:xfrm>
            <a:off x="5644802" y="4477365"/>
            <a:ext cx="113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Inflow angles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69F7E3-2490-4912-AE04-1C773D432F7D}"/>
              </a:ext>
            </a:extLst>
          </p:cNvPr>
          <p:cNvSpPr txBox="1"/>
          <p:nvPr/>
        </p:nvSpPr>
        <p:spPr>
          <a:xfrm>
            <a:off x="8236843" y="4498239"/>
            <a:ext cx="113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EAA50-10A8-4A8A-96C9-9356818CE8B8}"/>
              </a:ext>
            </a:extLst>
          </p:cNvPr>
          <p:cNvCxnSpPr>
            <a:cxnSpLocks/>
          </p:cNvCxnSpPr>
          <p:nvPr/>
        </p:nvCxnSpPr>
        <p:spPr>
          <a:xfrm flipV="1">
            <a:off x="2815784" y="4006429"/>
            <a:ext cx="80786" cy="1408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4C48ED-7745-457D-AC5E-D11105A7FF01}"/>
              </a:ext>
            </a:extLst>
          </p:cNvPr>
          <p:cNvCxnSpPr>
            <a:cxnSpLocks/>
          </p:cNvCxnSpPr>
          <p:nvPr/>
        </p:nvCxnSpPr>
        <p:spPr>
          <a:xfrm flipH="1" flipV="1">
            <a:off x="3626823" y="3978776"/>
            <a:ext cx="60863" cy="519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77DBAA-6263-460A-98F8-9159D43F69F4}"/>
              </a:ext>
            </a:extLst>
          </p:cNvPr>
          <p:cNvCxnSpPr>
            <a:cxnSpLocks/>
          </p:cNvCxnSpPr>
          <p:nvPr/>
        </p:nvCxnSpPr>
        <p:spPr>
          <a:xfrm flipH="1" flipV="1">
            <a:off x="4515840" y="3988231"/>
            <a:ext cx="295256" cy="14264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9947</TotalTime>
  <Words>1468</Words>
  <Application>Microsoft Office PowerPoint</Application>
  <PresentationFormat>Widescreen</PresentationFormat>
  <Paragraphs>298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Century Gothic</vt:lpstr>
      <vt:lpstr>Palatino Linotype</vt:lpstr>
      <vt:lpstr>One Energy Presentations</vt:lpstr>
      <vt:lpstr>PPT Wind school (class 17) Turbine suitability</vt:lpstr>
      <vt:lpstr>outline</vt:lpstr>
      <vt:lpstr>introduction</vt:lpstr>
      <vt:lpstr>Goldwind forms overview</vt:lpstr>
      <vt:lpstr>Goldwind forms overview</vt:lpstr>
      <vt:lpstr>Goldwind forms overview</vt:lpstr>
      <vt:lpstr>Goldwind forms overview</vt:lpstr>
      <vt:lpstr>Goldwind forms overview</vt:lpstr>
      <vt:lpstr>Goldwind forms overview</vt:lpstr>
      <vt:lpstr>Goldwind forms overview</vt:lpstr>
      <vt:lpstr>How to fill out</vt:lpstr>
      <vt:lpstr>How to fill out</vt:lpstr>
      <vt:lpstr>How to fill out</vt:lpstr>
      <vt:lpstr>How to fill out</vt:lpstr>
      <vt:lpstr>How to fill out</vt:lpstr>
      <vt:lpstr>How to fill out</vt:lpstr>
      <vt:lpstr>How to fill out</vt:lpstr>
      <vt:lpstr>How to fill out</vt:lpstr>
      <vt:lpstr>sending to goldwind</vt:lpstr>
      <vt:lpstr>sending to goldwind</vt:lpstr>
      <vt:lpstr>sending to goldwind</vt:lpstr>
      <vt:lpstr>sending to goldwind</vt:lpstr>
      <vt:lpstr>sending to goldwind</vt:lpstr>
      <vt:lpstr>sending to goldwind</vt:lpstr>
      <vt:lpstr>sending to goldwind</vt:lpstr>
      <vt:lpstr>sending to goldwind</vt:lpstr>
      <vt:lpstr>sending to goldwind</vt:lpstr>
      <vt:lpstr>sending to goldwind</vt:lpstr>
      <vt:lpstr>sending to goldwind</vt:lpstr>
      <vt:lpstr>sending to goldwind</vt:lpstr>
      <vt:lpstr>homework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Erin Kashawlic</cp:lastModifiedBy>
  <cp:revision>248</cp:revision>
  <cp:lastPrinted>2017-03-15T21:18:02Z</cp:lastPrinted>
  <dcterms:created xsi:type="dcterms:W3CDTF">2016-08-18T14:52:56Z</dcterms:created>
  <dcterms:modified xsi:type="dcterms:W3CDTF">2019-01-16T22:08:49Z</dcterms:modified>
</cp:coreProperties>
</file>