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68" r:id="rId3"/>
    <p:sldId id="277" r:id="rId4"/>
    <p:sldId id="318" r:id="rId5"/>
    <p:sldId id="279" r:id="rId6"/>
    <p:sldId id="280" r:id="rId7"/>
    <p:sldId id="320" r:id="rId8"/>
    <p:sldId id="319" r:id="rId9"/>
    <p:sldId id="282" r:id="rId10"/>
    <p:sldId id="283" r:id="rId11"/>
    <p:sldId id="276" r:id="rId12"/>
    <p:sldId id="321" r:id="rId13"/>
    <p:sldId id="322" r:id="rId14"/>
    <p:sldId id="324" r:id="rId15"/>
    <p:sldId id="323" r:id="rId16"/>
    <p:sldId id="304" r:id="rId17"/>
    <p:sldId id="316" r:id="rId18"/>
    <p:sldId id="317" r:id="rId19"/>
    <p:sldId id="314" r:id="rId20"/>
    <p:sldId id="313" r:id="rId21"/>
    <p:sldId id="305" r:id="rId22"/>
    <p:sldId id="315" r:id="rId23"/>
    <p:sldId id="306" r:id="rId24"/>
    <p:sldId id="308" r:id="rId25"/>
    <p:sldId id="309" r:id="rId26"/>
    <p:sldId id="310" r:id="rId27"/>
    <p:sldId id="311" r:id="rId28"/>
    <p:sldId id="325" r:id="rId29"/>
    <p:sldId id="326" r:id="rId30"/>
    <p:sldId id="327" r:id="rId31"/>
    <p:sldId id="269" r:id="rId32"/>
    <p:sldId id="284" r:id="rId33"/>
    <p:sldId id="285" r:id="rId34"/>
    <p:sldId id="286" r:id="rId35"/>
    <p:sldId id="289" r:id="rId36"/>
    <p:sldId id="287" r:id="rId37"/>
    <p:sldId id="291" r:id="rId38"/>
    <p:sldId id="288" r:id="rId39"/>
    <p:sldId id="292" r:id="rId40"/>
    <p:sldId id="293" r:id="rId41"/>
    <p:sldId id="294" r:id="rId42"/>
    <p:sldId id="302" r:id="rId43"/>
    <p:sldId id="312" r:id="rId44"/>
    <p:sldId id="303" r:id="rId45"/>
    <p:sldId id="295" r:id="rId46"/>
    <p:sldId id="298" r:id="rId47"/>
    <p:sldId id="299" r:id="rId48"/>
    <p:sldId id="300" r:id="rId49"/>
  </p:sldIdLst>
  <p:sldSz cx="14630400" cy="8229600"/>
  <p:notesSz cx="7010400" cy="9223375"/>
  <p:defaultTextStyle>
    <a:defPPr>
      <a:defRPr lang="en-US"/>
    </a:defPPr>
    <a:lvl1pPr marL="0" algn="l" defTabSz="109723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18" algn="l" defTabSz="109723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36" algn="l" defTabSz="109723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854" algn="l" defTabSz="109723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472" algn="l" defTabSz="109723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091" algn="l" defTabSz="109723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708" algn="l" defTabSz="109723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326" algn="l" defTabSz="109723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8945" algn="l" defTabSz="109723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8" autoAdjust="0"/>
    <p:restoredTop sz="89424" autoAdjust="0"/>
  </p:normalViewPr>
  <p:slideViewPr>
    <p:cSldViewPr snapToGrid="0">
      <p:cViewPr>
        <p:scale>
          <a:sx n="66" d="100"/>
          <a:sy n="66" d="100"/>
        </p:scale>
        <p:origin x="1638" y="4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18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36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854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472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091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708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326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8945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645923"/>
            <a:ext cx="14630400" cy="6583679"/>
            <a:chOff x="0" y="1371601"/>
            <a:chExt cx="12192000" cy="548639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9" r="73275" b="953"/>
            <a:stretch/>
          </p:blipFill>
          <p:spPr>
            <a:xfrm>
              <a:off x="0" y="1371601"/>
              <a:ext cx="2531644" cy="54863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/>
            <a:stretch/>
          </p:blipFill>
          <p:spPr>
            <a:xfrm>
              <a:off x="2474284" y="4750654"/>
              <a:ext cx="9717716" cy="21073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2474284" y="1371601"/>
              <a:ext cx="9717716" cy="3379053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433" y="101559"/>
            <a:ext cx="2170520" cy="1378058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382201" y="2758822"/>
            <a:ext cx="8903970" cy="1118234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0" y="229908"/>
            <a:ext cx="10972800" cy="1152967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848843"/>
            <a:ext cx="7406640" cy="5184419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1848843"/>
            <a:ext cx="4718684" cy="5193944"/>
          </a:xfrm>
        </p:spPr>
        <p:txBody>
          <a:bodyPr/>
          <a:lstStyle>
            <a:lvl1pPr marL="0" indent="0">
              <a:buNone/>
              <a:defRPr sz="1920"/>
            </a:lvl1pPr>
            <a:lvl2pPr marL="548618" indent="0">
              <a:buNone/>
              <a:defRPr sz="1680"/>
            </a:lvl2pPr>
            <a:lvl3pPr marL="1097236" indent="0">
              <a:buNone/>
              <a:defRPr sz="1440"/>
            </a:lvl3pPr>
            <a:lvl4pPr marL="1645854" indent="0">
              <a:buNone/>
              <a:defRPr sz="1200"/>
            </a:lvl4pPr>
            <a:lvl5pPr marL="2194472" indent="0">
              <a:buNone/>
              <a:defRPr sz="1200"/>
            </a:lvl5pPr>
            <a:lvl6pPr marL="2743091" indent="0">
              <a:buNone/>
              <a:defRPr sz="1200"/>
            </a:lvl6pPr>
            <a:lvl7pPr marL="3291708" indent="0">
              <a:buNone/>
              <a:defRPr sz="1200"/>
            </a:lvl7pPr>
            <a:lvl8pPr marL="3840326" indent="0">
              <a:buNone/>
              <a:defRPr sz="1200"/>
            </a:lvl8pPr>
            <a:lvl9pPr marL="4388945" indent="0">
              <a:buNone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9D4-84DB-4B78-AF1D-B934C8797209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516" y="221398"/>
            <a:ext cx="11028044" cy="1138928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811266"/>
            <a:ext cx="7406640" cy="5221996"/>
          </a:xfrm>
        </p:spPr>
        <p:txBody>
          <a:bodyPr/>
          <a:lstStyle>
            <a:lvl1pPr marL="0" indent="0">
              <a:buNone/>
              <a:defRPr sz="3840"/>
            </a:lvl1pPr>
            <a:lvl2pPr marL="548618" indent="0">
              <a:buNone/>
              <a:defRPr sz="3360"/>
            </a:lvl2pPr>
            <a:lvl3pPr marL="1097236" indent="0">
              <a:buNone/>
              <a:defRPr sz="2880"/>
            </a:lvl3pPr>
            <a:lvl4pPr marL="1645854" indent="0">
              <a:buNone/>
              <a:defRPr sz="2400"/>
            </a:lvl4pPr>
            <a:lvl5pPr marL="2194472" indent="0">
              <a:buNone/>
              <a:defRPr sz="2400"/>
            </a:lvl5pPr>
            <a:lvl6pPr marL="2743091" indent="0">
              <a:buNone/>
              <a:defRPr sz="2400"/>
            </a:lvl6pPr>
            <a:lvl7pPr marL="3291708" indent="0">
              <a:buNone/>
              <a:defRPr sz="2400"/>
            </a:lvl7pPr>
            <a:lvl8pPr marL="3840326" indent="0">
              <a:buNone/>
              <a:defRPr sz="2400"/>
            </a:lvl8pPr>
            <a:lvl9pPr marL="438894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1811265"/>
            <a:ext cx="4718684" cy="5231522"/>
          </a:xfrm>
        </p:spPr>
        <p:txBody>
          <a:bodyPr/>
          <a:lstStyle>
            <a:lvl1pPr marL="0" indent="0">
              <a:buNone/>
              <a:defRPr sz="1920"/>
            </a:lvl1pPr>
            <a:lvl2pPr marL="548618" indent="0">
              <a:buNone/>
              <a:defRPr sz="1680"/>
            </a:lvl2pPr>
            <a:lvl3pPr marL="1097236" indent="0">
              <a:buNone/>
              <a:defRPr sz="1440"/>
            </a:lvl3pPr>
            <a:lvl4pPr marL="1645854" indent="0">
              <a:buNone/>
              <a:defRPr sz="1200"/>
            </a:lvl4pPr>
            <a:lvl5pPr marL="2194472" indent="0">
              <a:buNone/>
              <a:defRPr sz="1200"/>
            </a:lvl5pPr>
            <a:lvl6pPr marL="2743091" indent="0">
              <a:buNone/>
              <a:defRPr sz="1200"/>
            </a:lvl6pPr>
            <a:lvl7pPr marL="3291708" indent="0">
              <a:buNone/>
              <a:defRPr sz="1200"/>
            </a:lvl7pPr>
            <a:lvl8pPr marL="3840326" indent="0">
              <a:buNone/>
              <a:defRPr sz="1200"/>
            </a:lvl8pPr>
            <a:lvl9pPr marL="4388945" indent="0">
              <a:buNone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6BC-BD2C-480D-AE7A-AC0D1779272C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41A1-E075-4A77-8317-1C6D1E49FF66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7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1773685"/>
            <a:ext cx="3154680" cy="56386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1773685"/>
            <a:ext cx="9281160" cy="56386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7A17-4B7D-4D6E-B9C2-D28203B9BD80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4645704" cy="6823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231" y="317793"/>
            <a:ext cx="2676199" cy="1699112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8590" y="6936462"/>
            <a:ext cx="10927080" cy="99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75880" y="7093535"/>
            <a:ext cx="351767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2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1320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1097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2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1097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2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132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32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www.oneenergy.com</a:t>
            </a:r>
            <a:endParaRPr lang="en-US" sz="132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1177211" y="7074691"/>
            <a:ext cx="1" cy="718637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36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069157" y="438153"/>
            <a:ext cx="11555404" cy="9447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36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069157" y="438153"/>
            <a:ext cx="11555404" cy="533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69154" y="971878"/>
            <a:ext cx="11555404" cy="501016"/>
          </a:xfr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1773686"/>
            <a:ext cx="12618720" cy="3701285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1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36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854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47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091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708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32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894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33A-E54C-442D-9186-352CD1C3D61D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796232"/>
            <a:ext cx="6217920" cy="56161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1796232"/>
            <a:ext cx="6217920" cy="56161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29F-4592-471E-BAC3-27AE3182B56C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69" y="438150"/>
            <a:ext cx="11619796" cy="9522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1766172"/>
            <a:ext cx="6189344" cy="924421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18" indent="0">
              <a:buNone/>
              <a:defRPr sz="2400" b="1"/>
            </a:lvl2pPr>
            <a:lvl3pPr marL="1097236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8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2690592"/>
            <a:ext cx="6189344" cy="47370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1766172"/>
            <a:ext cx="6219826" cy="924421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18" indent="0">
              <a:buNone/>
              <a:defRPr sz="2400" b="1"/>
            </a:lvl2pPr>
            <a:lvl3pPr marL="1097236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8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2690592"/>
            <a:ext cx="6219826" cy="47370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660-C672-4606-9D09-165DFF4FC29C}" type="datetime1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63DC-FC82-4ED9-AC86-9975A7C3DDCC}" type="datetime1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9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9157" y="438151"/>
            <a:ext cx="11555404" cy="92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788718"/>
            <a:ext cx="12618720" cy="5623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2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E46F-87FE-46F2-961E-ECA482E6E173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2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2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 flipV="1">
            <a:off x="0" y="1616344"/>
            <a:ext cx="14630400" cy="6474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  <a:extLst/>
        </p:spPr>
        <p:txBody>
          <a:bodyPr vert="horz" wrap="square" lIns="32953" tIns="32953" rIns="32953" bIns="32953" numCol="1" anchor="t" anchorCtr="0" compatLnSpc="1">
            <a:prstTxWarp prst="textNoShape">
              <a:avLst/>
            </a:prstTxWarp>
          </a:bodyPr>
          <a:lstStyle/>
          <a:p>
            <a:endParaRPr lang="en-US" sz="162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438151"/>
            <a:ext cx="947390" cy="92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r" defTabSz="1097236" rtl="0" eaLnBrk="1" latinLnBrk="0" hangingPunct="1">
        <a:lnSpc>
          <a:spcPct val="90000"/>
        </a:lnSpc>
        <a:spcBef>
          <a:spcPct val="0"/>
        </a:spcBef>
        <a:buNone/>
        <a:defRPr sz="3840" b="1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09" indent="-274309" algn="l" defTabSz="1097236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822928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371545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920163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468782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3017399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17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36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54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8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36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54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72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91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08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26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45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PPT WIND SCHOOL (CLASS 14b)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24604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FECDE-C7CC-48A9-9EB8-02B602BE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2DFE95E-9655-49FB-8DF9-0385A7B2E222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8" name="Text Placeholder 38">
            <a:extLst>
              <a:ext uri="{FF2B5EF4-FFF2-40B4-BE49-F238E27FC236}">
                <a16:creationId xmlns:a16="http://schemas.microsoft.com/office/drawing/2014/main" id="{2E80B580-6A83-44ED-91B4-E881C809F6A4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Site Layout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0D724-CEB3-4359-AA65-85637E2AB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CBB415-2680-43BA-8169-2F2F3363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56" y="1828800"/>
            <a:ext cx="1017788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9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297145-0CA7-4CF4-A253-B7F26EBCB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0"/>
          <a:stretch/>
        </p:blipFill>
        <p:spPr>
          <a:xfrm>
            <a:off x="3454400" y="0"/>
            <a:ext cx="11176000" cy="82296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0" y="1788718"/>
            <a:ext cx="3275872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0" y="2259580"/>
            <a:ext cx="3275872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Collection Line</a:t>
            </a:r>
          </a:p>
        </p:txBody>
      </p:sp>
    </p:spTree>
    <p:extLst>
      <p:ext uri="{BB962C8B-B14F-4D97-AF65-F5344CB8AC3E}">
        <p14:creationId xmlns:p14="http://schemas.microsoft.com/office/powerpoint/2010/main" val="52503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297145-0CA7-4CF4-A253-B7F26EBCB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0"/>
          <a:stretch/>
        </p:blipFill>
        <p:spPr>
          <a:xfrm>
            <a:off x="3454400" y="0"/>
            <a:ext cx="11176000" cy="82296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0" y="1788718"/>
            <a:ext cx="3275872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0" y="2259580"/>
            <a:ext cx="3275872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Collection Line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7D6D62-85B4-4EAC-B5EF-CCBD2A6AC5E3}"/>
              </a:ext>
            </a:extLst>
          </p:cNvPr>
          <p:cNvSpPr/>
          <p:nvPr/>
        </p:nvSpPr>
        <p:spPr>
          <a:xfrm>
            <a:off x="6670430" y="4600537"/>
            <a:ext cx="1289539" cy="10355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2BB2B69-CE56-4A7F-A619-AEAE048127DE}"/>
              </a:ext>
            </a:extLst>
          </p:cNvPr>
          <p:cNvSpPr txBox="1">
            <a:spLocks/>
          </p:cNvSpPr>
          <p:nvPr/>
        </p:nvSpPr>
        <p:spPr>
          <a:xfrm>
            <a:off x="180200" y="2959350"/>
            <a:ext cx="3520943" cy="158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How will the collection line cross the road?</a:t>
            </a:r>
          </a:p>
          <a:p>
            <a:r>
              <a:rPr lang="en-US" sz="1600" dirty="0"/>
              <a:t>Bore</a:t>
            </a:r>
          </a:p>
          <a:p>
            <a:r>
              <a:rPr lang="en-US" sz="1600" dirty="0"/>
              <a:t>Overhead</a:t>
            </a:r>
          </a:p>
        </p:txBody>
      </p:sp>
    </p:spTree>
    <p:extLst>
      <p:ext uri="{BB962C8B-B14F-4D97-AF65-F5344CB8AC3E}">
        <p14:creationId xmlns:p14="http://schemas.microsoft.com/office/powerpoint/2010/main" val="152731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BAD253-4F99-4EC4-8ACC-83E06EC4A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DD860C-E0E0-4434-AB3F-909DA717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7F7245-5ACC-46FA-B0DD-E24ED43A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3A705-8553-405D-8A9C-5C7D30048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69" y="378898"/>
            <a:ext cx="12384306" cy="7850702"/>
          </a:xfrm>
          <a:prstGeom prst="rect">
            <a:avLst/>
          </a:prstGeom>
        </p:spPr>
      </p:pic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658C5550-89F6-417F-8C0D-E0A89968BF05}"/>
              </a:ext>
            </a:extLst>
          </p:cNvPr>
          <p:cNvSpPr txBox="1">
            <a:spLocks/>
          </p:cNvSpPr>
          <p:nvPr/>
        </p:nvSpPr>
        <p:spPr>
          <a:xfrm>
            <a:off x="9863175" y="32311"/>
            <a:ext cx="3454400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Bore Layout</a:t>
            </a:r>
          </a:p>
        </p:txBody>
      </p:sp>
    </p:spTree>
    <p:extLst>
      <p:ext uri="{BB962C8B-B14F-4D97-AF65-F5344CB8AC3E}">
        <p14:creationId xmlns:p14="http://schemas.microsoft.com/office/powerpoint/2010/main" val="206112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 of complicated electrical distribution system into a simplified description.</a:t>
            </a:r>
          </a:p>
          <a:p>
            <a:endParaRPr lang="en-US" dirty="0"/>
          </a:p>
          <a:p>
            <a:r>
              <a:rPr lang="en-US" dirty="0"/>
              <a:t>Main components are indicated by standard graphical symbol</a:t>
            </a:r>
          </a:p>
          <a:p>
            <a:endParaRPr lang="en-US" dirty="0"/>
          </a:p>
          <a:p>
            <a:r>
              <a:rPr lang="en-US" dirty="0"/>
              <a:t>Provides information how the components connect and how the power flows through the system.</a:t>
            </a:r>
          </a:p>
          <a:p>
            <a:pPr lvl="1"/>
            <a:r>
              <a:rPr lang="en-US" dirty="0"/>
              <a:t>Flow of electricity from turbines to customer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One-Line</a:t>
            </a:r>
          </a:p>
        </p:txBody>
      </p:sp>
    </p:spTree>
    <p:extLst>
      <p:ext uri="{BB962C8B-B14F-4D97-AF65-F5344CB8AC3E}">
        <p14:creationId xmlns:p14="http://schemas.microsoft.com/office/powerpoint/2010/main" val="184687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CEDB9-701B-41F1-BA96-2D35175E5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21992" cy="822962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11364683" y="438153"/>
            <a:ext cx="3145247" cy="5337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12467768" y="971878"/>
            <a:ext cx="2027644" cy="501016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One-Line</a:t>
            </a:r>
          </a:p>
        </p:txBody>
      </p:sp>
    </p:spTree>
    <p:extLst>
      <p:ext uri="{BB962C8B-B14F-4D97-AF65-F5344CB8AC3E}">
        <p14:creationId xmlns:p14="http://schemas.microsoft.com/office/powerpoint/2010/main" val="2092738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One-Line: Turbine and Transformer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8F9A-D024-491A-A891-22672ABDC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030" y="74508"/>
            <a:ext cx="3291839" cy="8055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7D584E-54EA-4D0B-9165-8E1C38CC9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" y="0"/>
            <a:ext cx="2085101" cy="822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75A74-963F-49BC-AE25-EF189062C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119" y="5722622"/>
            <a:ext cx="46767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48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Autofit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100" b="1" dirty="0">
                <a:cs typeface="Arial" panose="020B0604020202020204" pitchFamily="34" charset="0"/>
              </a:rPr>
              <a:t>Permanent Magnet Direct Drive Generator</a:t>
            </a:r>
            <a:endParaRPr lang="en-US" sz="3100" b="1" dirty="0">
              <a:latin typeface="+mj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2B2FE377-6181-4481-AF56-0E72B935D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4" y="2119927"/>
            <a:ext cx="7861215" cy="55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8D8E47-3D3C-485D-AAF8-E30B4596B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003" y="2119927"/>
            <a:ext cx="5220743" cy="499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Autofit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100" b="1" dirty="0">
                <a:cs typeface="Arial" panose="020B0604020202020204" pitchFamily="34" charset="0"/>
              </a:rPr>
              <a:t>AC Three Phase (3</a:t>
            </a:r>
            <a:r>
              <a:rPr lang="el-GR" altLang="en-US" sz="3100" b="1" dirty="0">
                <a:cs typeface="Arial" panose="020B0604020202020204" pitchFamily="34" charset="0"/>
              </a:rPr>
              <a:t>Φ)</a:t>
            </a:r>
            <a:r>
              <a:rPr lang="en-US" altLang="en-US" sz="3100" b="1" dirty="0">
                <a:cs typeface="Arial" panose="020B0604020202020204" pitchFamily="34" charset="0"/>
              </a:rPr>
              <a:t> - </a:t>
            </a: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Power (Watts) = Volts x Amps</a:t>
            </a:r>
            <a:endParaRPr lang="en-US" sz="3100" b="1" dirty="0">
              <a:latin typeface="+mj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5C7118E-A4E9-4DDE-9D63-A48B744D7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31" y="1791125"/>
            <a:ext cx="9151938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272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One-Line: Generator to Basement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480945-19C0-4903-B38D-3FB10AEE2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2" y="2554606"/>
            <a:ext cx="3428999" cy="45720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68EF15-4334-4AD2-933F-BBA661F00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37" y="2554606"/>
            <a:ext cx="257175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CBB2FA-99F8-4ACC-8883-10129F51D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483" y="2554606"/>
            <a:ext cx="3429000" cy="4572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0F446F-2D30-4704-8081-DEE7AA39C8E5}"/>
              </a:ext>
            </a:extLst>
          </p:cNvPr>
          <p:cNvSpPr/>
          <p:nvPr/>
        </p:nvSpPr>
        <p:spPr>
          <a:xfrm>
            <a:off x="1702567" y="2129874"/>
            <a:ext cx="160334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AA6DDD-2096-45E8-A05C-38665F53E0F2}"/>
              </a:ext>
            </a:extLst>
          </p:cNvPr>
          <p:cNvSpPr/>
          <p:nvPr/>
        </p:nvSpPr>
        <p:spPr>
          <a:xfrm>
            <a:off x="5955939" y="2129874"/>
            <a:ext cx="20875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 to Nacelle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B9433-CF52-4676-8A4B-919F1C39A763}"/>
              </a:ext>
            </a:extLst>
          </p:cNvPr>
          <p:cNvSpPr/>
          <p:nvPr/>
        </p:nvSpPr>
        <p:spPr>
          <a:xfrm>
            <a:off x="10500410" y="2129874"/>
            <a:ext cx="25717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Transformer</a:t>
            </a:r>
          </a:p>
        </p:txBody>
      </p:sp>
    </p:spTree>
    <p:extLst>
      <p:ext uri="{BB962C8B-B14F-4D97-AF65-F5344CB8AC3E}">
        <p14:creationId xmlns:p14="http://schemas.microsoft.com/office/powerpoint/2010/main" val="313905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8F4AF-56C3-4345-A09A-5EF4E1770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157" y="2028092"/>
            <a:ext cx="7948155" cy="559953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Engineering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Site Layout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Interconnection</a:t>
            </a:r>
          </a:p>
          <a:p>
            <a:pPr lvl="2">
              <a:lnSpc>
                <a:spcPct val="120000"/>
              </a:lnSpc>
            </a:pPr>
            <a:r>
              <a:rPr lang="en-US" sz="2600" dirty="0"/>
              <a:t>One Line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Impact on Siting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Consideration during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95AD1-3EEE-451E-9B6B-E4002034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7CE91-6591-4CE4-9802-8D838074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23733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One-Line: Step-Up Transformer</a:t>
            </a:r>
          </a:p>
        </p:txBody>
      </p:sp>
      <p:pic>
        <p:nvPicPr>
          <p:cNvPr id="16" name="Picture 2" descr="C:\Users\201106Sat\Desktop\Dropbox (OEE)\Personal - John\Courses\_CEE501 wind\IMG_1593.JPG">
            <a:extLst>
              <a:ext uri="{FF2B5EF4-FFF2-40B4-BE49-F238E27FC236}">
                <a16:creationId xmlns:a16="http://schemas.microsoft.com/office/drawing/2014/main" id="{C2A61532-B787-4632-8F7C-7CFF5ED1F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83" y="2500132"/>
            <a:ext cx="7120671" cy="534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E1CE9F2-2089-4C6D-BBA3-0A98D9425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7" r="1335"/>
          <a:stretch>
            <a:fillRect/>
          </a:stretch>
        </p:blipFill>
        <p:spPr bwMode="auto">
          <a:xfrm>
            <a:off x="1005840" y="2289734"/>
            <a:ext cx="5005144" cy="576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DE7364B-DA13-4F82-A836-C3B1C927532E}"/>
              </a:ext>
            </a:extLst>
          </p:cNvPr>
          <p:cNvSpPr/>
          <p:nvPr/>
        </p:nvSpPr>
        <p:spPr>
          <a:xfrm>
            <a:off x="2335613" y="1865002"/>
            <a:ext cx="272257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High Side - Grid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F291F9-4F2D-493D-8D70-3E87D64B0A92}"/>
              </a:ext>
            </a:extLst>
          </p:cNvPr>
          <p:cNvSpPr/>
          <p:nvPr/>
        </p:nvSpPr>
        <p:spPr>
          <a:xfrm>
            <a:off x="9234318" y="2077368"/>
            <a:ext cx="25717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Low Side - Turbine</a:t>
            </a:r>
          </a:p>
        </p:txBody>
      </p:sp>
    </p:spTree>
    <p:extLst>
      <p:ext uri="{BB962C8B-B14F-4D97-AF65-F5344CB8AC3E}">
        <p14:creationId xmlns:p14="http://schemas.microsoft.com/office/powerpoint/2010/main" val="56354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8791AE2-FADD-4333-B2F6-4366DD8DD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29"/>
          <a:stretch/>
        </p:blipFill>
        <p:spPr>
          <a:xfrm>
            <a:off x="7733716" y="1770185"/>
            <a:ext cx="3840039" cy="4869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365A3-09B1-4AEF-8398-E8B372C26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689" y="1683211"/>
            <a:ext cx="5775960" cy="53245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One-Line: Ground Transformer &amp; Switchgear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D584E-54EA-4D0B-9165-8E1C38CC9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2" y="0"/>
            <a:ext cx="2085101" cy="822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C42225-ABC7-456A-8E83-5F21DD2E9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346" y="6183321"/>
            <a:ext cx="3291840" cy="2046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75A74-963F-49BC-AE25-EF189062C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8561" y="6580329"/>
            <a:ext cx="3291840" cy="16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06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One-Line: Switchgear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D0CC4F5-DF37-478D-AFDC-741755FB1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22" y="2006619"/>
            <a:ext cx="7499350" cy="5624513"/>
          </a:xfrm>
        </p:spPr>
      </p:pic>
    </p:spTree>
    <p:extLst>
      <p:ext uri="{BB962C8B-B14F-4D97-AF65-F5344CB8AC3E}">
        <p14:creationId xmlns:p14="http://schemas.microsoft.com/office/powerpoint/2010/main" val="3086647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One-Line: Point of Common Coupling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D584E-54EA-4D0B-9165-8E1C38CC9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" y="0"/>
            <a:ext cx="2085101" cy="822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75A74-963F-49BC-AE25-EF189062C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561" y="6580329"/>
            <a:ext cx="3291840" cy="16492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83608-56FF-49F3-9BC2-6D5FBA1C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3C1DA4-E004-481C-BCB9-4CE95660C9ED}"/>
              </a:ext>
            </a:extLst>
          </p:cNvPr>
          <p:cNvGrpSpPr/>
          <p:nvPr/>
        </p:nvGrpSpPr>
        <p:grpSpPr>
          <a:xfrm>
            <a:off x="2220207" y="1694934"/>
            <a:ext cx="8848725" cy="6402785"/>
            <a:chOff x="2220207" y="1694934"/>
            <a:chExt cx="8848725" cy="64027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98F10A-FE7F-4ECE-A00F-3AA5A15A3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0207" y="1694934"/>
              <a:ext cx="8848725" cy="42481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C92A584-ACF0-4D0C-9B83-D654DBB43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12168" y="5943084"/>
              <a:ext cx="1984407" cy="18565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7AD2B6A-97CC-4A56-91EA-73392B392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80581" y="7791446"/>
              <a:ext cx="515828" cy="306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941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Geotech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83608-56FF-49F3-9BC2-6D5FBA1C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Completed after a project has been signed and land/easement is obtained</a:t>
            </a:r>
          </a:p>
          <a:p>
            <a:endParaRPr lang="en-US" dirty="0"/>
          </a:p>
          <a:p>
            <a:r>
              <a:rPr lang="en-US" dirty="0"/>
              <a:t>To explore and evaluate the subsurface conditions at the proposed WTG sites, develop geotechnical design and construction recommendations for the project</a:t>
            </a:r>
          </a:p>
          <a:p>
            <a:endParaRPr lang="en-US" dirty="0"/>
          </a:p>
          <a:p>
            <a:r>
              <a:rPr lang="en-US" dirty="0"/>
              <a:t>Implications on foundation design, grounding grid, and existing conditions. Used to calculate ground bearing pressure for crane pad and for backfilling foundation.</a:t>
            </a:r>
          </a:p>
        </p:txBody>
      </p:sp>
    </p:spTree>
    <p:extLst>
      <p:ext uri="{BB962C8B-B14F-4D97-AF65-F5344CB8AC3E}">
        <p14:creationId xmlns:p14="http://schemas.microsoft.com/office/powerpoint/2010/main" val="2090287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Geotech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83608-56FF-49F3-9BC2-6D5FBA1C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Analyzes allowable bearing pressure and water table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1D2155-4D93-430F-AC05-CB4F6E687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3558"/>
            <a:ext cx="14630400" cy="17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6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Geotech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83608-56FF-49F3-9BC2-6D5FBA1C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7B1347-A8AA-4802-A703-DB59E307C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31"/>
            <a:ext cx="7692612" cy="7881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98909-55BF-4845-8E43-ADDD379CF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56" y="2336626"/>
            <a:ext cx="67151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41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Geotech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83608-56FF-49F3-9BC2-6D5FBA1C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Analyzes minimum soil resistivity – structure &amp; grounding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31551-5FD5-43D4-AC7D-C477EA08A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266547"/>
            <a:ext cx="6276975" cy="5962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39A541-0F45-4397-B1FD-2A513414F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835" y="2442133"/>
            <a:ext cx="5021933" cy="56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48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Geotech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83608-56FF-49F3-9BC2-6D5FBA1C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Multi-Channel Analysis of Surface Waves</a:t>
            </a:r>
          </a:p>
          <a:p>
            <a:pPr lvl="1"/>
            <a:r>
              <a:rPr lang="en-US" dirty="0"/>
              <a:t>Evaluate engineering and Geotech properties (stiffness) of subsurface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D6C289-C090-4294-B75F-B030CBD2D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445" y="2809875"/>
            <a:ext cx="60102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00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Why is it so Important?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83608-56FF-49F3-9BC2-6D5FBA1C2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788718"/>
            <a:ext cx="12618720" cy="64408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Wind Energy engineering encompasses many fields</a:t>
            </a:r>
          </a:p>
          <a:p>
            <a:pPr lvl="1"/>
            <a:r>
              <a:rPr lang="en-US" dirty="0"/>
              <a:t>Aerospace Engineer</a:t>
            </a:r>
          </a:p>
          <a:p>
            <a:pPr lvl="2"/>
            <a:r>
              <a:rPr lang="en-US" dirty="0"/>
              <a:t>Creating turbine blades and rotors</a:t>
            </a:r>
          </a:p>
          <a:p>
            <a:pPr lvl="1"/>
            <a:r>
              <a:rPr lang="en-US" dirty="0"/>
              <a:t>Civil</a:t>
            </a:r>
          </a:p>
          <a:p>
            <a:pPr lvl="2"/>
            <a:r>
              <a:rPr lang="en-US" dirty="0"/>
              <a:t>Design support structures for turbines and related infrastructure</a:t>
            </a:r>
          </a:p>
          <a:p>
            <a:pPr lvl="1"/>
            <a:r>
              <a:rPr lang="en-US" dirty="0"/>
              <a:t>Electrical</a:t>
            </a:r>
          </a:p>
          <a:p>
            <a:pPr lvl="2"/>
            <a:r>
              <a:rPr lang="en-US" dirty="0"/>
              <a:t>Create and test electronic components of turbines involved in creating electricity</a:t>
            </a:r>
          </a:p>
          <a:p>
            <a:pPr lvl="1"/>
            <a:r>
              <a:rPr lang="en-US" dirty="0"/>
              <a:t>Electronics</a:t>
            </a:r>
          </a:p>
          <a:p>
            <a:pPr lvl="2"/>
            <a:r>
              <a:rPr lang="en-US" dirty="0"/>
              <a:t>Work on systems that use electricity to operate the turbine</a:t>
            </a:r>
          </a:p>
          <a:p>
            <a:pPr lvl="1"/>
            <a:r>
              <a:rPr lang="en-US" dirty="0"/>
              <a:t>Environmental</a:t>
            </a:r>
          </a:p>
          <a:p>
            <a:pPr lvl="2"/>
            <a:r>
              <a:rPr lang="en-US" dirty="0"/>
              <a:t>Assess and minimize potential environmental impacts</a:t>
            </a:r>
          </a:p>
          <a:p>
            <a:pPr lvl="1"/>
            <a:r>
              <a:rPr lang="en-US" dirty="0"/>
              <a:t>Industrial</a:t>
            </a:r>
          </a:p>
          <a:p>
            <a:pPr lvl="2"/>
            <a:r>
              <a:rPr lang="en-US" dirty="0"/>
              <a:t>Plan and supervise manufacture of wind turbines</a:t>
            </a:r>
          </a:p>
          <a:p>
            <a:pPr lvl="1"/>
            <a:r>
              <a:rPr lang="en-US" dirty="0"/>
              <a:t>Materials</a:t>
            </a:r>
          </a:p>
          <a:p>
            <a:pPr lvl="2"/>
            <a:r>
              <a:rPr lang="en-US" dirty="0"/>
              <a:t>Research, create, and test materials involved in operating turbines</a:t>
            </a:r>
          </a:p>
          <a:p>
            <a:pPr lvl="1"/>
            <a:r>
              <a:rPr lang="en-US" dirty="0"/>
              <a:t>Mechanical</a:t>
            </a:r>
          </a:p>
          <a:p>
            <a:pPr lvl="2"/>
            <a:r>
              <a:rPr lang="en-US" dirty="0"/>
              <a:t>Design, develop, and test machines involving in operating turbines.</a:t>
            </a:r>
          </a:p>
          <a:p>
            <a:pPr lvl="1"/>
            <a:r>
              <a:rPr lang="en-US" dirty="0"/>
              <a:t>Network</a:t>
            </a:r>
          </a:p>
          <a:p>
            <a:pPr lvl="2"/>
            <a:r>
              <a:rPr lang="en-US" dirty="0"/>
              <a:t>Communication and security involving operating turbines.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4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C753D1-BA0D-4D89-A9EC-52AEADB37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Engineering is the backbone of any project</a:t>
            </a:r>
          </a:p>
          <a:p>
            <a:r>
              <a:rPr lang="en-US" dirty="0"/>
              <a:t>Includes the following:</a:t>
            </a:r>
          </a:p>
          <a:p>
            <a:pPr lvl="1"/>
            <a:r>
              <a:rPr lang="en-US" dirty="0"/>
              <a:t>Safety Planning</a:t>
            </a:r>
          </a:p>
          <a:p>
            <a:pPr lvl="1"/>
            <a:r>
              <a:rPr lang="en-US" dirty="0"/>
              <a:t>Optimization</a:t>
            </a:r>
          </a:p>
          <a:p>
            <a:pPr lvl="1"/>
            <a:r>
              <a:rPr lang="en-US" dirty="0"/>
              <a:t>Client’s Goals</a:t>
            </a:r>
          </a:p>
          <a:p>
            <a:r>
              <a:rPr lang="en-US" dirty="0"/>
              <a:t>All engineering flows through OE</a:t>
            </a:r>
          </a:p>
          <a:p>
            <a:pPr lvl="1"/>
            <a:r>
              <a:rPr lang="en-US" dirty="0"/>
              <a:t>In-house staff</a:t>
            </a:r>
          </a:p>
          <a:p>
            <a:pPr lvl="1"/>
            <a:r>
              <a:rPr lang="en-US" dirty="0"/>
              <a:t>Close partners</a:t>
            </a:r>
          </a:p>
          <a:p>
            <a:r>
              <a:rPr lang="en-US" dirty="0"/>
              <a:t>Engineering for success before the project begins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7B5CED-E1A9-4015-8CC7-B23A7872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C46AA5-43C9-48A0-BF8A-A50BFA53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123739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Why is it so Important?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83608-56FF-49F3-9BC2-6D5FBA1C2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788718"/>
            <a:ext cx="12618720" cy="6440882"/>
          </a:xfrm>
        </p:spPr>
        <p:txBody>
          <a:bodyPr>
            <a:normAutofit/>
          </a:bodyPr>
          <a:lstStyle/>
          <a:p>
            <a:r>
              <a:rPr lang="en-US" dirty="0"/>
              <a:t>Vertical Integration</a:t>
            </a:r>
          </a:p>
          <a:p>
            <a:pPr lvl="1"/>
            <a:r>
              <a:rPr lang="en-US" dirty="0"/>
              <a:t>Wind Energy is complicated but a project with One Energy is not.</a:t>
            </a:r>
          </a:p>
          <a:p>
            <a:pPr lvl="1"/>
            <a:endParaRPr lang="en-US" dirty="0"/>
          </a:p>
        </p:txBody>
      </p:sp>
      <p:pic>
        <p:nvPicPr>
          <p:cNvPr id="2050" name="Picture 2" descr="A triangular illustration that visually represents the structure and mechanics of One Energy's vertically integrated system, where all capabilities funnel into one objective: an operational Wind for Industry project.">
            <a:extLst>
              <a:ext uri="{FF2B5EF4-FFF2-40B4-BE49-F238E27FC236}">
                <a16:creationId xmlns:a16="http://schemas.microsoft.com/office/drawing/2014/main" id="{2462020F-26B6-425C-9B8E-4626FA93E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21" y="2989943"/>
            <a:ext cx="5625758" cy="523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14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709FE3-51FC-4316-8B5B-C307F4AE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5D17609-1C88-40AD-8C36-BB512C482DC2}"/>
              </a:ext>
            </a:extLst>
          </p:cNvPr>
          <p:cNvSpPr txBox="1">
            <a:spLocks/>
          </p:cNvSpPr>
          <p:nvPr/>
        </p:nvSpPr>
        <p:spPr>
          <a:xfrm>
            <a:off x="4224139" y="2939008"/>
            <a:ext cx="7245443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Questions? Comments? Concerns?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B7220-8218-4DA9-A81E-873CBBBA1BEF}"/>
              </a:ext>
            </a:extLst>
          </p:cNvPr>
          <p:cNvSpPr txBox="1"/>
          <p:nvPr/>
        </p:nvSpPr>
        <p:spPr>
          <a:xfrm>
            <a:off x="6348980" y="4680676"/>
            <a:ext cx="171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Report 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F1663-53F8-47B4-9EF3-F7BB081CCB26}"/>
              </a:ext>
            </a:extLst>
          </p:cNvPr>
          <p:cNvSpPr txBox="1"/>
          <p:nvPr/>
        </p:nvSpPr>
        <p:spPr>
          <a:xfrm>
            <a:off x="6568945" y="4255945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Next class:</a:t>
            </a:r>
          </a:p>
        </p:txBody>
      </p:sp>
      <p:pic>
        <p:nvPicPr>
          <p:cNvPr id="1032" name="Picture 8" descr="Image result for pusheen working white background">
            <a:extLst>
              <a:ext uri="{FF2B5EF4-FFF2-40B4-BE49-F238E27FC236}">
                <a16:creationId xmlns:a16="http://schemas.microsoft.com/office/drawing/2014/main" id="{D09726C9-0008-46B9-A384-743A74F089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1" y="5960534"/>
            <a:ext cx="2977872" cy="197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ngineering diagram">
            <a:extLst>
              <a:ext uri="{FF2B5EF4-FFF2-40B4-BE49-F238E27FC236}">
                <a16:creationId xmlns:a16="http://schemas.microsoft.com/office/drawing/2014/main" id="{910175D2-B98E-43CB-B619-35D5E0B39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407" y="3671808"/>
            <a:ext cx="58483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16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Electrons Move From Atom To Atom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Current: Flow of electrons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Units: Amperes or Amps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Voltage: Electrical “pressure” or “potential”  [“Potential difference”]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Units: Volts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Electricity</a:t>
            </a:r>
          </a:p>
        </p:txBody>
      </p:sp>
      <p:pic>
        <p:nvPicPr>
          <p:cNvPr id="8" name="Picture 7" descr="C:\Users\Owner\Documents\U of M\chap02_atom.gif">
            <a:extLst>
              <a:ext uri="{FF2B5EF4-FFF2-40B4-BE49-F238E27FC236}">
                <a16:creationId xmlns:a16="http://schemas.microsoft.com/office/drawing/2014/main" id="{B81C770F-DB7B-4812-8C96-A13F45E58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20" y="4302369"/>
            <a:ext cx="2735639" cy="25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Owner\Documents\U of M\519fcd42ce395f804c000000.gif">
            <a:extLst>
              <a:ext uri="{FF2B5EF4-FFF2-40B4-BE49-F238E27FC236}">
                <a16:creationId xmlns:a16="http://schemas.microsoft.com/office/drawing/2014/main" id="{3887EBEA-6E78-426E-A396-9BDF6472BA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135"/>
            <a:ext cx="838676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080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“Power Wheel”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713B21-C9E0-4A2B-9AA8-117BE31F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761" y="1859056"/>
            <a:ext cx="6129337" cy="5751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450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Direct Current (DC)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Thomas Edison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voltage (~100 volts) systems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Distributed generation</a:t>
            </a:r>
          </a:p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Alternating Current (AC)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Nikola Tesla and George Westinghouse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Allows high voltage generation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Easy conversion higher-to-lower or lower-to-higher voltage with transformer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Transmission much more efficient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War of Currents – Late 1800s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23D0927-DAE0-4430-80F9-DE017EE12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4" y="1914487"/>
            <a:ext cx="573563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960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Electricity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4ED458C-BB7E-44D5-97E7-F5E493437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5" y="1765272"/>
            <a:ext cx="6406905" cy="61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C413BD2-B497-4798-AE73-F49C64069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73" y="1688159"/>
            <a:ext cx="7502227" cy="607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373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b="1" dirty="0">
                <a:latin typeface="+mj-lt"/>
                <a:cs typeface="Arial" panose="020B0604020202020204" pitchFamily="34" charset="0"/>
              </a:rPr>
              <a:t>AC Single Phase (1</a:t>
            </a:r>
            <a:r>
              <a:rPr lang="el-GR" altLang="en-US" b="1" dirty="0">
                <a:latin typeface="+mj-lt"/>
                <a:cs typeface="Arial" panose="020B0604020202020204" pitchFamily="34" charset="0"/>
              </a:rPr>
              <a:t>Φ</a:t>
            </a:r>
            <a:r>
              <a:rPr lang="en-US" altLang="en-US" b="1" dirty="0">
                <a:latin typeface="+mj-lt"/>
                <a:cs typeface="Arial" panose="020B0604020202020204" pitchFamily="34" charset="0"/>
              </a:rPr>
              <a:t>)</a:t>
            </a:r>
            <a:endParaRPr lang="en-US" b="1" dirty="0">
              <a:latin typeface="+mj-lt"/>
            </a:endParaRPr>
          </a:p>
        </p:txBody>
      </p:sp>
      <p:pic>
        <p:nvPicPr>
          <p:cNvPr id="8" name="Picture 2" descr="C:\Users\201106Sat\Desktop\Dropbox (OEE)\Skunk Tank\Classes\20141027 electrical\CEE501 Handout 10 Basic Electricity_Page_05a.jpg">
            <a:extLst>
              <a:ext uri="{FF2B5EF4-FFF2-40B4-BE49-F238E27FC236}">
                <a16:creationId xmlns:a16="http://schemas.microsoft.com/office/drawing/2014/main" id="{8FC24170-D474-4CC6-805F-402DA41FB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176585"/>
            <a:ext cx="91567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CCE60F76-229A-423B-AA3C-6876B4963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067" y="7018183"/>
            <a:ext cx="524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latin typeface="Aharoni" panose="020B0604020202020204" pitchFamily="2" charset="-79"/>
                <a:cs typeface="Aharoni" panose="020B0604020202020204" pitchFamily="2" charset="-79"/>
              </a:rPr>
              <a:t>60 Hertz = 60 Cycles per Second</a:t>
            </a:r>
          </a:p>
        </p:txBody>
      </p:sp>
    </p:spTree>
    <p:extLst>
      <p:ext uri="{BB962C8B-B14F-4D97-AF65-F5344CB8AC3E}">
        <p14:creationId xmlns:p14="http://schemas.microsoft.com/office/powerpoint/2010/main" val="1131576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Autofit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AC Three Phase (3</a:t>
            </a:r>
            <a:r>
              <a:rPr lang="el-GR" altLang="en-US" sz="3100" b="1" dirty="0">
                <a:latin typeface="+mj-lt"/>
                <a:cs typeface="Arial" panose="020B0604020202020204" pitchFamily="34" charset="0"/>
              </a:rPr>
              <a:t>Φ</a:t>
            </a: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)</a:t>
            </a:r>
            <a:endParaRPr lang="en-US" sz="3100" b="1" dirty="0">
              <a:latin typeface="+mj-lt"/>
            </a:endParaRPr>
          </a:p>
        </p:txBody>
      </p:sp>
      <p:pic>
        <p:nvPicPr>
          <p:cNvPr id="7" name="Picture 2" descr="C:\Users\201106Sat\Desktop\Dropbox (OEE)\Skunk Tank\Classes\20141027 electrical\CEE501 Handout 10 Basic Electricity_Page_06.jpg">
            <a:extLst>
              <a:ext uri="{FF2B5EF4-FFF2-40B4-BE49-F238E27FC236}">
                <a16:creationId xmlns:a16="http://schemas.microsoft.com/office/drawing/2014/main" id="{A6443B69-1DAE-436F-AB50-9E3F1A098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97" y="1735948"/>
            <a:ext cx="7693806" cy="632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743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Autofit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AC Three Phase (3</a:t>
            </a:r>
            <a:r>
              <a:rPr lang="el-GR" altLang="en-US" sz="3100" b="1" dirty="0">
                <a:latin typeface="+mj-lt"/>
                <a:cs typeface="Arial" panose="020B0604020202020204" pitchFamily="34" charset="0"/>
              </a:rPr>
              <a:t>Φ</a:t>
            </a: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)</a:t>
            </a:r>
            <a:endParaRPr lang="en-US" sz="3100" b="1" dirty="0">
              <a:latin typeface="+mj-lt"/>
            </a:endParaRPr>
          </a:p>
        </p:txBody>
      </p:sp>
      <p:pic>
        <p:nvPicPr>
          <p:cNvPr id="8" name="Picture 2" descr="C:\Users\201106Sat\Desktop\Dropbox (OEE)\Skunk Tank\Classes\20141027 electrical\CEE501 Handout 10 Basic Electricity_Page_07.jpg">
            <a:extLst>
              <a:ext uri="{FF2B5EF4-FFF2-40B4-BE49-F238E27FC236}">
                <a16:creationId xmlns:a16="http://schemas.microsoft.com/office/drawing/2014/main" id="{6B1ED29C-88A6-4EA4-B70D-5AD4806F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60" y="2122100"/>
            <a:ext cx="8495280" cy="539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378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dirty="0"/>
              <a:t>Line-to-Line (Phase-to-Phase) = √3 x Line-to-Ground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dirty="0"/>
              <a:t>	(√3 = 1.732)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Autofit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AC Three Phase (3</a:t>
            </a:r>
            <a:r>
              <a:rPr lang="el-GR" altLang="en-US" sz="3100" b="1" dirty="0">
                <a:latin typeface="+mj-lt"/>
                <a:cs typeface="Arial" panose="020B0604020202020204" pitchFamily="34" charset="0"/>
              </a:rPr>
              <a:t>Φ</a:t>
            </a: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)</a:t>
            </a:r>
            <a:endParaRPr lang="en-US" sz="3100" b="1" dirty="0">
              <a:latin typeface="+mj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B729F5-B1D9-46E0-8E29-01557CE92E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09336" y="3114346"/>
          <a:ext cx="10611729" cy="325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7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808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2" marB="45732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Line-to-Line</a:t>
                      </a:r>
                    </a:p>
                  </a:txBody>
                  <a:tcPr marL="91437" marR="91437" marT="45732" marB="45732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Line-to-Ground</a:t>
                      </a:r>
                    </a:p>
                  </a:txBody>
                  <a:tcPr marL="91437" marR="91437"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22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Harpster</a:t>
                      </a:r>
                    </a:p>
                  </a:txBody>
                  <a:tcPr marL="91437" marR="91437" marT="45732" marB="45732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4160</a:t>
                      </a:r>
                    </a:p>
                  </a:txBody>
                  <a:tcPr marL="91437" marR="91437" marT="45732" marB="45732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</a:t>
                      </a:r>
                    </a:p>
                  </a:txBody>
                  <a:tcPr marL="91437" marR="91437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786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Whirlpool, </a:t>
                      </a:r>
                    </a:p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Haviland, </a:t>
                      </a:r>
                    </a:p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 Farms</a:t>
                      </a:r>
                    </a:p>
                  </a:txBody>
                  <a:tcPr marL="91437" marR="91437" marT="45732" marB="45732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12470</a:t>
                      </a:r>
                    </a:p>
                  </a:txBody>
                  <a:tcPr marL="91437" marR="91437" marT="45732" marB="45732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7200</a:t>
                      </a:r>
                    </a:p>
                  </a:txBody>
                  <a:tcPr marL="91437" marR="91437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22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</a:t>
                      </a:r>
                    </a:p>
                  </a:txBody>
                  <a:tcPr marL="91437" marR="91437" marT="45732" marB="45732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34500</a:t>
                      </a:r>
                    </a:p>
                  </a:txBody>
                  <a:tcPr marL="91437" marR="91437" marT="45732" marB="45732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20000</a:t>
                      </a:r>
                    </a:p>
                  </a:txBody>
                  <a:tcPr marL="91437" marR="91437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40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FECDE-C7CC-48A9-9EB8-02B602BE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2DFE95E-9655-49FB-8DF9-0385A7B2E222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0D724-CEB3-4359-AA65-85637E2AB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E856EA-3C4B-45A9-8705-5E8DBCB6D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00"/>
            <a:ext cx="10582543" cy="7257722"/>
          </a:xfrm>
          <a:prstGeom prst="rect">
            <a:avLst/>
          </a:prstGeom>
        </p:spPr>
      </p:pic>
      <p:sp>
        <p:nvSpPr>
          <p:cNvPr id="8" name="Text Placeholder 38">
            <a:extLst>
              <a:ext uri="{FF2B5EF4-FFF2-40B4-BE49-F238E27FC236}">
                <a16:creationId xmlns:a16="http://schemas.microsoft.com/office/drawing/2014/main" id="{2E80B580-6A83-44ED-91B4-E881C809F6A4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Existing Conditions</a:t>
            </a:r>
          </a:p>
        </p:txBody>
      </p:sp>
    </p:spTree>
    <p:extLst>
      <p:ext uri="{BB962C8B-B14F-4D97-AF65-F5344CB8AC3E}">
        <p14:creationId xmlns:p14="http://schemas.microsoft.com/office/powerpoint/2010/main" val="757827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Autofit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AC Single Phase (1</a:t>
            </a:r>
            <a:r>
              <a:rPr lang="el-GR" altLang="en-US" sz="3100" b="1" dirty="0">
                <a:latin typeface="+mj-lt"/>
                <a:cs typeface="Arial" panose="020B0604020202020204" pitchFamily="34" charset="0"/>
              </a:rPr>
              <a:t>Φ)</a:t>
            </a: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 or AC Three Phase (3</a:t>
            </a:r>
            <a:r>
              <a:rPr lang="el-GR" altLang="en-US" sz="3100" b="1" dirty="0">
                <a:latin typeface="+mj-lt"/>
                <a:cs typeface="Arial" panose="020B0604020202020204" pitchFamily="34" charset="0"/>
              </a:rPr>
              <a:t>Φ</a:t>
            </a: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)</a:t>
            </a:r>
            <a:endParaRPr lang="en-US" sz="3100" b="1" dirty="0">
              <a:latin typeface="+mj-lt"/>
            </a:endParaRPr>
          </a:p>
        </p:txBody>
      </p:sp>
      <p:pic>
        <p:nvPicPr>
          <p:cNvPr id="2050" name="Picture 2" descr="https://qph.fs.quoracdn.net/main-qimg-4a606a6206522ff0205160e831095ccd">
            <a:extLst>
              <a:ext uri="{FF2B5EF4-FFF2-40B4-BE49-F238E27FC236}">
                <a16:creationId xmlns:a16="http://schemas.microsoft.com/office/drawing/2014/main" id="{0ADCC03D-001D-4FD1-9F97-CD5FC3076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05" y="2035932"/>
            <a:ext cx="10123881" cy="51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47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Autofit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100" b="1" dirty="0">
                <a:cs typeface="Arial" panose="020B0604020202020204" pitchFamily="34" charset="0"/>
              </a:rPr>
              <a:t>AC Single Phase (1</a:t>
            </a:r>
            <a:r>
              <a:rPr lang="el-GR" altLang="en-US" sz="3100" b="1" dirty="0">
                <a:cs typeface="Arial" panose="020B0604020202020204" pitchFamily="34" charset="0"/>
              </a:rPr>
              <a:t>Φ)</a:t>
            </a:r>
            <a:r>
              <a:rPr lang="en-US" altLang="en-US" sz="3100" b="1" dirty="0">
                <a:cs typeface="Arial" panose="020B0604020202020204" pitchFamily="34" charset="0"/>
              </a:rPr>
              <a:t> - </a:t>
            </a: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Power (Watts) = Volts x Amps</a:t>
            </a:r>
            <a:endParaRPr lang="en-US" sz="3100" b="1" dirty="0">
              <a:latin typeface="+mj-lt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D3388C7-B944-4575-A4A0-2A3BF8967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22" y="1788718"/>
            <a:ext cx="10297155" cy="540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081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Autofit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100" b="1" dirty="0">
                <a:cs typeface="Arial" panose="020B0604020202020204" pitchFamily="34" charset="0"/>
              </a:rPr>
              <a:t>AC Three Phase (3</a:t>
            </a:r>
            <a:r>
              <a:rPr lang="el-GR" altLang="en-US" sz="3100" b="1" dirty="0">
                <a:cs typeface="Arial" panose="020B0604020202020204" pitchFamily="34" charset="0"/>
              </a:rPr>
              <a:t>Φ)</a:t>
            </a:r>
            <a:r>
              <a:rPr lang="en-US" altLang="en-US" sz="3100" b="1" dirty="0">
                <a:cs typeface="Arial" panose="020B0604020202020204" pitchFamily="34" charset="0"/>
              </a:rPr>
              <a:t> - </a:t>
            </a: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Power (Watts) = Volts x Amps</a:t>
            </a:r>
            <a:endParaRPr lang="en-US" sz="3100" b="1" dirty="0">
              <a:latin typeface="+mj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5C7118E-A4E9-4DDE-9D63-A48B744D7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31" y="1791125"/>
            <a:ext cx="9151938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818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Autofit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100" b="1" dirty="0">
                <a:cs typeface="Arial" panose="020B0604020202020204" pitchFamily="34" charset="0"/>
              </a:rPr>
              <a:t>Permanent Magnet Direct Drive Generator</a:t>
            </a:r>
            <a:endParaRPr lang="en-US" sz="3100" b="1" dirty="0">
              <a:latin typeface="+mj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2B2FE377-6181-4481-AF56-0E72B935D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4" y="2119927"/>
            <a:ext cx="7861215" cy="55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8D8E47-3D3C-485D-AAF8-E30B4596B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003" y="2119927"/>
            <a:ext cx="5220743" cy="499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2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Three Phase AC Power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Three separate conductors, each with Voltage and Current shifted by 120° relative to each other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Voltage</a:t>
            </a:r>
          </a:p>
          <a:p>
            <a:pPr lvl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Line-to-Ground</a:t>
            </a:r>
          </a:p>
          <a:p>
            <a:pPr lvl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Line-to-line (phase-to-phase) = √3 x Line-to-Ground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Current</a:t>
            </a:r>
          </a:p>
          <a:p>
            <a:pPr lvl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Current in each phase = total current /  √3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Power = V x A</a:t>
            </a:r>
          </a:p>
          <a:p>
            <a:pPr lvl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Power in each phase varies</a:t>
            </a:r>
          </a:p>
          <a:p>
            <a:pPr lvl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Total power is constant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Autofit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100" b="1" dirty="0">
                <a:cs typeface="Arial" panose="020B0604020202020204" pitchFamily="34" charset="0"/>
              </a:rPr>
              <a:t>AC Three Phase (3</a:t>
            </a:r>
            <a:r>
              <a:rPr lang="el-GR" altLang="en-US" sz="3100" b="1" dirty="0">
                <a:cs typeface="Arial" panose="020B0604020202020204" pitchFamily="34" charset="0"/>
              </a:rPr>
              <a:t>Φ)</a:t>
            </a:r>
            <a:r>
              <a:rPr lang="en-US" altLang="en-US" sz="3100" b="1" dirty="0">
                <a:cs typeface="Arial" panose="020B0604020202020204" pitchFamily="34" charset="0"/>
              </a:rPr>
              <a:t> Summary</a:t>
            </a:r>
            <a:endParaRPr lang="en-US" sz="3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3792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Autofit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Transformers</a:t>
            </a:r>
            <a:endParaRPr lang="en-US" sz="3100" b="1" dirty="0">
              <a:latin typeface="+mj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DF89C96-900B-42EF-ADF2-93A9C5D85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39" y="1948094"/>
            <a:ext cx="9144000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69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E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2 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/ E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1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 = N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2 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/ N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1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OR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en-US" sz="3200" b="0" baseline="-25000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E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2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 = E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1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*N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2 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/ N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1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en-US" sz="3200" b="0" baseline="-250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If E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1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=4160V; N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2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=100; N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1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=1733; I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1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=15A</a:t>
            </a:r>
          </a:p>
          <a:p>
            <a:pPr marL="0" indent="0">
              <a:buNone/>
            </a:pP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Find E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2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: E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2 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= 4160V*100/1733 = </a:t>
            </a:r>
            <a:r>
              <a:rPr lang="it-IT" altLang="en-US" sz="3200" b="0" u="sng" dirty="0">
                <a:latin typeface="+mj-lt"/>
                <a:cs typeface="Arial" panose="020B0604020202020204" pitchFamily="34" charset="0"/>
              </a:rPr>
              <a:t>240V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en-US" sz="3200" baseline="-25000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Autofit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Transformers</a:t>
            </a:r>
            <a:endParaRPr lang="en-US" sz="3100" b="1" dirty="0">
              <a:latin typeface="+mj-l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26AD60-81F5-4EF2-B8EF-EDC20CCFD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5114339"/>
            <a:ext cx="3636249" cy="229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595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I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2 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/ I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1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 = N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2 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/ N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1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OR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en-US" sz="3200" b="0" baseline="-25000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I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2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 = I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1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*N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2 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/ N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1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en-US" sz="3200" b="0" baseline="-250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Find I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2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I</a:t>
            </a:r>
            <a:r>
              <a:rPr lang="it-IT" altLang="en-US" sz="3200" b="0" baseline="-25000" dirty="0">
                <a:latin typeface="+mj-lt"/>
                <a:cs typeface="Arial" panose="020B0604020202020204" pitchFamily="34" charset="0"/>
              </a:rPr>
              <a:t>2 </a:t>
            </a: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= 15A*1733/100 = </a:t>
            </a:r>
            <a:r>
              <a:rPr lang="it-IT" altLang="en-US" sz="3200" b="0" u="sng" dirty="0">
                <a:latin typeface="+mj-lt"/>
                <a:cs typeface="Arial" panose="020B0604020202020204" pitchFamily="34" charset="0"/>
              </a:rPr>
              <a:t>260A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en-US" sz="3200" baseline="-25000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Autofit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Transformers</a:t>
            </a:r>
            <a:endParaRPr lang="en-US" sz="3100" b="1" dirty="0">
              <a:latin typeface="+mj-l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26AD60-81F5-4EF2-B8EF-EDC20CCFD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5114339"/>
            <a:ext cx="3636249" cy="229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7132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en-US" sz="3200" b="0" dirty="0">
                <a:latin typeface="+mj-lt"/>
                <a:cs typeface="Arial" panose="020B0604020202020204" pitchFamily="34" charset="0"/>
              </a:rPr>
              <a:t>Find Power = V x A = Watts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en-US" sz="3200" b="0" u="sng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en-US" sz="3200" b="0" dirty="0">
                <a:cs typeface="Arial" panose="020B0604020202020204" pitchFamily="34" charset="0"/>
              </a:rPr>
              <a:t>P</a:t>
            </a:r>
            <a:r>
              <a:rPr lang="it-IT" altLang="en-US" sz="3200" b="0" baseline="-25000" dirty="0">
                <a:cs typeface="Arial" panose="020B0604020202020204" pitchFamily="34" charset="0"/>
              </a:rPr>
              <a:t>1</a:t>
            </a:r>
            <a:r>
              <a:rPr lang="it-IT" altLang="en-US" sz="3200" b="0" dirty="0">
                <a:cs typeface="Arial" panose="020B0604020202020204" pitchFamily="34" charset="0"/>
              </a:rPr>
              <a:t> = 4160V x 15A = 62,400 Watts</a:t>
            </a:r>
            <a:endParaRPr lang="it-IT" altLang="en-US" sz="3200" b="0" baseline="-25000" dirty="0"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en-US" sz="3200" b="0" dirty="0">
                <a:cs typeface="Arial" panose="020B0604020202020204" pitchFamily="34" charset="0"/>
              </a:rPr>
              <a:t>P</a:t>
            </a:r>
            <a:r>
              <a:rPr lang="it-IT" altLang="en-US" sz="3200" b="0" baseline="-25000" dirty="0">
                <a:cs typeface="Arial" panose="020B0604020202020204" pitchFamily="34" charset="0"/>
              </a:rPr>
              <a:t>2</a:t>
            </a:r>
            <a:r>
              <a:rPr lang="it-IT" altLang="en-US" sz="3200" b="0" dirty="0">
                <a:cs typeface="Arial" panose="020B0604020202020204" pitchFamily="34" charset="0"/>
              </a:rPr>
              <a:t> = 240V x 260° = 62,400 Watts</a:t>
            </a:r>
            <a:endParaRPr lang="it-IT" altLang="en-US" sz="3200" b="0" u="sng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en-US" sz="3200" baseline="-25000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Autofit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3100" b="1" dirty="0">
                <a:latin typeface="+mj-lt"/>
                <a:cs typeface="Arial" panose="020B0604020202020204" pitchFamily="34" charset="0"/>
              </a:rPr>
              <a:t>Transformers</a:t>
            </a:r>
            <a:endParaRPr lang="en-US" sz="3100" b="1" dirty="0">
              <a:latin typeface="+mj-l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26AD60-81F5-4EF2-B8EF-EDC20CCFD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5114339"/>
            <a:ext cx="3636249" cy="229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80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is to optimize production but save construction costs</a:t>
            </a:r>
          </a:p>
          <a:p>
            <a:endParaRPr lang="en-US" dirty="0"/>
          </a:p>
          <a:p>
            <a:r>
              <a:rPr lang="en-US" dirty="0"/>
              <a:t>Have to consider construction costs </a:t>
            </a:r>
          </a:p>
          <a:p>
            <a:pPr lvl="1"/>
            <a:r>
              <a:rPr lang="en-US" dirty="0"/>
              <a:t>Labor</a:t>
            </a:r>
          </a:p>
          <a:p>
            <a:pPr lvl="1"/>
            <a:r>
              <a:rPr lang="en-US" dirty="0"/>
              <a:t>Materials</a:t>
            </a:r>
          </a:p>
          <a:p>
            <a:pPr lvl="2"/>
            <a:r>
              <a:rPr lang="en-US" dirty="0"/>
              <a:t>Rock</a:t>
            </a:r>
          </a:p>
          <a:p>
            <a:pPr lvl="2"/>
            <a:r>
              <a:rPr lang="en-US" dirty="0"/>
              <a:t>Collection Line</a:t>
            </a:r>
          </a:p>
          <a:p>
            <a:pPr lvl="2"/>
            <a:r>
              <a:rPr lang="en-US" dirty="0"/>
              <a:t>Trees</a:t>
            </a:r>
          </a:p>
          <a:p>
            <a:pPr lvl="1"/>
            <a:r>
              <a:rPr lang="en-US" dirty="0"/>
              <a:t>Equipment needed</a:t>
            </a:r>
          </a:p>
          <a:p>
            <a:pPr lvl="2"/>
            <a:endParaRPr lang="en-US" dirty="0"/>
          </a:p>
          <a:p>
            <a:r>
              <a:rPr lang="en-US" dirty="0"/>
              <a:t>Utilizing/Avoiding terrain and existing infrastructure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Impact on Siting</a:t>
            </a:r>
          </a:p>
        </p:txBody>
      </p:sp>
    </p:spTree>
    <p:extLst>
      <p:ext uri="{BB962C8B-B14F-4D97-AF65-F5344CB8AC3E}">
        <p14:creationId xmlns:p14="http://schemas.microsoft.com/office/powerpoint/2010/main" val="123515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Roads</a:t>
            </a:r>
          </a:p>
          <a:p>
            <a:pPr lvl="1"/>
            <a:r>
              <a:rPr lang="en-US" dirty="0"/>
              <a:t>Boring or overhead implications = $$$</a:t>
            </a:r>
          </a:p>
          <a:p>
            <a:r>
              <a:rPr lang="en-US" dirty="0"/>
              <a:t>Steam/River</a:t>
            </a:r>
          </a:p>
          <a:p>
            <a:pPr lvl="1"/>
            <a:r>
              <a:rPr lang="en-US" dirty="0"/>
              <a:t>Boring or overhead implications = $$$</a:t>
            </a:r>
          </a:p>
          <a:p>
            <a:r>
              <a:rPr lang="en-US" dirty="0"/>
              <a:t>Forest</a:t>
            </a:r>
          </a:p>
          <a:p>
            <a:pPr lvl="1"/>
            <a:r>
              <a:rPr lang="en-US" dirty="0"/>
              <a:t>Removal of trees = Time</a:t>
            </a:r>
          </a:p>
          <a:p>
            <a:r>
              <a:rPr lang="en-US" dirty="0"/>
              <a:t>Elevation changes</a:t>
            </a:r>
          </a:p>
          <a:p>
            <a:pPr lvl="1"/>
            <a:r>
              <a:rPr lang="en-US" dirty="0"/>
              <a:t>Resulting in flooding </a:t>
            </a:r>
          </a:p>
          <a:p>
            <a:pPr lvl="1"/>
            <a:r>
              <a:rPr lang="en-US" dirty="0"/>
              <a:t>Implications on drainage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Considerations During Development</a:t>
            </a:r>
          </a:p>
        </p:txBody>
      </p:sp>
    </p:spTree>
    <p:extLst>
      <p:ext uri="{BB962C8B-B14F-4D97-AF65-F5344CB8AC3E}">
        <p14:creationId xmlns:p14="http://schemas.microsoft.com/office/powerpoint/2010/main" val="283979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AC44-3CFA-418C-A490-6F41A72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needed</a:t>
            </a:r>
          </a:p>
          <a:p>
            <a:pPr lvl="1"/>
            <a:r>
              <a:rPr lang="en-US" dirty="0"/>
              <a:t>Access Drives</a:t>
            </a:r>
          </a:p>
          <a:p>
            <a:pPr lvl="1"/>
            <a:r>
              <a:rPr lang="en-US" dirty="0"/>
              <a:t>Crane Pads</a:t>
            </a:r>
          </a:p>
          <a:p>
            <a:pPr lvl="1"/>
            <a:r>
              <a:rPr lang="en-US" dirty="0"/>
              <a:t>Parking and Laydown Yard</a:t>
            </a:r>
          </a:p>
          <a:p>
            <a:pPr lvl="1"/>
            <a:r>
              <a:rPr lang="en-US" dirty="0"/>
              <a:t>Collection Lines</a:t>
            </a:r>
          </a:p>
          <a:p>
            <a:pPr lvl="1"/>
            <a:r>
              <a:rPr lang="en-US" dirty="0"/>
              <a:t>Communication Lines</a:t>
            </a:r>
          </a:p>
          <a:p>
            <a:pPr lvl="1"/>
            <a:r>
              <a:rPr lang="en-US" dirty="0"/>
              <a:t>Crane Staging Area</a:t>
            </a:r>
          </a:p>
          <a:p>
            <a:pPr lvl="1"/>
            <a:r>
              <a:rPr lang="en-US" dirty="0"/>
              <a:t>Turbine Components Staging Area</a:t>
            </a:r>
          </a:p>
          <a:p>
            <a:pPr lvl="1"/>
            <a:r>
              <a:rPr lang="en-US" dirty="0"/>
              <a:t>Drainage 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A9E6-FA83-4786-BA7D-E038CF7A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448404-3230-4190-81E3-48D4B4EC01DB}"/>
              </a:ext>
            </a:extLst>
          </p:cNvPr>
          <p:cNvSpPr txBox="1">
            <a:spLocks/>
          </p:cNvSpPr>
          <p:nvPr/>
        </p:nvSpPr>
        <p:spPr>
          <a:xfrm>
            <a:off x="2069157" y="438153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BAC4C8B-8AE9-48AF-B030-7DFA23C1D233}"/>
              </a:ext>
            </a:extLst>
          </p:cNvPr>
          <p:cNvSpPr txBox="1">
            <a:spLocks/>
          </p:cNvSpPr>
          <p:nvPr/>
        </p:nvSpPr>
        <p:spPr>
          <a:xfrm>
            <a:off x="2069154" y="971878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entury Gothic" panose="020B0502020202020204" pitchFamily="34" charset="0"/>
              </a:rPr>
              <a:t>Site Layout</a:t>
            </a:r>
          </a:p>
        </p:txBody>
      </p:sp>
    </p:spTree>
    <p:extLst>
      <p:ext uri="{BB962C8B-B14F-4D97-AF65-F5344CB8AC3E}">
        <p14:creationId xmlns:p14="http://schemas.microsoft.com/office/powerpoint/2010/main" val="25644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960C0B-AA42-4E36-BB67-AEDD00A04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02DE5-AE02-47CE-87C6-4B72D4EF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98B1D5-5F0D-40AE-AA74-52C49F61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CEBC2-8F1D-4504-8711-F3F7E6EB8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2"/>
            <a:ext cx="14630400" cy="9351619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0AB2E31-1D7E-46D0-B862-A4449921FE50}"/>
              </a:ext>
            </a:extLst>
          </p:cNvPr>
          <p:cNvSpPr txBox="1">
            <a:spLocks/>
          </p:cNvSpPr>
          <p:nvPr/>
        </p:nvSpPr>
        <p:spPr>
          <a:xfrm>
            <a:off x="876885" y="136758"/>
            <a:ext cx="4855699" cy="602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Where would you place collection lines and access roads?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AAD301-5779-4908-8D20-37F7523B7BA8}"/>
              </a:ext>
            </a:extLst>
          </p:cNvPr>
          <p:cNvSpPr/>
          <p:nvPr/>
        </p:nvSpPr>
        <p:spPr>
          <a:xfrm>
            <a:off x="10914185" y="32472"/>
            <a:ext cx="1289539" cy="10355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868A46-C37A-4C40-BCB6-C324490AA2B9}"/>
              </a:ext>
            </a:extLst>
          </p:cNvPr>
          <p:cNvSpPr/>
          <p:nvPr/>
        </p:nvSpPr>
        <p:spPr>
          <a:xfrm>
            <a:off x="3130063" y="5322275"/>
            <a:ext cx="994212" cy="79839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21BE96-091A-47A6-9E8C-F98631733860}"/>
              </a:ext>
            </a:extLst>
          </p:cNvPr>
          <p:cNvSpPr/>
          <p:nvPr/>
        </p:nvSpPr>
        <p:spPr>
          <a:xfrm>
            <a:off x="7209693" y="5721470"/>
            <a:ext cx="994212" cy="79839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CBFEA9-003B-4472-B44B-F08AE17B4F9C}"/>
              </a:ext>
            </a:extLst>
          </p:cNvPr>
          <p:cNvSpPr/>
          <p:nvPr/>
        </p:nvSpPr>
        <p:spPr>
          <a:xfrm>
            <a:off x="10210801" y="5826367"/>
            <a:ext cx="994212" cy="79839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2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FECDE-C7CC-48A9-9EB8-02B602BE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0D724-CEB3-4359-AA65-85637E2AB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B5115E-4FA7-41A7-BDD6-82EC88A5F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343" y="-1060239"/>
            <a:ext cx="16937056" cy="10669371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32DFE95E-9655-49FB-8DF9-0385A7B2E222}"/>
              </a:ext>
            </a:extLst>
          </p:cNvPr>
          <p:cNvSpPr txBox="1">
            <a:spLocks/>
          </p:cNvSpPr>
          <p:nvPr/>
        </p:nvSpPr>
        <p:spPr>
          <a:xfrm>
            <a:off x="2069157" y="205929"/>
            <a:ext cx="11555404" cy="53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1097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Engineering</a:t>
            </a:r>
          </a:p>
        </p:txBody>
      </p:sp>
      <p:sp>
        <p:nvSpPr>
          <p:cNvPr id="8" name="Text Placeholder 38">
            <a:extLst>
              <a:ext uri="{FF2B5EF4-FFF2-40B4-BE49-F238E27FC236}">
                <a16:creationId xmlns:a16="http://schemas.microsoft.com/office/drawing/2014/main" id="{2E80B580-6A83-44ED-91B4-E881C809F6A4}"/>
              </a:ext>
            </a:extLst>
          </p:cNvPr>
          <p:cNvSpPr txBox="1">
            <a:spLocks/>
          </p:cNvSpPr>
          <p:nvPr/>
        </p:nvSpPr>
        <p:spPr>
          <a:xfrm>
            <a:off x="2069154" y="638049"/>
            <a:ext cx="11555404" cy="501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09" indent="-274309" algn="l" defTabSz="1097236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822928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371545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920163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468782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3017399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4" indent="-274309" algn="l" defTabSz="1097236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 Site Layout</a:t>
            </a:r>
          </a:p>
        </p:txBody>
      </p:sp>
    </p:spTree>
    <p:extLst>
      <p:ext uri="{BB962C8B-B14F-4D97-AF65-F5344CB8AC3E}">
        <p14:creationId xmlns:p14="http://schemas.microsoft.com/office/powerpoint/2010/main" val="686681748"/>
      </p:ext>
    </p:extLst>
  </p:cSld>
  <p:clrMapOvr>
    <a:masterClrMapping/>
  </p:clrMapOvr>
</p:sld>
</file>

<file path=ppt/theme/theme1.xml><?xml version="1.0" encoding="utf-8"?>
<a:theme xmlns:a="http://schemas.openxmlformats.org/drawingml/2006/main" name="One Energy Presenta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Blade O&amp;M Forum - Presentation - 20181002.pptx" id="{143C076D-FF47-41D9-AE05-A83F12979E1D}" vid="{D080B622-185B-46A0-8CC9-81861D17B6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20379</TotalTime>
  <Words>955</Words>
  <Application>Microsoft Office PowerPoint</Application>
  <PresentationFormat>Custom</PresentationFormat>
  <Paragraphs>290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Aharoni</vt:lpstr>
      <vt:lpstr>Arial</vt:lpstr>
      <vt:lpstr>Calibri</vt:lpstr>
      <vt:lpstr>Century Gothic</vt:lpstr>
      <vt:lpstr>Palatino Linotype</vt:lpstr>
      <vt:lpstr>One Energy Presentations</vt:lpstr>
      <vt:lpstr>PPT WIND SCHOOL (CLASS 14b) Engineering</vt:lpstr>
      <vt:lpstr>outline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Grosso</dc:creator>
  <cp:lastModifiedBy>Jordan Swift</cp:lastModifiedBy>
  <cp:revision>266</cp:revision>
  <cp:lastPrinted>2017-03-15T21:18:02Z</cp:lastPrinted>
  <dcterms:created xsi:type="dcterms:W3CDTF">2016-08-18T14:52:56Z</dcterms:created>
  <dcterms:modified xsi:type="dcterms:W3CDTF">2019-01-09T20:09:38Z</dcterms:modified>
</cp:coreProperties>
</file>