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8" r:id="rId3"/>
    <p:sldId id="269" r:id="rId4"/>
    <p:sldId id="271" r:id="rId5"/>
    <p:sldId id="278" r:id="rId6"/>
    <p:sldId id="279" r:id="rId7"/>
    <p:sldId id="280" r:id="rId8"/>
    <p:sldId id="272" r:id="rId9"/>
    <p:sldId id="281" r:id="rId10"/>
    <p:sldId id="282" r:id="rId11"/>
    <p:sldId id="283" r:id="rId12"/>
    <p:sldId id="273" r:id="rId13"/>
    <p:sldId id="285" r:id="rId14"/>
    <p:sldId id="284" r:id="rId15"/>
    <p:sldId id="275" r:id="rId16"/>
    <p:sldId id="276" r:id="rId17"/>
    <p:sldId id="287" r:id="rId18"/>
    <p:sldId id="286" r:id="rId19"/>
    <p:sldId id="277" r:id="rId20"/>
  </p:sldIdLst>
  <p:sldSz cx="14630400" cy="8229600"/>
  <p:notesSz cx="7010400" cy="9223375"/>
  <p:defaultTextStyle>
    <a:defPPr>
      <a:defRPr lang="en-US"/>
    </a:defPPr>
    <a:lvl1pPr marL="0" algn="l" defTabSz="1097236" rtl="0" eaLnBrk="1" latinLnBrk="0" hangingPunct="1">
      <a:defRPr sz="2160" kern="1200">
        <a:solidFill>
          <a:schemeClr val="tx1"/>
        </a:solidFill>
        <a:latin typeface="+mn-lt"/>
        <a:ea typeface="+mn-ea"/>
        <a:cs typeface="+mn-cs"/>
      </a:defRPr>
    </a:lvl1pPr>
    <a:lvl2pPr marL="548618" algn="l" defTabSz="1097236" rtl="0" eaLnBrk="1" latinLnBrk="0" hangingPunct="1">
      <a:defRPr sz="2160" kern="1200">
        <a:solidFill>
          <a:schemeClr val="tx1"/>
        </a:solidFill>
        <a:latin typeface="+mn-lt"/>
        <a:ea typeface="+mn-ea"/>
        <a:cs typeface="+mn-cs"/>
      </a:defRPr>
    </a:lvl2pPr>
    <a:lvl3pPr marL="1097236" algn="l" defTabSz="1097236" rtl="0" eaLnBrk="1" latinLnBrk="0" hangingPunct="1">
      <a:defRPr sz="2160" kern="1200">
        <a:solidFill>
          <a:schemeClr val="tx1"/>
        </a:solidFill>
        <a:latin typeface="+mn-lt"/>
        <a:ea typeface="+mn-ea"/>
        <a:cs typeface="+mn-cs"/>
      </a:defRPr>
    </a:lvl3pPr>
    <a:lvl4pPr marL="1645854" algn="l" defTabSz="1097236" rtl="0" eaLnBrk="1" latinLnBrk="0" hangingPunct="1">
      <a:defRPr sz="2160" kern="1200">
        <a:solidFill>
          <a:schemeClr val="tx1"/>
        </a:solidFill>
        <a:latin typeface="+mn-lt"/>
        <a:ea typeface="+mn-ea"/>
        <a:cs typeface="+mn-cs"/>
      </a:defRPr>
    </a:lvl4pPr>
    <a:lvl5pPr marL="2194472" algn="l" defTabSz="1097236" rtl="0" eaLnBrk="1" latinLnBrk="0" hangingPunct="1">
      <a:defRPr sz="2160" kern="1200">
        <a:solidFill>
          <a:schemeClr val="tx1"/>
        </a:solidFill>
        <a:latin typeface="+mn-lt"/>
        <a:ea typeface="+mn-ea"/>
        <a:cs typeface="+mn-cs"/>
      </a:defRPr>
    </a:lvl5pPr>
    <a:lvl6pPr marL="2743091" algn="l" defTabSz="1097236" rtl="0" eaLnBrk="1" latinLnBrk="0" hangingPunct="1">
      <a:defRPr sz="2160" kern="1200">
        <a:solidFill>
          <a:schemeClr val="tx1"/>
        </a:solidFill>
        <a:latin typeface="+mn-lt"/>
        <a:ea typeface="+mn-ea"/>
        <a:cs typeface="+mn-cs"/>
      </a:defRPr>
    </a:lvl6pPr>
    <a:lvl7pPr marL="3291708" algn="l" defTabSz="1097236" rtl="0" eaLnBrk="1" latinLnBrk="0" hangingPunct="1">
      <a:defRPr sz="2160" kern="1200">
        <a:solidFill>
          <a:schemeClr val="tx1"/>
        </a:solidFill>
        <a:latin typeface="+mn-lt"/>
        <a:ea typeface="+mn-ea"/>
        <a:cs typeface="+mn-cs"/>
      </a:defRPr>
    </a:lvl7pPr>
    <a:lvl8pPr marL="3840326" algn="l" defTabSz="1097236" rtl="0" eaLnBrk="1" latinLnBrk="0" hangingPunct="1">
      <a:defRPr sz="2160" kern="1200">
        <a:solidFill>
          <a:schemeClr val="tx1"/>
        </a:solidFill>
        <a:latin typeface="+mn-lt"/>
        <a:ea typeface="+mn-ea"/>
        <a:cs typeface="+mn-cs"/>
      </a:defRPr>
    </a:lvl8pPr>
    <a:lvl9pPr marL="4388945" algn="l" defTabSz="1097236"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9424" autoAdjust="0"/>
  </p:normalViewPr>
  <p:slideViewPr>
    <p:cSldViewPr snapToGrid="0">
      <p:cViewPr varScale="1">
        <p:scale>
          <a:sx n="91" d="100"/>
          <a:sy n="91" d="100"/>
        </p:scale>
        <p:origin x="65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323B8DED-EBA2-4766-908C-A1784D075350}" type="datetimeFigureOut">
              <a:rPr lang="en-US" smtClean="0"/>
              <a:t>1/10/2019</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1097236" rtl="0" eaLnBrk="1" latinLnBrk="0" hangingPunct="1">
      <a:defRPr sz="1440" kern="1200">
        <a:solidFill>
          <a:schemeClr val="tx1"/>
        </a:solidFill>
        <a:latin typeface="+mn-lt"/>
        <a:ea typeface="+mn-ea"/>
        <a:cs typeface="+mn-cs"/>
      </a:defRPr>
    </a:lvl1pPr>
    <a:lvl2pPr marL="548618" algn="l" defTabSz="1097236" rtl="0" eaLnBrk="1" latinLnBrk="0" hangingPunct="1">
      <a:defRPr sz="1440" kern="1200">
        <a:solidFill>
          <a:schemeClr val="tx1"/>
        </a:solidFill>
        <a:latin typeface="+mn-lt"/>
        <a:ea typeface="+mn-ea"/>
        <a:cs typeface="+mn-cs"/>
      </a:defRPr>
    </a:lvl2pPr>
    <a:lvl3pPr marL="1097236" algn="l" defTabSz="1097236" rtl="0" eaLnBrk="1" latinLnBrk="0" hangingPunct="1">
      <a:defRPr sz="1440" kern="1200">
        <a:solidFill>
          <a:schemeClr val="tx1"/>
        </a:solidFill>
        <a:latin typeface="+mn-lt"/>
        <a:ea typeface="+mn-ea"/>
        <a:cs typeface="+mn-cs"/>
      </a:defRPr>
    </a:lvl3pPr>
    <a:lvl4pPr marL="1645854" algn="l" defTabSz="1097236" rtl="0" eaLnBrk="1" latinLnBrk="0" hangingPunct="1">
      <a:defRPr sz="1440" kern="1200">
        <a:solidFill>
          <a:schemeClr val="tx1"/>
        </a:solidFill>
        <a:latin typeface="+mn-lt"/>
        <a:ea typeface="+mn-ea"/>
        <a:cs typeface="+mn-cs"/>
      </a:defRPr>
    </a:lvl4pPr>
    <a:lvl5pPr marL="2194472" algn="l" defTabSz="1097236" rtl="0" eaLnBrk="1" latinLnBrk="0" hangingPunct="1">
      <a:defRPr sz="1440" kern="1200">
        <a:solidFill>
          <a:schemeClr val="tx1"/>
        </a:solidFill>
        <a:latin typeface="+mn-lt"/>
        <a:ea typeface="+mn-ea"/>
        <a:cs typeface="+mn-cs"/>
      </a:defRPr>
    </a:lvl5pPr>
    <a:lvl6pPr marL="2743091" algn="l" defTabSz="1097236" rtl="0" eaLnBrk="1" latinLnBrk="0" hangingPunct="1">
      <a:defRPr sz="1440" kern="1200">
        <a:solidFill>
          <a:schemeClr val="tx1"/>
        </a:solidFill>
        <a:latin typeface="+mn-lt"/>
        <a:ea typeface="+mn-ea"/>
        <a:cs typeface="+mn-cs"/>
      </a:defRPr>
    </a:lvl6pPr>
    <a:lvl7pPr marL="3291708" algn="l" defTabSz="1097236" rtl="0" eaLnBrk="1" latinLnBrk="0" hangingPunct="1">
      <a:defRPr sz="1440" kern="1200">
        <a:solidFill>
          <a:schemeClr val="tx1"/>
        </a:solidFill>
        <a:latin typeface="+mn-lt"/>
        <a:ea typeface="+mn-ea"/>
        <a:cs typeface="+mn-cs"/>
      </a:defRPr>
    </a:lvl7pPr>
    <a:lvl8pPr marL="3840326" algn="l" defTabSz="1097236" rtl="0" eaLnBrk="1" latinLnBrk="0" hangingPunct="1">
      <a:defRPr sz="1440" kern="1200">
        <a:solidFill>
          <a:schemeClr val="tx1"/>
        </a:solidFill>
        <a:latin typeface="+mn-lt"/>
        <a:ea typeface="+mn-ea"/>
        <a:cs typeface="+mn-cs"/>
      </a:defRPr>
    </a:lvl8pPr>
    <a:lvl9pPr marL="4388945" algn="l" defTabSz="1097236"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19</a:t>
            </a:fld>
            <a:endParaRPr lang="en-US"/>
          </a:p>
        </p:txBody>
      </p:sp>
    </p:spTree>
    <p:extLst>
      <p:ext uri="{BB962C8B-B14F-4D97-AF65-F5344CB8AC3E}">
        <p14:creationId xmlns:p14="http://schemas.microsoft.com/office/powerpoint/2010/main" val="3811617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0" y="1645923"/>
            <a:ext cx="14630400" cy="6583679"/>
            <a:chOff x="0" y="1371601"/>
            <a:chExt cx="12192000" cy="5486399"/>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59" r="73275" b="953"/>
            <a:stretch/>
          </p:blipFill>
          <p:spPr>
            <a:xfrm>
              <a:off x="0" y="1371601"/>
              <a:ext cx="2531644" cy="5486399"/>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a:stretch/>
          </p:blipFill>
          <p:spPr>
            <a:xfrm>
              <a:off x="2474284" y="4750654"/>
              <a:ext cx="9717716" cy="2107346"/>
            </a:xfrm>
            <a:prstGeom prst="rect">
              <a:avLst/>
            </a:prstGeom>
          </p:spPr>
        </p:pic>
        <p:sp>
          <p:nvSpPr>
            <p:cNvPr id="9" name="Rectangle 8"/>
            <p:cNvSpPr/>
            <p:nvPr userDrawn="1"/>
          </p:nvSpPr>
          <p:spPr>
            <a:xfrm>
              <a:off x="2474284" y="1371601"/>
              <a:ext cx="9717716" cy="3379053"/>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gr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01433" y="101559"/>
            <a:ext cx="2170520" cy="1378058"/>
          </a:xfrm>
          <a:prstGeom prst="rect">
            <a:avLst/>
          </a:prstGeom>
        </p:spPr>
      </p:pic>
      <p:sp>
        <p:nvSpPr>
          <p:cNvPr id="15" name="Text Placeholder 14"/>
          <p:cNvSpPr>
            <a:spLocks noGrp="1"/>
          </p:cNvSpPr>
          <p:nvPr>
            <p:ph type="body" sz="quarter" idx="10"/>
          </p:nvPr>
        </p:nvSpPr>
        <p:spPr>
          <a:xfrm>
            <a:off x="4382201" y="2758822"/>
            <a:ext cx="8903970" cy="1118234"/>
          </a:xfr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dirty="0"/>
              <a:t>Edit Master text styles</a:t>
            </a:r>
          </a:p>
        </p:txBody>
      </p:sp>
    </p:spTree>
    <p:extLst>
      <p:ext uri="{BB962C8B-B14F-4D97-AF65-F5344CB8AC3E}">
        <p14:creationId xmlns:p14="http://schemas.microsoft.com/office/powerpoint/2010/main" val="37715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51760" y="229908"/>
            <a:ext cx="10972800" cy="1152967"/>
          </a:xfrm>
        </p:spPr>
        <p:txBody>
          <a:bodyPr anchor="b"/>
          <a:lstStyle>
            <a:lvl1pPr>
              <a:defRPr sz="3840"/>
            </a:lvl1pPr>
          </a:lstStyle>
          <a:p>
            <a:r>
              <a:rPr lang="en-US"/>
              <a:t>Click to edit Master title style</a:t>
            </a:r>
          </a:p>
        </p:txBody>
      </p:sp>
      <p:sp>
        <p:nvSpPr>
          <p:cNvPr id="3" name="Content Placeholder 2"/>
          <p:cNvSpPr>
            <a:spLocks noGrp="1"/>
          </p:cNvSpPr>
          <p:nvPr>
            <p:ph idx="1"/>
          </p:nvPr>
        </p:nvSpPr>
        <p:spPr>
          <a:xfrm>
            <a:off x="6219826" y="1848843"/>
            <a:ext cx="7406640" cy="5184419"/>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7746" y="1848843"/>
            <a:ext cx="4718684" cy="5193944"/>
          </a:xfrm>
        </p:spPr>
        <p:txBody>
          <a:bodyPr/>
          <a:lstStyle>
            <a:lvl1pPr marL="0" indent="0">
              <a:buNone/>
              <a:defRPr sz="1920"/>
            </a:lvl1pPr>
            <a:lvl2pPr marL="548618" indent="0">
              <a:buNone/>
              <a:defRPr sz="1680"/>
            </a:lvl2pPr>
            <a:lvl3pPr marL="1097236" indent="0">
              <a:buNone/>
              <a:defRPr sz="1440"/>
            </a:lvl3pPr>
            <a:lvl4pPr marL="1645854" indent="0">
              <a:buNone/>
              <a:defRPr sz="1200"/>
            </a:lvl4pPr>
            <a:lvl5pPr marL="2194472" indent="0">
              <a:buNone/>
              <a:defRPr sz="1200"/>
            </a:lvl5pPr>
            <a:lvl6pPr marL="2743091" indent="0">
              <a:buNone/>
              <a:defRPr sz="1200"/>
            </a:lvl6pPr>
            <a:lvl7pPr marL="3291708" indent="0">
              <a:buNone/>
              <a:defRPr sz="1200"/>
            </a:lvl7pPr>
            <a:lvl8pPr marL="3840326" indent="0">
              <a:buNone/>
              <a:defRPr sz="1200"/>
            </a:lvl8pPr>
            <a:lvl9pPr marL="4388945" indent="0">
              <a:buNone/>
              <a:defRPr sz="1200"/>
            </a:lvl9pPr>
          </a:lstStyle>
          <a:p>
            <a:pPr lvl="0"/>
            <a:r>
              <a:rPr lang="en-US" dirty="0"/>
              <a:t>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4032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6516" y="221398"/>
            <a:ext cx="11028044" cy="1138928"/>
          </a:xfrm>
        </p:spPr>
        <p:txBody>
          <a:bodyPr anchor="b"/>
          <a:lstStyle>
            <a:lvl1pPr>
              <a:defRPr sz="3840"/>
            </a:lvl1pPr>
          </a:lstStyle>
          <a:p>
            <a:r>
              <a:rPr lang="en-US" dirty="0"/>
              <a:t>Click to edit Master title style</a:t>
            </a:r>
          </a:p>
        </p:txBody>
      </p:sp>
      <p:sp>
        <p:nvSpPr>
          <p:cNvPr id="3" name="Picture Placeholder 2"/>
          <p:cNvSpPr>
            <a:spLocks noGrp="1"/>
          </p:cNvSpPr>
          <p:nvPr>
            <p:ph type="pic" idx="1"/>
          </p:nvPr>
        </p:nvSpPr>
        <p:spPr>
          <a:xfrm>
            <a:off x="6219826" y="1811266"/>
            <a:ext cx="7406640" cy="5221996"/>
          </a:xfrm>
        </p:spPr>
        <p:txBody>
          <a:bodyPr/>
          <a:lstStyle>
            <a:lvl1pPr marL="0" indent="0">
              <a:buNone/>
              <a:defRPr sz="3840"/>
            </a:lvl1pPr>
            <a:lvl2pPr marL="548618" indent="0">
              <a:buNone/>
              <a:defRPr sz="3360"/>
            </a:lvl2pPr>
            <a:lvl3pPr marL="1097236" indent="0">
              <a:buNone/>
              <a:defRPr sz="2880"/>
            </a:lvl3pPr>
            <a:lvl4pPr marL="1645854" indent="0">
              <a:buNone/>
              <a:defRPr sz="2400"/>
            </a:lvl4pPr>
            <a:lvl5pPr marL="2194472" indent="0">
              <a:buNone/>
              <a:defRPr sz="2400"/>
            </a:lvl5pPr>
            <a:lvl6pPr marL="2743091" indent="0">
              <a:buNone/>
              <a:defRPr sz="2400"/>
            </a:lvl6pPr>
            <a:lvl7pPr marL="3291708" indent="0">
              <a:buNone/>
              <a:defRPr sz="2400"/>
            </a:lvl7pPr>
            <a:lvl8pPr marL="3840326" indent="0">
              <a:buNone/>
              <a:defRPr sz="2400"/>
            </a:lvl8pPr>
            <a:lvl9pPr marL="4388945" indent="0">
              <a:buNone/>
              <a:defRPr sz="2400"/>
            </a:lvl9pPr>
          </a:lstStyle>
          <a:p>
            <a:endParaRPr lang="en-US"/>
          </a:p>
        </p:txBody>
      </p:sp>
      <p:sp>
        <p:nvSpPr>
          <p:cNvPr id="4" name="Text Placeholder 3"/>
          <p:cNvSpPr>
            <a:spLocks noGrp="1"/>
          </p:cNvSpPr>
          <p:nvPr>
            <p:ph type="body" sz="half" idx="2"/>
          </p:nvPr>
        </p:nvSpPr>
        <p:spPr>
          <a:xfrm>
            <a:off x="1007746" y="1811265"/>
            <a:ext cx="4718684" cy="5231522"/>
          </a:xfrm>
        </p:spPr>
        <p:txBody>
          <a:bodyPr/>
          <a:lstStyle>
            <a:lvl1pPr marL="0" indent="0">
              <a:buNone/>
              <a:defRPr sz="1920"/>
            </a:lvl1pPr>
            <a:lvl2pPr marL="548618" indent="0">
              <a:buNone/>
              <a:defRPr sz="1680"/>
            </a:lvl2pPr>
            <a:lvl3pPr marL="1097236" indent="0">
              <a:buNone/>
              <a:defRPr sz="1440"/>
            </a:lvl3pPr>
            <a:lvl4pPr marL="1645854" indent="0">
              <a:buNone/>
              <a:defRPr sz="1200"/>
            </a:lvl4pPr>
            <a:lvl5pPr marL="2194472" indent="0">
              <a:buNone/>
              <a:defRPr sz="1200"/>
            </a:lvl5pPr>
            <a:lvl6pPr marL="2743091" indent="0">
              <a:buNone/>
              <a:defRPr sz="1200"/>
            </a:lvl6pPr>
            <a:lvl7pPr marL="3291708" indent="0">
              <a:buNone/>
              <a:defRPr sz="1200"/>
            </a:lvl7pPr>
            <a:lvl8pPr marL="3840326" indent="0">
              <a:buNone/>
              <a:defRPr sz="1200"/>
            </a:lvl8pPr>
            <a:lvl9pPr marL="4388945" indent="0">
              <a:buNone/>
              <a:defRPr sz="1200"/>
            </a:lvl9pPr>
          </a:lstStyle>
          <a:p>
            <a:pPr lvl="0"/>
            <a:r>
              <a:rPr lang="en-US" dirty="0"/>
              <a:t>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88477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3741A1-E075-4A77-8317-1C6D1E49FF66}" type="datetime1">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63507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1773685"/>
            <a:ext cx="3154680" cy="56386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5840" y="1773685"/>
            <a:ext cx="9281160" cy="56386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C7A17-4B7D-4D6E-B9C2-D28203B9BD80}" type="datetime1">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29421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47" b="9286"/>
          <a:stretch/>
        </p:blipFill>
        <p:spPr>
          <a:xfrm>
            <a:off x="0" y="-1"/>
            <a:ext cx="14645704" cy="682371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58231" y="317793"/>
            <a:ext cx="2676199" cy="1699112"/>
          </a:xfrm>
          <a:prstGeom prst="rect">
            <a:avLst/>
          </a:prstGeom>
        </p:spPr>
      </p:pic>
      <p:sp>
        <p:nvSpPr>
          <p:cNvPr id="11" name="Title Placeholder 1"/>
          <p:cNvSpPr>
            <a:spLocks noGrp="1"/>
          </p:cNvSpPr>
          <p:nvPr>
            <p:ph type="title"/>
          </p:nvPr>
        </p:nvSpPr>
        <p:spPr>
          <a:xfrm>
            <a:off x="148590" y="6936462"/>
            <a:ext cx="10927080" cy="995095"/>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12" name="TextBox 11"/>
          <p:cNvSpPr txBox="1"/>
          <p:nvPr userDrawn="1"/>
        </p:nvSpPr>
        <p:spPr>
          <a:xfrm>
            <a:off x="11175880" y="7093535"/>
            <a:ext cx="3517670" cy="701731"/>
          </a:xfrm>
          <a:prstGeom prst="rect">
            <a:avLst/>
          </a:prstGeom>
          <a:noFill/>
        </p:spPr>
        <p:txBody>
          <a:bodyPr wrap="square" rtlCol="0">
            <a:spAutoFit/>
          </a:bodyPr>
          <a:lstStyle/>
          <a:p>
            <a:pPr marL="0" marR="0" lvl="0" indent="0" algn="l" defTabSz="1097236" rtl="0" eaLnBrk="1" fontAlgn="auto" latinLnBrk="0" hangingPunct="1">
              <a:lnSpc>
                <a:spcPct val="100000"/>
              </a:lnSpc>
              <a:spcBef>
                <a:spcPts val="0"/>
              </a:spcBef>
              <a:spcAft>
                <a:spcPts val="0"/>
              </a:spcAft>
              <a:buClrTx/>
              <a:buSzTx/>
              <a:buFontTx/>
              <a:buNone/>
              <a:tabLst/>
              <a:defRPr/>
            </a:pPr>
            <a:r>
              <a:rPr lang="en-US" sz="1320" b="1" dirty="0">
                <a:solidFill>
                  <a:schemeClr val="tx1"/>
                </a:solidFill>
                <a:latin typeface="+mn-lt"/>
              </a:rPr>
              <a:t>12385 Township Rd</a:t>
            </a:r>
            <a:r>
              <a:rPr lang="en-US" sz="1320" b="1" baseline="0" dirty="0">
                <a:solidFill>
                  <a:schemeClr val="tx1"/>
                </a:solidFill>
                <a:latin typeface="+mn-lt"/>
              </a:rPr>
              <a:t> 215 | PO Box 894</a:t>
            </a:r>
          </a:p>
          <a:p>
            <a:pPr marL="0" marR="0" lvl="0" indent="0" algn="l" defTabSz="1097236" rtl="0" eaLnBrk="1" fontAlgn="auto" latinLnBrk="0" hangingPunct="1">
              <a:lnSpc>
                <a:spcPct val="100000"/>
              </a:lnSpc>
              <a:spcBef>
                <a:spcPts val="0"/>
              </a:spcBef>
              <a:spcAft>
                <a:spcPts val="0"/>
              </a:spcAft>
              <a:buClrTx/>
              <a:buSzTx/>
              <a:buFontTx/>
              <a:buNone/>
              <a:tabLst/>
              <a:defRPr/>
            </a:pPr>
            <a:r>
              <a:rPr lang="en-US" sz="1320" b="1" baseline="0" dirty="0">
                <a:solidFill>
                  <a:schemeClr val="tx1"/>
                </a:solidFill>
                <a:latin typeface="+mn-lt"/>
              </a:rPr>
              <a:t>Findlay, Ohio 45840</a:t>
            </a:r>
          </a:p>
          <a:p>
            <a:pPr marL="0" marR="0" lvl="0" indent="0" algn="l" defTabSz="1097236" rtl="0" eaLnBrk="1" fontAlgn="auto" latinLnBrk="0" hangingPunct="1">
              <a:lnSpc>
                <a:spcPct val="100000"/>
              </a:lnSpc>
              <a:spcBef>
                <a:spcPts val="0"/>
              </a:spcBef>
              <a:spcAft>
                <a:spcPts val="0"/>
              </a:spcAft>
              <a:buClrTx/>
              <a:buSzTx/>
              <a:buFontTx/>
              <a:buNone/>
              <a:tabLst/>
              <a:defRPr/>
            </a:pPr>
            <a:r>
              <a:rPr lang="en-US" sz="1320" b="1" kern="1200" dirty="0">
                <a:solidFill>
                  <a:schemeClr val="tx1"/>
                </a:solidFill>
                <a:latin typeface="+mn-lt"/>
                <a:ea typeface="+mn-ea"/>
                <a:cs typeface="+mn-cs"/>
              </a:rPr>
              <a:t>877-298-5853</a:t>
            </a:r>
            <a:r>
              <a:rPr lang="en-US" sz="1320" b="1" kern="1200" baseline="0" dirty="0">
                <a:solidFill>
                  <a:schemeClr val="tx1"/>
                </a:solidFill>
                <a:latin typeface="+mn-lt"/>
                <a:ea typeface="+mn-ea"/>
                <a:cs typeface="+mn-cs"/>
              </a:rPr>
              <a:t> | </a:t>
            </a:r>
            <a:r>
              <a:rPr lang="en-US" sz="1320" b="1" kern="1200" dirty="0">
                <a:solidFill>
                  <a:schemeClr val="tx1"/>
                </a:solidFill>
                <a:latin typeface="+mn-lt"/>
                <a:ea typeface="+mn-ea"/>
                <a:cs typeface="+mn-cs"/>
              </a:rPr>
              <a:t>www.oneenergy.com</a:t>
            </a:r>
            <a:endParaRPr lang="en-US" sz="1320" b="1" dirty="0">
              <a:solidFill>
                <a:schemeClr val="tx1"/>
              </a:solidFill>
              <a:latin typeface="+mn-lt"/>
            </a:endParaRPr>
          </a:p>
        </p:txBody>
      </p:sp>
      <p:cxnSp>
        <p:nvCxnSpPr>
          <p:cNvPr id="3" name="Straight Connector 2"/>
          <p:cNvCxnSpPr/>
          <p:nvPr userDrawn="1"/>
        </p:nvCxnSpPr>
        <p:spPr>
          <a:xfrm>
            <a:off x="11177211" y="7074691"/>
            <a:ext cx="1" cy="718637"/>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31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36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0E1AD1-8C34-4217-B81B-B9ABC8BB3121}" type="datetime1">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2069157" y="438153"/>
            <a:ext cx="11555404" cy="944723"/>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36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0E1AD1-8C34-4217-B81B-B9ABC8BB3121}" type="datetime1">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2069157" y="438153"/>
            <a:ext cx="11555404" cy="533725"/>
          </a:xfrm>
        </p:spPr>
        <p:txBody>
          <a:bodyPr/>
          <a:lstStyle/>
          <a:p>
            <a:r>
              <a:rPr lang="en-US" dirty="0"/>
              <a:t>Click to edit Master title style</a:t>
            </a:r>
          </a:p>
        </p:txBody>
      </p:sp>
      <p:sp>
        <p:nvSpPr>
          <p:cNvPr id="7" name="Text Placeholder 6"/>
          <p:cNvSpPr>
            <a:spLocks noGrp="1"/>
          </p:cNvSpPr>
          <p:nvPr>
            <p:ph type="body" sz="quarter" idx="13"/>
          </p:nvPr>
        </p:nvSpPr>
        <p:spPr>
          <a:xfrm>
            <a:off x="2069154" y="971878"/>
            <a:ext cx="11555404" cy="501016"/>
          </a:xfrm>
        </p:spPr>
        <p:txBody>
          <a:bodyPr/>
          <a:lstStyle>
            <a:lvl1pPr marL="0" indent="0" algn="r">
              <a:buNone/>
              <a:defRPr b="1">
                <a:latin typeface="+mj-lt"/>
              </a:defRPr>
            </a:lvl1pPr>
          </a:lstStyle>
          <a:p>
            <a:pPr lvl="0"/>
            <a:r>
              <a:rPr lang="en-US" dirty="0"/>
              <a:t>Edit Master text styles</a:t>
            </a:r>
          </a:p>
        </p:txBody>
      </p:sp>
    </p:spTree>
    <p:extLst>
      <p:ext uri="{BB962C8B-B14F-4D97-AF65-F5344CB8AC3E}">
        <p14:creationId xmlns:p14="http://schemas.microsoft.com/office/powerpoint/2010/main" val="19654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1773686"/>
            <a:ext cx="12618720" cy="3701285"/>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18" indent="0">
              <a:buNone/>
              <a:defRPr sz="2400">
                <a:solidFill>
                  <a:schemeClr val="tx1">
                    <a:tint val="75000"/>
                  </a:schemeClr>
                </a:solidFill>
              </a:defRPr>
            </a:lvl2pPr>
            <a:lvl3pPr marL="1097236" indent="0">
              <a:buNone/>
              <a:defRPr sz="2160">
                <a:solidFill>
                  <a:schemeClr val="tx1">
                    <a:tint val="75000"/>
                  </a:schemeClr>
                </a:solidFill>
              </a:defRPr>
            </a:lvl3pPr>
            <a:lvl4pPr marL="1645854" indent="0">
              <a:buNone/>
              <a:defRPr sz="1920">
                <a:solidFill>
                  <a:schemeClr val="tx1">
                    <a:tint val="75000"/>
                  </a:schemeClr>
                </a:solidFill>
              </a:defRPr>
            </a:lvl4pPr>
            <a:lvl5pPr marL="2194472" indent="0">
              <a:buNone/>
              <a:defRPr sz="1920">
                <a:solidFill>
                  <a:schemeClr val="tx1">
                    <a:tint val="75000"/>
                  </a:schemeClr>
                </a:solidFill>
              </a:defRPr>
            </a:lvl5pPr>
            <a:lvl6pPr marL="2743091" indent="0">
              <a:buNone/>
              <a:defRPr sz="1920">
                <a:solidFill>
                  <a:schemeClr val="tx1">
                    <a:tint val="75000"/>
                  </a:schemeClr>
                </a:solidFill>
              </a:defRPr>
            </a:lvl6pPr>
            <a:lvl7pPr marL="3291708" indent="0">
              <a:buNone/>
              <a:defRPr sz="1920">
                <a:solidFill>
                  <a:schemeClr val="tx1">
                    <a:tint val="75000"/>
                  </a:schemeClr>
                </a:solidFill>
              </a:defRPr>
            </a:lvl7pPr>
            <a:lvl8pPr marL="3840326" indent="0">
              <a:buNone/>
              <a:defRPr sz="1920">
                <a:solidFill>
                  <a:schemeClr val="tx1">
                    <a:tint val="75000"/>
                  </a:schemeClr>
                </a:solidFill>
              </a:defRPr>
            </a:lvl8pPr>
            <a:lvl9pPr marL="4388945" indent="0">
              <a:buNone/>
              <a:defRPr sz="19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91497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5840" y="1796232"/>
            <a:ext cx="6217920" cy="561612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06640" y="1796232"/>
            <a:ext cx="6217920" cy="56161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A9B29F-4592-471E-BAC3-27AE3182B56C}" type="datetime1">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91055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06669" y="438150"/>
            <a:ext cx="11619796" cy="952240"/>
          </a:xfrm>
        </p:spPr>
        <p:txBody>
          <a:bodyPr/>
          <a:lstStyle/>
          <a:p>
            <a:r>
              <a:rPr lang="en-US"/>
              <a:t>Click to edit Master title style</a:t>
            </a:r>
          </a:p>
        </p:txBody>
      </p:sp>
      <p:sp>
        <p:nvSpPr>
          <p:cNvPr id="3" name="Text Placeholder 2"/>
          <p:cNvSpPr>
            <a:spLocks noGrp="1"/>
          </p:cNvSpPr>
          <p:nvPr>
            <p:ph type="body" idx="1"/>
          </p:nvPr>
        </p:nvSpPr>
        <p:spPr>
          <a:xfrm>
            <a:off x="1007746" y="1766172"/>
            <a:ext cx="6189344" cy="924421"/>
          </a:xfrm>
        </p:spPr>
        <p:txBody>
          <a:bodyPr anchor="b"/>
          <a:lstStyle>
            <a:lvl1pPr marL="0" indent="0">
              <a:buNone/>
              <a:defRPr sz="2880" b="1"/>
            </a:lvl1pPr>
            <a:lvl2pPr marL="548618" indent="0">
              <a:buNone/>
              <a:defRPr sz="2400" b="1"/>
            </a:lvl2pPr>
            <a:lvl3pPr marL="1097236" indent="0">
              <a:buNone/>
              <a:defRPr sz="2160" b="1"/>
            </a:lvl3pPr>
            <a:lvl4pPr marL="1645854" indent="0">
              <a:buNone/>
              <a:defRPr sz="1920" b="1"/>
            </a:lvl4pPr>
            <a:lvl5pPr marL="2194472" indent="0">
              <a:buNone/>
              <a:defRPr sz="1920" b="1"/>
            </a:lvl5pPr>
            <a:lvl6pPr marL="2743091" indent="0">
              <a:buNone/>
              <a:defRPr sz="1920" b="1"/>
            </a:lvl6pPr>
            <a:lvl7pPr marL="3291708" indent="0">
              <a:buNone/>
              <a:defRPr sz="1920" b="1"/>
            </a:lvl7pPr>
            <a:lvl8pPr marL="3840326" indent="0">
              <a:buNone/>
              <a:defRPr sz="1920" b="1"/>
            </a:lvl8pPr>
            <a:lvl9pPr marL="4388945" indent="0">
              <a:buNone/>
              <a:defRPr sz="1920" b="1"/>
            </a:lvl9pPr>
          </a:lstStyle>
          <a:p>
            <a:pPr lvl="0"/>
            <a:r>
              <a:rPr lang="en-US"/>
              <a:t>Edit Master text styles</a:t>
            </a:r>
          </a:p>
        </p:txBody>
      </p:sp>
      <p:sp>
        <p:nvSpPr>
          <p:cNvPr id="4" name="Content Placeholder 3"/>
          <p:cNvSpPr>
            <a:spLocks noGrp="1"/>
          </p:cNvSpPr>
          <p:nvPr>
            <p:ph sz="half" idx="2"/>
          </p:nvPr>
        </p:nvSpPr>
        <p:spPr>
          <a:xfrm>
            <a:off x="1007746" y="2690592"/>
            <a:ext cx="6189344" cy="47370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06640" y="1766172"/>
            <a:ext cx="6219826" cy="924421"/>
          </a:xfrm>
        </p:spPr>
        <p:txBody>
          <a:bodyPr anchor="b"/>
          <a:lstStyle>
            <a:lvl1pPr marL="0" indent="0">
              <a:buNone/>
              <a:defRPr sz="2880" b="1"/>
            </a:lvl1pPr>
            <a:lvl2pPr marL="548618" indent="0">
              <a:buNone/>
              <a:defRPr sz="2400" b="1"/>
            </a:lvl2pPr>
            <a:lvl3pPr marL="1097236" indent="0">
              <a:buNone/>
              <a:defRPr sz="2160" b="1"/>
            </a:lvl3pPr>
            <a:lvl4pPr marL="1645854" indent="0">
              <a:buNone/>
              <a:defRPr sz="1920" b="1"/>
            </a:lvl4pPr>
            <a:lvl5pPr marL="2194472" indent="0">
              <a:buNone/>
              <a:defRPr sz="1920" b="1"/>
            </a:lvl5pPr>
            <a:lvl6pPr marL="2743091" indent="0">
              <a:buNone/>
              <a:defRPr sz="1920" b="1"/>
            </a:lvl6pPr>
            <a:lvl7pPr marL="3291708" indent="0">
              <a:buNone/>
              <a:defRPr sz="1920" b="1"/>
            </a:lvl7pPr>
            <a:lvl8pPr marL="3840326" indent="0">
              <a:buNone/>
              <a:defRPr sz="1920" b="1"/>
            </a:lvl8pPr>
            <a:lvl9pPr marL="4388945" indent="0">
              <a:buNone/>
              <a:defRPr sz="1920" b="1"/>
            </a:lvl9pPr>
          </a:lstStyle>
          <a:p>
            <a:pPr lvl="0"/>
            <a:r>
              <a:rPr lang="en-US"/>
              <a:t>Edit Master text styles</a:t>
            </a:r>
          </a:p>
        </p:txBody>
      </p:sp>
      <p:sp>
        <p:nvSpPr>
          <p:cNvPr id="6" name="Content Placeholder 5"/>
          <p:cNvSpPr>
            <a:spLocks noGrp="1"/>
          </p:cNvSpPr>
          <p:nvPr>
            <p:ph sz="quarter" idx="4"/>
          </p:nvPr>
        </p:nvSpPr>
        <p:spPr>
          <a:xfrm>
            <a:off x="7406640" y="2690592"/>
            <a:ext cx="6219826" cy="47370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96BD660-C672-4606-9D09-165DFF4FC29C}" type="datetime1">
              <a:rPr lang="en-US" smtClean="0"/>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5844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463DC-FC82-4ED9-AC86-9975A7C3DDCC}" type="datetime1">
              <a:rPr lang="en-US" smtClean="0"/>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08182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08119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69157" y="438151"/>
            <a:ext cx="11555404" cy="9281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05840" y="1788718"/>
            <a:ext cx="12618720" cy="56236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05840" y="7627622"/>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1D33E46F-87FE-46F2-961E-ECA482E6E173}" type="datetime1">
              <a:rPr lang="en-US" smtClean="0"/>
              <a:t>1/10/2019</a:t>
            </a:fld>
            <a:endParaRPr lang="en-US"/>
          </a:p>
        </p:txBody>
      </p:sp>
      <p:sp>
        <p:nvSpPr>
          <p:cNvPr id="5" name="Footer Placeholder 4"/>
          <p:cNvSpPr>
            <a:spLocks noGrp="1"/>
          </p:cNvSpPr>
          <p:nvPr>
            <p:ph type="ftr" sz="quarter" idx="3"/>
          </p:nvPr>
        </p:nvSpPr>
        <p:spPr>
          <a:xfrm>
            <a:off x="4846320" y="7627622"/>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2"/>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616344"/>
            <a:ext cx="14630400" cy="64741"/>
          </a:xfrm>
          <a:prstGeom prst="rect">
            <a:avLst/>
          </a:prstGeom>
          <a:solidFill>
            <a:srgbClr val="004A8B"/>
          </a:solidFill>
          <a:ln>
            <a:noFill/>
          </a:ln>
          <a:effectLst/>
          <a:extLst/>
        </p:spPr>
        <p:txBody>
          <a:bodyPr vert="horz" wrap="square" lIns="32953" tIns="32953" rIns="32953" bIns="32953" numCol="1" anchor="t" anchorCtr="0" compatLnSpc="1">
            <a:prstTxWarp prst="textNoShape">
              <a:avLst/>
            </a:prstTxWarp>
          </a:bodyPr>
          <a:lstStyle/>
          <a:p>
            <a:endParaRPr lang="en-US" sz="1621" dirty="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5840" y="438151"/>
            <a:ext cx="947390" cy="928169"/>
          </a:xfrm>
          <a:prstGeom prst="rect">
            <a:avLst/>
          </a:prstGeom>
        </p:spPr>
      </p:pic>
    </p:spTree>
    <p:extLst>
      <p:ext uri="{BB962C8B-B14F-4D97-AF65-F5344CB8AC3E}">
        <p14:creationId xmlns:p14="http://schemas.microsoft.com/office/powerpoint/2010/main" val="34341374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p:titleStyle>
    <p:body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36" rtl="0" eaLnBrk="1" latinLnBrk="0" hangingPunct="1">
        <a:defRPr sz="2160" kern="1200">
          <a:solidFill>
            <a:schemeClr val="tx1"/>
          </a:solidFill>
          <a:latin typeface="+mn-lt"/>
          <a:ea typeface="+mn-ea"/>
          <a:cs typeface="+mn-cs"/>
        </a:defRPr>
      </a:lvl1pPr>
      <a:lvl2pPr marL="548618" algn="l" defTabSz="1097236" rtl="0" eaLnBrk="1" latinLnBrk="0" hangingPunct="1">
        <a:defRPr sz="2160" kern="1200">
          <a:solidFill>
            <a:schemeClr val="tx1"/>
          </a:solidFill>
          <a:latin typeface="+mn-lt"/>
          <a:ea typeface="+mn-ea"/>
          <a:cs typeface="+mn-cs"/>
        </a:defRPr>
      </a:lvl2pPr>
      <a:lvl3pPr marL="1097236" algn="l" defTabSz="1097236" rtl="0" eaLnBrk="1" latinLnBrk="0" hangingPunct="1">
        <a:defRPr sz="2160" kern="1200">
          <a:solidFill>
            <a:schemeClr val="tx1"/>
          </a:solidFill>
          <a:latin typeface="+mn-lt"/>
          <a:ea typeface="+mn-ea"/>
          <a:cs typeface="+mn-cs"/>
        </a:defRPr>
      </a:lvl3pPr>
      <a:lvl4pPr marL="1645854" algn="l" defTabSz="1097236" rtl="0" eaLnBrk="1" latinLnBrk="0" hangingPunct="1">
        <a:defRPr sz="2160" kern="1200">
          <a:solidFill>
            <a:schemeClr val="tx1"/>
          </a:solidFill>
          <a:latin typeface="+mn-lt"/>
          <a:ea typeface="+mn-ea"/>
          <a:cs typeface="+mn-cs"/>
        </a:defRPr>
      </a:lvl4pPr>
      <a:lvl5pPr marL="2194472" algn="l" defTabSz="1097236" rtl="0" eaLnBrk="1" latinLnBrk="0" hangingPunct="1">
        <a:defRPr sz="2160" kern="1200">
          <a:solidFill>
            <a:schemeClr val="tx1"/>
          </a:solidFill>
          <a:latin typeface="+mn-lt"/>
          <a:ea typeface="+mn-ea"/>
          <a:cs typeface="+mn-cs"/>
        </a:defRPr>
      </a:lvl5pPr>
      <a:lvl6pPr marL="2743091" algn="l" defTabSz="1097236" rtl="0" eaLnBrk="1" latinLnBrk="0" hangingPunct="1">
        <a:defRPr sz="2160" kern="1200">
          <a:solidFill>
            <a:schemeClr val="tx1"/>
          </a:solidFill>
          <a:latin typeface="+mn-lt"/>
          <a:ea typeface="+mn-ea"/>
          <a:cs typeface="+mn-cs"/>
        </a:defRPr>
      </a:lvl6pPr>
      <a:lvl7pPr marL="3291708" algn="l" defTabSz="1097236" rtl="0" eaLnBrk="1" latinLnBrk="0" hangingPunct="1">
        <a:defRPr sz="2160" kern="1200">
          <a:solidFill>
            <a:schemeClr val="tx1"/>
          </a:solidFill>
          <a:latin typeface="+mn-lt"/>
          <a:ea typeface="+mn-ea"/>
          <a:cs typeface="+mn-cs"/>
        </a:defRPr>
      </a:lvl7pPr>
      <a:lvl8pPr marL="3840326" algn="l" defTabSz="1097236" rtl="0" eaLnBrk="1" latinLnBrk="0" hangingPunct="1">
        <a:defRPr sz="2160" kern="1200">
          <a:solidFill>
            <a:schemeClr val="tx1"/>
          </a:solidFill>
          <a:latin typeface="+mn-lt"/>
          <a:ea typeface="+mn-ea"/>
          <a:cs typeface="+mn-cs"/>
        </a:defRPr>
      </a:lvl8pPr>
      <a:lvl9pPr marL="4388945" algn="l" defTabSz="1097236"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PPT WIND SCHOOL (CLASS 14A)</a:t>
            </a:r>
            <a:br>
              <a:rPr lang="en-US" dirty="0"/>
            </a:br>
            <a:r>
              <a:rPr lang="en-US" dirty="0"/>
              <a:t>Third-Party studies</a:t>
            </a:r>
          </a:p>
        </p:txBody>
      </p:sp>
    </p:spTree>
    <p:extLst>
      <p:ext uri="{BB962C8B-B14F-4D97-AF65-F5344CB8AC3E}">
        <p14:creationId xmlns:p14="http://schemas.microsoft.com/office/powerpoint/2010/main" val="246043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D2A9E6-FA83-4786-BA7D-E038CF7A3A90}"/>
              </a:ext>
            </a:extLst>
          </p:cNvPr>
          <p:cNvSpPr>
            <a:spLocks noGrp="1"/>
          </p:cNvSpPr>
          <p:nvPr>
            <p:ph type="sldNum" sz="quarter" idx="12"/>
          </p:nvPr>
        </p:nvSpPr>
        <p:spPr/>
        <p:txBody>
          <a:bodyPr/>
          <a:lstStyle/>
          <a:p>
            <a:fld id="{4EC93DFA-70F6-4220-86AB-AD3183C08C91}" type="slidenum">
              <a:rPr lang="en-US" smtClean="0"/>
              <a:t>10</a:t>
            </a:fld>
            <a:endParaRPr lang="en-US" dirty="0"/>
          </a:p>
        </p:txBody>
      </p:sp>
      <p:sp>
        <p:nvSpPr>
          <p:cNvPr id="5" name="Title 3">
            <a:extLst>
              <a:ext uri="{FF2B5EF4-FFF2-40B4-BE49-F238E27FC236}">
                <a16:creationId xmlns:a16="http://schemas.microsoft.com/office/drawing/2014/main" id="{43448404-3230-4190-81E3-48D4B4EC01DB}"/>
              </a:ext>
            </a:extLst>
          </p:cNvPr>
          <p:cNvSpPr txBox="1">
            <a:spLocks/>
          </p:cNvSpPr>
          <p:nvPr/>
        </p:nvSpPr>
        <p:spPr>
          <a:xfrm>
            <a:off x="2069157" y="438153"/>
            <a:ext cx="11555404" cy="533725"/>
          </a:xfrm>
          <a:prstGeom prst="rect">
            <a:avLst/>
          </a:prstGeom>
        </p:spPr>
        <p:txBody>
          <a:bodyPr vert="horz" lIns="91440" tIns="45720" rIns="91440" bIns="4572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r>
              <a:rPr lang="en-US" dirty="0"/>
              <a:t>Third-Party Studies</a:t>
            </a:r>
          </a:p>
        </p:txBody>
      </p:sp>
      <p:sp>
        <p:nvSpPr>
          <p:cNvPr id="6" name="Text Placeholder 38">
            <a:extLst>
              <a:ext uri="{FF2B5EF4-FFF2-40B4-BE49-F238E27FC236}">
                <a16:creationId xmlns:a16="http://schemas.microsoft.com/office/drawing/2014/main" id="{7BAC4C8B-8AE9-48AF-B030-7DFA23C1D233}"/>
              </a:ext>
            </a:extLst>
          </p:cNvPr>
          <p:cNvSpPr txBox="1">
            <a:spLocks/>
          </p:cNvSpPr>
          <p:nvPr/>
        </p:nvSpPr>
        <p:spPr>
          <a:xfrm>
            <a:off x="2069154" y="971878"/>
            <a:ext cx="11555404" cy="501016"/>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b="1" dirty="0">
                <a:latin typeface="Century Gothic" panose="020B0502020202020204" pitchFamily="34" charset="0"/>
              </a:rPr>
              <a:t>Phase I ESA Example Report</a:t>
            </a:r>
          </a:p>
        </p:txBody>
      </p:sp>
      <p:sp>
        <p:nvSpPr>
          <p:cNvPr id="10" name="Content Placeholder 1">
            <a:extLst>
              <a:ext uri="{FF2B5EF4-FFF2-40B4-BE49-F238E27FC236}">
                <a16:creationId xmlns:a16="http://schemas.microsoft.com/office/drawing/2014/main" id="{0F14BB19-D607-4D63-B9BC-651A44E6C2E7}"/>
              </a:ext>
            </a:extLst>
          </p:cNvPr>
          <p:cNvSpPr>
            <a:spLocks noGrp="1"/>
          </p:cNvSpPr>
          <p:nvPr>
            <p:ph idx="1"/>
          </p:nvPr>
        </p:nvSpPr>
        <p:spPr>
          <a:xfrm>
            <a:off x="1005840" y="1788718"/>
            <a:ext cx="12618720" cy="5623639"/>
          </a:xfrm>
        </p:spPr>
        <p:txBody>
          <a:bodyPr/>
          <a:lstStyle/>
          <a:p>
            <a:r>
              <a:rPr lang="en-US" dirty="0"/>
              <a:t>Aerial Photos</a:t>
            </a:r>
          </a:p>
          <a:p>
            <a:pPr lvl="1"/>
            <a:r>
              <a:rPr lang="en-US" dirty="0"/>
              <a:t>Show timeline of land use</a:t>
            </a:r>
          </a:p>
        </p:txBody>
      </p:sp>
      <p:pic>
        <p:nvPicPr>
          <p:cNvPr id="4" name="Picture 3">
            <a:extLst>
              <a:ext uri="{FF2B5EF4-FFF2-40B4-BE49-F238E27FC236}">
                <a16:creationId xmlns:a16="http://schemas.microsoft.com/office/drawing/2014/main" id="{731D73C8-DFDA-4C5C-97D8-D80B0B0B836E}"/>
              </a:ext>
            </a:extLst>
          </p:cNvPr>
          <p:cNvPicPr>
            <a:picLocks noChangeAspect="1"/>
          </p:cNvPicPr>
          <p:nvPr/>
        </p:nvPicPr>
        <p:blipFill>
          <a:blip r:embed="rId2"/>
          <a:stretch>
            <a:fillRect/>
          </a:stretch>
        </p:blipFill>
        <p:spPr>
          <a:xfrm>
            <a:off x="10904359" y="3055622"/>
            <a:ext cx="3545512" cy="4572000"/>
          </a:xfrm>
          <a:prstGeom prst="rect">
            <a:avLst/>
          </a:prstGeom>
        </p:spPr>
      </p:pic>
      <p:pic>
        <p:nvPicPr>
          <p:cNvPr id="7" name="Picture 6">
            <a:extLst>
              <a:ext uri="{FF2B5EF4-FFF2-40B4-BE49-F238E27FC236}">
                <a16:creationId xmlns:a16="http://schemas.microsoft.com/office/drawing/2014/main" id="{26358573-0DD1-4AEA-A3D6-9CB97B5D53BF}"/>
              </a:ext>
            </a:extLst>
          </p:cNvPr>
          <p:cNvPicPr>
            <a:picLocks noChangeAspect="1"/>
          </p:cNvPicPr>
          <p:nvPr/>
        </p:nvPicPr>
        <p:blipFill>
          <a:blip r:embed="rId3"/>
          <a:stretch>
            <a:fillRect/>
          </a:stretch>
        </p:blipFill>
        <p:spPr>
          <a:xfrm>
            <a:off x="7317808" y="3055622"/>
            <a:ext cx="3521914" cy="4572000"/>
          </a:xfrm>
          <a:prstGeom prst="rect">
            <a:avLst/>
          </a:prstGeom>
        </p:spPr>
      </p:pic>
      <p:pic>
        <p:nvPicPr>
          <p:cNvPr id="8" name="Picture 7">
            <a:extLst>
              <a:ext uri="{FF2B5EF4-FFF2-40B4-BE49-F238E27FC236}">
                <a16:creationId xmlns:a16="http://schemas.microsoft.com/office/drawing/2014/main" id="{46B15C67-F266-4094-AC95-EF536F7EC077}"/>
              </a:ext>
            </a:extLst>
          </p:cNvPr>
          <p:cNvPicPr>
            <a:picLocks noChangeAspect="1"/>
          </p:cNvPicPr>
          <p:nvPr/>
        </p:nvPicPr>
        <p:blipFill>
          <a:blip r:embed="rId4"/>
          <a:stretch>
            <a:fillRect/>
          </a:stretch>
        </p:blipFill>
        <p:spPr>
          <a:xfrm>
            <a:off x="3736704" y="3055622"/>
            <a:ext cx="3516467" cy="4572000"/>
          </a:xfrm>
          <a:prstGeom prst="rect">
            <a:avLst/>
          </a:prstGeom>
        </p:spPr>
      </p:pic>
      <p:pic>
        <p:nvPicPr>
          <p:cNvPr id="9" name="Picture 8">
            <a:extLst>
              <a:ext uri="{FF2B5EF4-FFF2-40B4-BE49-F238E27FC236}">
                <a16:creationId xmlns:a16="http://schemas.microsoft.com/office/drawing/2014/main" id="{0ED92FC1-D9CA-416E-94F5-08397079A98F}"/>
              </a:ext>
            </a:extLst>
          </p:cNvPr>
          <p:cNvPicPr>
            <a:picLocks noChangeAspect="1"/>
          </p:cNvPicPr>
          <p:nvPr/>
        </p:nvPicPr>
        <p:blipFill>
          <a:blip r:embed="rId5"/>
          <a:stretch>
            <a:fillRect/>
          </a:stretch>
        </p:blipFill>
        <p:spPr>
          <a:xfrm>
            <a:off x="152400" y="3055622"/>
            <a:ext cx="3519667" cy="4572000"/>
          </a:xfrm>
          <a:prstGeom prst="rect">
            <a:avLst/>
          </a:prstGeom>
        </p:spPr>
      </p:pic>
    </p:spTree>
    <p:extLst>
      <p:ext uri="{BB962C8B-B14F-4D97-AF65-F5344CB8AC3E}">
        <p14:creationId xmlns:p14="http://schemas.microsoft.com/office/powerpoint/2010/main" val="222550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D2A9E6-FA83-4786-BA7D-E038CF7A3A90}"/>
              </a:ext>
            </a:extLst>
          </p:cNvPr>
          <p:cNvSpPr>
            <a:spLocks noGrp="1"/>
          </p:cNvSpPr>
          <p:nvPr>
            <p:ph type="sldNum" sz="quarter" idx="12"/>
          </p:nvPr>
        </p:nvSpPr>
        <p:spPr/>
        <p:txBody>
          <a:bodyPr/>
          <a:lstStyle/>
          <a:p>
            <a:fld id="{4EC93DFA-70F6-4220-86AB-AD3183C08C91}" type="slidenum">
              <a:rPr lang="en-US" smtClean="0"/>
              <a:t>11</a:t>
            </a:fld>
            <a:endParaRPr lang="en-US" dirty="0"/>
          </a:p>
        </p:txBody>
      </p:sp>
      <p:sp>
        <p:nvSpPr>
          <p:cNvPr id="5" name="Title 3">
            <a:extLst>
              <a:ext uri="{FF2B5EF4-FFF2-40B4-BE49-F238E27FC236}">
                <a16:creationId xmlns:a16="http://schemas.microsoft.com/office/drawing/2014/main" id="{43448404-3230-4190-81E3-48D4B4EC01DB}"/>
              </a:ext>
            </a:extLst>
          </p:cNvPr>
          <p:cNvSpPr txBox="1">
            <a:spLocks/>
          </p:cNvSpPr>
          <p:nvPr/>
        </p:nvSpPr>
        <p:spPr>
          <a:xfrm>
            <a:off x="2069157" y="438153"/>
            <a:ext cx="11555404" cy="533725"/>
          </a:xfrm>
          <a:prstGeom prst="rect">
            <a:avLst/>
          </a:prstGeom>
        </p:spPr>
        <p:txBody>
          <a:bodyPr vert="horz" lIns="91440" tIns="45720" rIns="91440" bIns="4572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r>
              <a:rPr lang="en-US" dirty="0"/>
              <a:t>Third-Party Studies</a:t>
            </a:r>
          </a:p>
        </p:txBody>
      </p:sp>
      <p:sp>
        <p:nvSpPr>
          <p:cNvPr id="6" name="Text Placeholder 38">
            <a:extLst>
              <a:ext uri="{FF2B5EF4-FFF2-40B4-BE49-F238E27FC236}">
                <a16:creationId xmlns:a16="http://schemas.microsoft.com/office/drawing/2014/main" id="{7BAC4C8B-8AE9-48AF-B030-7DFA23C1D233}"/>
              </a:ext>
            </a:extLst>
          </p:cNvPr>
          <p:cNvSpPr txBox="1">
            <a:spLocks/>
          </p:cNvSpPr>
          <p:nvPr/>
        </p:nvSpPr>
        <p:spPr>
          <a:xfrm>
            <a:off x="2069154" y="971878"/>
            <a:ext cx="11555404" cy="501016"/>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b="1" dirty="0">
                <a:latin typeface="Century Gothic" panose="020B0502020202020204" pitchFamily="34" charset="0"/>
              </a:rPr>
              <a:t>Phase I ESA Example Report</a:t>
            </a:r>
          </a:p>
        </p:txBody>
      </p:sp>
      <p:sp>
        <p:nvSpPr>
          <p:cNvPr id="10" name="Content Placeholder 1">
            <a:extLst>
              <a:ext uri="{FF2B5EF4-FFF2-40B4-BE49-F238E27FC236}">
                <a16:creationId xmlns:a16="http://schemas.microsoft.com/office/drawing/2014/main" id="{0F14BB19-D607-4D63-B9BC-651A44E6C2E7}"/>
              </a:ext>
            </a:extLst>
          </p:cNvPr>
          <p:cNvSpPr>
            <a:spLocks noGrp="1"/>
          </p:cNvSpPr>
          <p:nvPr>
            <p:ph idx="1"/>
          </p:nvPr>
        </p:nvSpPr>
        <p:spPr>
          <a:xfrm>
            <a:off x="408940" y="1890318"/>
            <a:ext cx="12618720" cy="5623639"/>
          </a:xfrm>
        </p:spPr>
        <p:txBody>
          <a:bodyPr/>
          <a:lstStyle/>
          <a:p>
            <a:r>
              <a:rPr lang="en-US" dirty="0"/>
              <a:t>Environmental Database Search by EDR</a:t>
            </a:r>
          </a:p>
          <a:p>
            <a:pPr lvl="1"/>
            <a:r>
              <a:rPr lang="en-US" dirty="0"/>
              <a:t>Environmental Data Resources </a:t>
            </a:r>
          </a:p>
          <a:p>
            <a:r>
              <a:rPr lang="en-US" dirty="0"/>
              <a:t>Review of the following:</a:t>
            </a:r>
          </a:p>
          <a:p>
            <a:pPr lvl="1"/>
            <a:r>
              <a:rPr lang="en-US" dirty="0"/>
              <a:t>Industry in the area</a:t>
            </a:r>
          </a:p>
          <a:p>
            <a:pPr lvl="1"/>
            <a:r>
              <a:rPr lang="en-US" dirty="0"/>
              <a:t>Records of Emergency Reports</a:t>
            </a:r>
          </a:p>
          <a:p>
            <a:pPr lvl="1"/>
            <a:r>
              <a:rPr lang="en-US" dirty="0"/>
              <a:t>Local Land Records</a:t>
            </a:r>
          </a:p>
          <a:p>
            <a:pPr lvl="1"/>
            <a:r>
              <a:rPr lang="en-US" dirty="0"/>
              <a:t>Local Brownfield sites</a:t>
            </a:r>
          </a:p>
          <a:p>
            <a:pPr lvl="1"/>
            <a:r>
              <a:rPr lang="en-US" dirty="0"/>
              <a:t>Local Landfill/Solid waste sites</a:t>
            </a:r>
          </a:p>
          <a:p>
            <a:pPr lvl="1"/>
            <a:r>
              <a:rPr lang="en-US" dirty="0"/>
              <a:t>Local Hazardous Waste/Contaminated sites</a:t>
            </a:r>
          </a:p>
          <a:p>
            <a:pPr lvl="1"/>
            <a:endParaRPr lang="en-US" dirty="0"/>
          </a:p>
          <a:p>
            <a:endParaRPr lang="en-US" dirty="0"/>
          </a:p>
        </p:txBody>
      </p:sp>
      <p:pic>
        <p:nvPicPr>
          <p:cNvPr id="4" name="Picture 3">
            <a:extLst>
              <a:ext uri="{FF2B5EF4-FFF2-40B4-BE49-F238E27FC236}">
                <a16:creationId xmlns:a16="http://schemas.microsoft.com/office/drawing/2014/main" id="{A5CBBA18-6893-441B-A256-C4DD1F4B1931}"/>
              </a:ext>
            </a:extLst>
          </p:cNvPr>
          <p:cNvPicPr>
            <a:picLocks noChangeAspect="1"/>
          </p:cNvPicPr>
          <p:nvPr/>
        </p:nvPicPr>
        <p:blipFill>
          <a:blip r:embed="rId2"/>
          <a:stretch>
            <a:fillRect/>
          </a:stretch>
        </p:blipFill>
        <p:spPr>
          <a:xfrm>
            <a:off x="9028112" y="1890318"/>
            <a:ext cx="5362575" cy="6286500"/>
          </a:xfrm>
          <a:prstGeom prst="rect">
            <a:avLst/>
          </a:prstGeom>
        </p:spPr>
      </p:pic>
    </p:spTree>
    <p:extLst>
      <p:ext uri="{BB962C8B-B14F-4D97-AF65-F5344CB8AC3E}">
        <p14:creationId xmlns:p14="http://schemas.microsoft.com/office/powerpoint/2010/main" val="74935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D2A9E6-FA83-4786-BA7D-E038CF7A3A90}"/>
              </a:ext>
            </a:extLst>
          </p:cNvPr>
          <p:cNvSpPr>
            <a:spLocks noGrp="1"/>
          </p:cNvSpPr>
          <p:nvPr>
            <p:ph type="sldNum" sz="quarter" idx="12"/>
          </p:nvPr>
        </p:nvSpPr>
        <p:spPr/>
        <p:txBody>
          <a:bodyPr/>
          <a:lstStyle/>
          <a:p>
            <a:fld id="{4EC93DFA-70F6-4220-86AB-AD3183C08C91}" type="slidenum">
              <a:rPr lang="en-US" smtClean="0"/>
              <a:t>12</a:t>
            </a:fld>
            <a:endParaRPr lang="en-US" dirty="0"/>
          </a:p>
        </p:txBody>
      </p:sp>
      <p:sp>
        <p:nvSpPr>
          <p:cNvPr id="5" name="Title 3">
            <a:extLst>
              <a:ext uri="{FF2B5EF4-FFF2-40B4-BE49-F238E27FC236}">
                <a16:creationId xmlns:a16="http://schemas.microsoft.com/office/drawing/2014/main" id="{43448404-3230-4190-81E3-48D4B4EC01DB}"/>
              </a:ext>
            </a:extLst>
          </p:cNvPr>
          <p:cNvSpPr txBox="1">
            <a:spLocks/>
          </p:cNvSpPr>
          <p:nvPr/>
        </p:nvSpPr>
        <p:spPr>
          <a:xfrm>
            <a:off x="2069157" y="438153"/>
            <a:ext cx="11555404" cy="533725"/>
          </a:xfrm>
          <a:prstGeom prst="rect">
            <a:avLst/>
          </a:prstGeom>
        </p:spPr>
        <p:txBody>
          <a:bodyPr vert="horz" lIns="91440" tIns="45720" rIns="91440" bIns="4572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r>
              <a:rPr lang="en-US" dirty="0"/>
              <a:t>Third-Party Studies</a:t>
            </a:r>
          </a:p>
        </p:txBody>
      </p:sp>
      <p:sp>
        <p:nvSpPr>
          <p:cNvPr id="6" name="Text Placeholder 38">
            <a:extLst>
              <a:ext uri="{FF2B5EF4-FFF2-40B4-BE49-F238E27FC236}">
                <a16:creationId xmlns:a16="http://schemas.microsoft.com/office/drawing/2014/main" id="{7BAC4C8B-8AE9-48AF-B030-7DFA23C1D233}"/>
              </a:ext>
            </a:extLst>
          </p:cNvPr>
          <p:cNvSpPr txBox="1">
            <a:spLocks/>
          </p:cNvSpPr>
          <p:nvPr/>
        </p:nvSpPr>
        <p:spPr>
          <a:xfrm>
            <a:off x="2069154" y="971878"/>
            <a:ext cx="11555404" cy="501016"/>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b="1" dirty="0">
                <a:latin typeface="Century Gothic" panose="020B0502020202020204" pitchFamily="34" charset="0"/>
              </a:rPr>
              <a:t>Geotech</a:t>
            </a:r>
          </a:p>
        </p:txBody>
      </p:sp>
      <p:sp>
        <p:nvSpPr>
          <p:cNvPr id="7" name="Slide Number Placeholder 2">
            <a:extLst>
              <a:ext uri="{FF2B5EF4-FFF2-40B4-BE49-F238E27FC236}">
                <a16:creationId xmlns:a16="http://schemas.microsoft.com/office/drawing/2014/main" id="{D5DCF2AD-5410-43CB-A7FC-326B9DD17498}"/>
              </a:ext>
            </a:extLst>
          </p:cNvPr>
          <p:cNvSpPr txBox="1">
            <a:spLocks/>
          </p:cNvSpPr>
          <p:nvPr/>
        </p:nvSpPr>
        <p:spPr>
          <a:xfrm>
            <a:off x="10332720" y="7627622"/>
            <a:ext cx="3291840" cy="438150"/>
          </a:xfrm>
          <a:prstGeom prst="rect">
            <a:avLst/>
          </a:prstGeom>
        </p:spPr>
        <p:txBody>
          <a:bodyPr vert="horz" lIns="91440" tIns="45720" rIns="91440" bIns="45720" rtlCol="0" anchor="ctr"/>
          <a:lstStyle>
            <a:defPPr>
              <a:defRPr lang="en-US"/>
            </a:defPPr>
            <a:lvl1pPr marL="0" algn="r" defTabSz="1097236" rtl="0" eaLnBrk="1" latinLnBrk="0" hangingPunct="1">
              <a:defRPr sz="1440" kern="1200">
                <a:solidFill>
                  <a:schemeClr val="tx1">
                    <a:tint val="75000"/>
                  </a:schemeClr>
                </a:solidFill>
                <a:latin typeface="+mn-lt"/>
                <a:ea typeface="+mn-ea"/>
                <a:cs typeface="+mn-cs"/>
              </a:defRPr>
            </a:lvl1pPr>
            <a:lvl2pPr marL="548618" algn="l" defTabSz="1097236" rtl="0" eaLnBrk="1" latinLnBrk="0" hangingPunct="1">
              <a:defRPr sz="2160" kern="1200">
                <a:solidFill>
                  <a:schemeClr val="tx1"/>
                </a:solidFill>
                <a:latin typeface="+mn-lt"/>
                <a:ea typeface="+mn-ea"/>
                <a:cs typeface="+mn-cs"/>
              </a:defRPr>
            </a:lvl2pPr>
            <a:lvl3pPr marL="1097236" algn="l" defTabSz="1097236" rtl="0" eaLnBrk="1" latinLnBrk="0" hangingPunct="1">
              <a:defRPr sz="2160" kern="1200">
                <a:solidFill>
                  <a:schemeClr val="tx1"/>
                </a:solidFill>
                <a:latin typeface="+mn-lt"/>
                <a:ea typeface="+mn-ea"/>
                <a:cs typeface="+mn-cs"/>
              </a:defRPr>
            </a:lvl3pPr>
            <a:lvl4pPr marL="1645854" algn="l" defTabSz="1097236" rtl="0" eaLnBrk="1" latinLnBrk="0" hangingPunct="1">
              <a:defRPr sz="2160" kern="1200">
                <a:solidFill>
                  <a:schemeClr val="tx1"/>
                </a:solidFill>
                <a:latin typeface="+mn-lt"/>
                <a:ea typeface="+mn-ea"/>
                <a:cs typeface="+mn-cs"/>
              </a:defRPr>
            </a:lvl4pPr>
            <a:lvl5pPr marL="2194472" algn="l" defTabSz="1097236" rtl="0" eaLnBrk="1" latinLnBrk="0" hangingPunct="1">
              <a:defRPr sz="2160" kern="1200">
                <a:solidFill>
                  <a:schemeClr val="tx1"/>
                </a:solidFill>
                <a:latin typeface="+mn-lt"/>
                <a:ea typeface="+mn-ea"/>
                <a:cs typeface="+mn-cs"/>
              </a:defRPr>
            </a:lvl5pPr>
            <a:lvl6pPr marL="2743091" algn="l" defTabSz="1097236" rtl="0" eaLnBrk="1" latinLnBrk="0" hangingPunct="1">
              <a:defRPr sz="2160" kern="1200">
                <a:solidFill>
                  <a:schemeClr val="tx1"/>
                </a:solidFill>
                <a:latin typeface="+mn-lt"/>
                <a:ea typeface="+mn-ea"/>
                <a:cs typeface="+mn-cs"/>
              </a:defRPr>
            </a:lvl6pPr>
            <a:lvl7pPr marL="3291708" algn="l" defTabSz="1097236" rtl="0" eaLnBrk="1" latinLnBrk="0" hangingPunct="1">
              <a:defRPr sz="2160" kern="1200">
                <a:solidFill>
                  <a:schemeClr val="tx1"/>
                </a:solidFill>
                <a:latin typeface="+mn-lt"/>
                <a:ea typeface="+mn-ea"/>
                <a:cs typeface="+mn-cs"/>
              </a:defRPr>
            </a:lvl7pPr>
            <a:lvl8pPr marL="3840326" algn="l" defTabSz="1097236" rtl="0" eaLnBrk="1" latinLnBrk="0" hangingPunct="1">
              <a:defRPr sz="2160" kern="1200">
                <a:solidFill>
                  <a:schemeClr val="tx1"/>
                </a:solidFill>
                <a:latin typeface="+mn-lt"/>
                <a:ea typeface="+mn-ea"/>
                <a:cs typeface="+mn-cs"/>
              </a:defRPr>
            </a:lvl8pPr>
            <a:lvl9pPr marL="4388945" algn="l" defTabSz="1097236" rtl="0" eaLnBrk="1" latinLnBrk="0" hangingPunct="1">
              <a:defRPr sz="2160" kern="1200">
                <a:solidFill>
                  <a:schemeClr val="tx1"/>
                </a:solidFill>
                <a:latin typeface="+mn-lt"/>
                <a:ea typeface="+mn-ea"/>
                <a:cs typeface="+mn-cs"/>
              </a:defRPr>
            </a:lvl9pPr>
          </a:lstStyle>
          <a:p>
            <a:fld id="{4EC93DFA-70F6-4220-86AB-AD3183C08C91}" type="slidenum">
              <a:rPr lang="en-US" smtClean="0"/>
              <a:pPr/>
              <a:t>12</a:t>
            </a:fld>
            <a:endParaRPr lang="en-US" dirty="0"/>
          </a:p>
        </p:txBody>
      </p:sp>
      <p:sp>
        <p:nvSpPr>
          <p:cNvPr id="8" name="Content Placeholder 1">
            <a:extLst>
              <a:ext uri="{FF2B5EF4-FFF2-40B4-BE49-F238E27FC236}">
                <a16:creationId xmlns:a16="http://schemas.microsoft.com/office/drawing/2014/main" id="{81ECEC9F-4A49-4382-A223-9294C9C0068B}"/>
              </a:ext>
            </a:extLst>
          </p:cNvPr>
          <p:cNvSpPr txBox="1">
            <a:spLocks/>
          </p:cNvSpPr>
          <p:nvPr/>
        </p:nvSpPr>
        <p:spPr>
          <a:xfrm>
            <a:off x="695850" y="2161412"/>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Why:</a:t>
            </a:r>
          </a:p>
        </p:txBody>
      </p:sp>
      <p:sp>
        <p:nvSpPr>
          <p:cNvPr id="9" name="Content Placeholder 1">
            <a:extLst>
              <a:ext uri="{FF2B5EF4-FFF2-40B4-BE49-F238E27FC236}">
                <a16:creationId xmlns:a16="http://schemas.microsoft.com/office/drawing/2014/main" id="{F24A8173-796D-4EAA-95F1-D7DFD2DC5A11}"/>
              </a:ext>
            </a:extLst>
          </p:cNvPr>
          <p:cNvSpPr txBox="1">
            <a:spLocks/>
          </p:cNvSpPr>
          <p:nvPr/>
        </p:nvSpPr>
        <p:spPr>
          <a:xfrm>
            <a:off x="1873002" y="3567816"/>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How:</a:t>
            </a:r>
          </a:p>
        </p:txBody>
      </p:sp>
      <p:sp>
        <p:nvSpPr>
          <p:cNvPr id="10" name="Content Placeholder 1">
            <a:extLst>
              <a:ext uri="{FF2B5EF4-FFF2-40B4-BE49-F238E27FC236}">
                <a16:creationId xmlns:a16="http://schemas.microsoft.com/office/drawing/2014/main" id="{9C0D498A-F682-4624-BC98-69B55E1A5EEA}"/>
              </a:ext>
            </a:extLst>
          </p:cNvPr>
          <p:cNvSpPr txBox="1">
            <a:spLocks/>
          </p:cNvSpPr>
          <p:nvPr/>
        </p:nvSpPr>
        <p:spPr>
          <a:xfrm>
            <a:off x="3036710" y="4249013"/>
            <a:ext cx="9945511" cy="3765959"/>
          </a:xfrm>
          <a:prstGeom prst="rect">
            <a:avLst/>
          </a:prstGeom>
        </p:spPr>
        <p:txBody>
          <a:bodyPr vert="horz" lIns="91440" tIns="45720" rIns="91440" bIns="45720" rtlCol="0">
            <a:normAutofit fontScale="85000" lnSpcReduction="2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457200" indent="-457200">
              <a:buFont typeface="+mj-lt"/>
              <a:buAutoNum type="arabicPeriod"/>
            </a:pPr>
            <a:r>
              <a:rPr lang="en-US" sz="2400" b="0" dirty="0"/>
              <a:t>Third-party typically used: RRC: Power and Energy </a:t>
            </a:r>
          </a:p>
          <a:p>
            <a:pPr marL="457200" indent="-457200">
              <a:buFont typeface="+mj-lt"/>
              <a:buAutoNum type="arabicPeriod"/>
            </a:pPr>
            <a:r>
              <a:rPr lang="en-US" sz="2400" b="0" dirty="0"/>
              <a:t>Contact RRC to request a Geotech quote</a:t>
            </a:r>
          </a:p>
          <a:p>
            <a:pPr marL="457200" indent="-457200">
              <a:buFont typeface="+mj-lt"/>
              <a:buAutoNum type="arabicPeriod"/>
            </a:pPr>
            <a:r>
              <a:rPr lang="en-US" sz="2400" b="0" dirty="0"/>
              <a:t>Complete PO and get it approved</a:t>
            </a:r>
          </a:p>
          <a:p>
            <a:pPr marL="457200" indent="-457200">
              <a:buFont typeface="+mj-lt"/>
              <a:buAutoNum type="arabicPeriod"/>
            </a:pPr>
            <a:r>
              <a:rPr lang="en-US" sz="2400" b="0" dirty="0"/>
              <a:t>RRC will coordinate a drill rig and send a representative to the site. Coordinate a day/time to go to the land in question where you will be available to go as well</a:t>
            </a:r>
          </a:p>
          <a:p>
            <a:pPr marL="457200" indent="-457200">
              <a:buFont typeface="+mj-lt"/>
              <a:buAutoNum type="arabicPeriod"/>
            </a:pPr>
            <a:r>
              <a:rPr lang="en-US" sz="2400" b="0" dirty="0"/>
              <a:t>Hang out with the assessor during the evaluation</a:t>
            </a:r>
          </a:p>
          <a:p>
            <a:pPr marL="457200" indent="-457200">
              <a:buFont typeface="+mj-lt"/>
              <a:buAutoNum type="arabicPeriod"/>
            </a:pPr>
            <a:r>
              <a:rPr lang="en-US" sz="2400" b="0" dirty="0"/>
              <a:t>OE will receive report back within 2 weeks typically which will indicate if a further engineering is necessary</a:t>
            </a:r>
          </a:p>
          <a:p>
            <a:pPr marL="457200" indent="-457200">
              <a:buFont typeface="+mj-lt"/>
              <a:buAutoNum type="arabicPeriod"/>
            </a:pPr>
            <a:r>
              <a:rPr lang="en-US" sz="2400" b="0" dirty="0"/>
              <a:t>RRC Geotech division will send to foundation division and ensure foundation design is still compliant</a:t>
            </a:r>
          </a:p>
          <a:p>
            <a:pPr marL="457200" indent="-457200">
              <a:buFont typeface="+mj-lt"/>
              <a:buAutoNum type="arabicPeriod"/>
            </a:pPr>
            <a:r>
              <a:rPr lang="en-US" sz="2400" b="0" dirty="0"/>
              <a:t>Structural Engineer approves foundation design for project</a:t>
            </a:r>
          </a:p>
          <a:p>
            <a:pPr marL="457200" indent="-457200">
              <a:buFont typeface="+mj-lt"/>
              <a:buAutoNum type="arabicPeriod"/>
            </a:pPr>
            <a:endParaRPr lang="en-US" sz="2400" b="0" dirty="0">
              <a:highlight>
                <a:srgbClr val="FFFF00"/>
              </a:highlight>
            </a:endParaRPr>
          </a:p>
          <a:p>
            <a:pPr marL="457200" indent="-457200">
              <a:buFont typeface="+mj-lt"/>
              <a:buAutoNum type="arabicPeriod"/>
            </a:pPr>
            <a:endParaRPr lang="en-US" sz="2400" b="0" dirty="0">
              <a:highlight>
                <a:srgbClr val="FFFF00"/>
              </a:highlight>
            </a:endParaRPr>
          </a:p>
        </p:txBody>
      </p:sp>
      <p:sp>
        <p:nvSpPr>
          <p:cNvPr id="11" name="Content Placeholder 1">
            <a:extLst>
              <a:ext uri="{FF2B5EF4-FFF2-40B4-BE49-F238E27FC236}">
                <a16:creationId xmlns:a16="http://schemas.microsoft.com/office/drawing/2014/main" id="{4A5686A3-0B73-4E23-A6A3-73B062911887}"/>
              </a:ext>
            </a:extLst>
          </p:cNvPr>
          <p:cNvSpPr txBox="1">
            <a:spLocks/>
          </p:cNvSpPr>
          <p:nvPr/>
        </p:nvSpPr>
        <p:spPr>
          <a:xfrm>
            <a:off x="2221554" y="2159019"/>
            <a:ext cx="10760668" cy="1261514"/>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2400" b="0" dirty="0"/>
              <a:t>To explore and evaluate the subsurface conditions at the proposed WTG sites, develop geotechnical design and construction recommendations for the project. Has implications on foundation design and electrical distribution.</a:t>
            </a:r>
          </a:p>
        </p:txBody>
      </p:sp>
    </p:spTree>
    <p:extLst>
      <p:ext uri="{BB962C8B-B14F-4D97-AF65-F5344CB8AC3E}">
        <p14:creationId xmlns:p14="http://schemas.microsoft.com/office/powerpoint/2010/main" val="322050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D2A9E6-FA83-4786-BA7D-E038CF7A3A90}"/>
              </a:ext>
            </a:extLst>
          </p:cNvPr>
          <p:cNvSpPr>
            <a:spLocks noGrp="1"/>
          </p:cNvSpPr>
          <p:nvPr>
            <p:ph type="sldNum" sz="quarter" idx="12"/>
          </p:nvPr>
        </p:nvSpPr>
        <p:spPr/>
        <p:txBody>
          <a:bodyPr/>
          <a:lstStyle/>
          <a:p>
            <a:fld id="{4EC93DFA-70F6-4220-86AB-AD3183C08C91}" type="slidenum">
              <a:rPr lang="en-US" smtClean="0"/>
              <a:t>13</a:t>
            </a:fld>
            <a:endParaRPr lang="en-US" dirty="0"/>
          </a:p>
        </p:txBody>
      </p:sp>
      <p:sp>
        <p:nvSpPr>
          <p:cNvPr id="5" name="Title 3">
            <a:extLst>
              <a:ext uri="{FF2B5EF4-FFF2-40B4-BE49-F238E27FC236}">
                <a16:creationId xmlns:a16="http://schemas.microsoft.com/office/drawing/2014/main" id="{43448404-3230-4190-81E3-48D4B4EC01DB}"/>
              </a:ext>
            </a:extLst>
          </p:cNvPr>
          <p:cNvSpPr txBox="1">
            <a:spLocks/>
          </p:cNvSpPr>
          <p:nvPr/>
        </p:nvSpPr>
        <p:spPr>
          <a:xfrm>
            <a:off x="2069157" y="438153"/>
            <a:ext cx="11555404" cy="533725"/>
          </a:xfrm>
          <a:prstGeom prst="rect">
            <a:avLst/>
          </a:prstGeom>
        </p:spPr>
        <p:txBody>
          <a:bodyPr vert="horz" lIns="91440" tIns="45720" rIns="91440" bIns="4572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r>
              <a:rPr lang="en-US" dirty="0"/>
              <a:t>Third-Party Studies</a:t>
            </a:r>
          </a:p>
        </p:txBody>
      </p:sp>
      <p:sp>
        <p:nvSpPr>
          <p:cNvPr id="6" name="Text Placeholder 38">
            <a:extLst>
              <a:ext uri="{FF2B5EF4-FFF2-40B4-BE49-F238E27FC236}">
                <a16:creationId xmlns:a16="http://schemas.microsoft.com/office/drawing/2014/main" id="{7BAC4C8B-8AE9-48AF-B030-7DFA23C1D233}"/>
              </a:ext>
            </a:extLst>
          </p:cNvPr>
          <p:cNvSpPr txBox="1">
            <a:spLocks/>
          </p:cNvSpPr>
          <p:nvPr/>
        </p:nvSpPr>
        <p:spPr>
          <a:xfrm>
            <a:off x="2069154" y="971878"/>
            <a:ext cx="11555404" cy="501016"/>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b="1" dirty="0">
                <a:latin typeface="Century Gothic" panose="020B0502020202020204" pitchFamily="34" charset="0"/>
              </a:rPr>
              <a:t>Transportation</a:t>
            </a:r>
          </a:p>
        </p:txBody>
      </p:sp>
      <p:sp>
        <p:nvSpPr>
          <p:cNvPr id="7" name="Slide Number Placeholder 2">
            <a:extLst>
              <a:ext uri="{FF2B5EF4-FFF2-40B4-BE49-F238E27FC236}">
                <a16:creationId xmlns:a16="http://schemas.microsoft.com/office/drawing/2014/main" id="{D5DCF2AD-5410-43CB-A7FC-326B9DD17498}"/>
              </a:ext>
            </a:extLst>
          </p:cNvPr>
          <p:cNvSpPr txBox="1">
            <a:spLocks/>
          </p:cNvSpPr>
          <p:nvPr/>
        </p:nvSpPr>
        <p:spPr>
          <a:xfrm>
            <a:off x="10332720" y="7627622"/>
            <a:ext cx="3291840" cy="438150"/>
          </a:xfrm>
          <a:prstGeom prst="rect">
            <a:avLst/>
          </a:prstGeom>
        </p:spPr>
        <p:txBody>
          <a:bodyPr vert="horz" lIns="91440" tIns="45720" rIns="91440" bIns="45720" rtlCol="0" anchor="ctr"/>
          <a:lstStyle>
            <a:defPPr>
              <a:defRPr lang="en-US"/>
            </a:defPPr>
            <a:lvl1pPr marL="0" algn="r" defTabSz="1097236" rtl="0" eaLnBrk="1" latinLnBrk="0" hangingPunct="1">
              <a:defRPr sz="1440" kern="1200">
                <a:solidFill>
                  <a:schemeClr val="tx1">
                    <a:tint val="75000"/>
                  </a:schemeClr>
                </a:solidFill>
                <a:latin typeface="+mn-lt"/>
                <a:ea typeface="+mn-ea"/>
                <a:cs typeface="+mn-cs"/>
              </a:defRPr>
            </a:lvl1pPr>
            <a:lvl2pPr marL="548618" algn="l" defTabSz="1097236" rtl="0" eaLnBrk="1" latinLnBrk="0" hangingPunct="1">
              <a:defRPr sz="2160" kern="1200">
                <a:solidFill>
                  <a:schemeClr val="tx1"/>
                </a:solidFill>
                <a:latin typeface="+mn-lt"/>
                <a:ea typeface="+mn-ea"/>
                <a:cs typeface="+mn-cs"/>
              </a:defRPr>
            </a:lvl2pPr>
            <a:lvl3pPr marL="1097236" algn="l" defTabSz="1097236" rtl="0" eaLnBrk="1" latinLnBrk="0" hangingPunct="1">
              <a:defRPr sz="2160" kern="1200">
                <a:solidFill>
                  <a:schemeClr val="tx1"/>
                </a:solidFill>
                <a:latin typeface="+mn-lt"/>
                <a:ea typeface="+mn-ea"/>
                <a:cs typeface="+mn-cs"/>
              </a:defRPr>
            </a:lvl3pPr>
            <a:lvl4pPr marL="1645854" algn="l" defTabSz="1097236" rtl="0" eaLnBrk="1" latinLnBrk="0" hangingPunct="1">
              <a:defRPr sz="2160" kern="1200">
                <a:solidFill>
                  <a:schemeClr val="tx1"/>
                </a:solidFill>
                <a:latin typeface="+mn-lt"/>
                <a:ea typeface="+mn-ea"/>
                <a:cs typeface="+mn-cs"/>
              </a:defRPr>
            </a:lvl4pPr>
            <a:lvl5pPr marL="2194472" algn="l" defTabSz="1097236" rtl="0" eaLnBrk="1" latinLnBrk="0" hangingPunct="1">
              <a:defRPr sz="2160" kern="1200">
                <a:solidFill>
                  <a:schemeClr val="tx1"/>
                </a:solidFill>
                <a:latin typeface="+mn-lt"/>
                <a:ea typeface="+mn-ea"/>
                <a:cs typeface="+mn-cs"/>
              </a:defRPr>
            </a:lvl5pPr>
            <a:lvl6pPr marL="2743091" algn="l" defTabSz="1097236" rtl="0" eaLnBrk="1" latinLnBrk="0" hangingPunct="1">
              <a:defRPr sz="2160" kern="1200">
                <a:solidFill>
                  <a:schemeClr val="tx1"/>
                </a:solidFill>
                <a:latin typeface="+mn-lt"/>
                <a:ea typeface="+mn-ea"/>
                <a:cs typeface="+mn-cs"/>
              </a:defRPr>
            </a:lvl6pPr>
            <a:lvl7pPr marL="3291708" algn="l" defTabSz="1097236" rtl="0" eaLnBrk="1" latinLnBrk="0" hangingPunct="1">
              <a:defRPr sz="2160" kern="1200">
                <a:solidFill>
                  <a:schemeClr val="tx1"/>
                </a:solidFill>
                <a:latin typeface="+mn-lt"/>
                <a:ea typeface="+mn-ea"/>
                <a:cs typeface="+mn-cs"/>
              </a:defRPr>
            </a:lvl7pPr>
            <a:lvl8pPr marL="3840326" algn="l" defTabSz="1097236" rtl="0" eaLnBrk="1" latinLnBrk="0" hangingPunct="1">
              <a:defRPr sz="2160" kern="1200">
                <a:solidFill>
                  <a:schemeClr val="tx1"/>
                </a:solidFill>
                <a:latin typeface="+mn-lt"/>
                <a:ea typeface="+mn-ea"/>
                <a:cs typeface="+mn-cs"/>
              </a:defRPr>
            </a:lvl8pPr>
            <a:lvl9pPr marL="4388945" algn="l" defTabSz="1097236" rtl="0" eaLnBrk="1" latinLnBrk="0" hangingPunct="1">
              <a:defRPr sz="2160" kern="1200">
                <a:solidFill>
                  <a:schemeClr val="tx1"/>
                </a:solidFill>
                <a:latin typeface="+mn-lt"/>
                <a:ea typeface="+mn-ea"/>
                <a:cs typeface="+mn-cs"/>
              </a:defRPr>
            </a:lvl9pPr>
          </a:lstStyle>
          <a:p>
            <a:fld id="{4EC93DFA-70F6-4220-86AB-AD3183C08C91}" type="slidenum">
              <a:rPr lang="en-US" smtClean="0"/>
              <a:pPr/>
              <a:t>13</a:t>
            </a:fld>
            <a:endParaRPr lang="en-US" dirty="0"/>
          </a:p>
        </p:txBody>
      </p:sp>
      <p:sp>
        <p:nvSpPr>
          <p:cNvPr id="8" name="Content Placeholder 1">
            <a:extLst>
              <a:ext uri="{FF2B5EF4-FFF2-40B4-BE49-F238E27FC236}">
                <a16:creationId xmlns:a16="http://schemas.microsoft.com/office/drawing/2014/main" id="{81ECEC9F-4A49-4382-A223-9294C9C0068B}"/>
              </a:ext>
            </a:extLst>
          </p:cNvPr>
          <p:cNvSpPr txBox="1">
            <a:spLocks/>
          </p:cNvSpPr>
          <p:nvPr/>
        </p:nvSpPr>
        <p:spPr>
          <a:xfrm>
            <a:off x="695850" y="2161412"/>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Why:</a:t>
            </a:r>
          </a:p>
        </p:txBody>
      </p:sp>
      <p:sp>
        <p:nvSpPr>
          <p:cNvPr id="9" name="Content Placeholder 1">
            <a:extLst>
              <a:ext uri="{FF2B5EF4-FFF2-40B4-BE49-F238E27FC236}">
                <a16:creationId xmlns:a16="http://schemas.microsoft.com/office/drawing/2014/main" id="{F24A8173-796D-4EAA-95F1-D7DFD2DC5A11}"/>
              </a:ext>
            </a:extLst>
          </p:cNvPr>
          <p:cNvSpPr txBox="1">
            <a:spLocks/>
          </p:cNvSpPr>
          <p:nvPr/>
        </p:nvSpPr>
        <p:spPr>
          <a:xfrm>
            <a:off x="1873002" y="3567816"/>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How:</a:t>
            </a:r>
          </a:p>
        </p:txBody>
      </p:sp>
      <p:sp>
        <p:nvSpPr>
          <p:cNvPr id="10" name="Content Placeholder 1">
            <a:extLst>
              <a:ext uri="{FF2B5EF4-FFF2-40B4-BE49-F238E27FC236}">
                <a16:creationId xmlns:a16="http://schemas.microsoft.com/office/drawing/2014/main" id="{9C0D498A-F682-4624-BC98-69B55E1A5EEA}"/>
              </a:ext>
            </a:extLst>
          </p:cNvPr>
          <p:cNvSpPr txBox="1">
            <a:spLocks/>
          </p:cNvSpPr>
          <p:nvPr/>
        </p:nvSpPr>
        <p:spPr>
          <a:xfrm>
            <a:off x="2573867" y="4249013"/>
            <a:ext cx="11223511" cy="3765959"/>
          </a:xfrm>
          <a:prstGeom prst="rect">
            <a:avLst/>
          </a:prstGeom>
        </p:spPr>
        <p:txBody>
          <a:bodyPr vert="horz" lIns="91440" tIns="45720" rIns="91440" bIns="45720" rtlCol="0">
            <a:normAutofit fontScale="92500" lnSpcReduction="2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457200" indent="-457200">
              <a:buFont typeface="+mj-lt"/>
              <a:buAutoNum type="arabicPeriod"/>
            </a:pPr>
            <a:r>
              <a:rPr lang="en-US" sz="2400" b="0" dirty="0"/>
              <a:t>Third-party used: Regionally – Ohio Department of Transportation</a:t>
            </a:r>
          </a:p>
          <a:p>
            <a:pPr marL="457200" indent="-457200">
              <a:buFont typeface="+mj-lt"/>
              <a:buAutoNum type="arabicPeriod"/>
            </a:pPr>
            <a:r>
              <a:rPr lang="en-US" sz="2400" b="0" dirty="0"/>
              <a:t>Contact ODOT to request a regional transportation route to the site</a:t>
            </a:r>
          </a:p>
          <a:p>
            <a:pPr marL="457200" indent="-457200">
              <a:buFont typeface="+mj-lt"/>
              <a:buAutoNum type="arabicPeriod"/>
            </a:pPr>
            <a:r>
              <a:rPr lang="en-US" sz="2400" b="0" dirty="0"/>
              <a:t>ODOT will determine best regional route and get to nearest highway or interstate</a:t>
            </a:r>
          </a:p>
          <a:p>
            <a:pPr marL="457200" indent="-457200">
              <a:buFont typeface="+mj-lt"/>
              <a:buAutoNum type="arabicPeriod"/>
            </a:pPr>
            <a:r>
              <a:rPr lang="en-US" sz="2400" b="0" dirty="0"/>
              <a:t>OE will complete route from regional route to proposed site – local study. Route must account for turning radii, powerlines, railroad crossings, overpass heights, bridge crossings, and construction zones</a:t>
            </a:r>
          </a:p>
          <a:p>
            <a:pPr marL="457200" indent="-457200">
              <a:buFont typeface="+mj-lt"/>
              <a:buAutoNum type="arabicPeriod"/>
            </a:pPr>
            <a:r>
              <a:rPr lang="en-US" sz="2400" b="0" dirty="0"/>
              <a:t>OE component suppliers determine final transportation route. </a:t>
            </a:r>
          </a:p>
          <a:p>
            <a:pPr marL="1005819" lvl="1" indent="-457200">
              <a:buFont typeface="+mj-lt"/>
              <a:buAutoNum type="arabicPeriod"/>
            </a:pPr>
            <a:r>
              <a:rPr lang="en-US" sz="1920" b="0" dirty="0"/>
              <a:t>Suppliers obtain permits for regional transportation</a:t>
            </a:r>
          </a:p>
          <a:p>
            <a:pPr marL="1005819" lvl="1" indent="-457200">
              <a:buFont typeface="+mj-lt"/>
              <a:buAutoNum type="arabicPeriod"/>
            </a:pPr>
            <a:r>
              <a:rPr lang="en-US" sz="1920" b="0" dirty="0"/>
              <a:t>OE obtains permitting necessary for local transportation</a:t>
            </a:r>
          </a:p>
          <a:p>
            <a:pPr marL="457200" indent="-457200">
              <a:buFont typeface="+mj-lt"/>
              <a:buAutoNum type="arabicPeriod"/>
            </a:pPr>
            <a:r>
              <a:rPr lang="en-US" sz="2400" b="0" dirty="0"/>
              <a:t>No county officials or engineers are contacted during this study to maintain project confidentiality</a:t>
            </a:r>
          </a:p>
          <a:p>
            <a:pPr marL="0" indent="0">
              <a:buNone/>
            </a:pPr>
            <a:endParaRPr lang="en-US" sz="2400" b="0" dirty="0"/>
          </a:p>
          <a:p>
            <a:pPr marL="457200" indent="-457200">
              <a:buFont typeface="+mj-lt"/>
              <a:buAutoNum type="arabicPeriod"/>
            </a:pPr>
            <a:endParaRPr lang="en-US" sz="2400" b="0" dirty="0">
              <a:highlight>
                <a:srgbClr val="FFFF00"/>
              </a:highlight>
            </a:endParaRPr>
          </a:p>
          <a:p>
            <a:pPr marL="457200" indent="-457200">
              <a:buFont typeface="+mj-lt"/>
              <a:buAutoNum type="arabicPeriod"/>
            </a:pPr>
            <a:endParaRPr lang="en-US" sz="2400" b="0" dirty="0">
              <a:highlight>
                <a:srgbClr val="FFFF00"/>
              </a:highlight>
            </a:endParaRPr>
          </a:p>
        </p:txBody>
      </p:sp>
      <p:sp>
        <p:nvSpPr>
          <p:cNvPr id="11" name="Content Placeholder 1">
            <a:extLst>
              <a:ext uri="{FF2B5EF4-FFF2-40B4-BE49-F238E27FC236}">
                <a16:creationId xmlns:a16="http://schemas.microsoft.com/office/drawing/2014/main" id="{4A5686A3-0B73-4E23-A6A3-73B062911887}"/>
              </a:ext>
            </a:extLst>
          </p:cNvPr>
          <p:cNvSpPr txBox="1">
            <a:spLocks/>
          </p:cNvSpPr>
          <p:nvPr/>
        </p:nvSpPr>
        <p:spPr>
          <a:xfrm>
            <a:off x="2221554" y="2159019"/>
            <a:ext cx="10760668" cy="1261514"/>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2400" b="0" dirty="0"/>
              <a:t>Components are considered oversized/overweight loads and have a transportation requirements. Completed to ensure that transporting turbine components is feasible.</a:t>
            </a:r>
          </a:p>
        </p:txBody>
      </p:sp>
    </p:spTree>
    <p:extLst>
      <p:ext uri="{BB962C8B-B14F-4D97-AF65-F5344CB8AC3E}">
        <p14:creationId xmlns:p14="http://schemas.microsoft.com/office/powerpoint/2010/main" val="130875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D2A9E6-FA83-4786-BA7D-E038CF7A3A90}"/>
              </a:ext>
            </a:extLst>
          </p:cNvPr>
          <p:cNvSpPr>
            <a:spLocks noGrp="1"/>
          </p:cNvSpPr>
          <p:nvPr>
            <p:ph type="sldNum" sz="quarter" idx="12"/>
          </p:nvPr>
        </p:nvSpPr>
        <p:spPr/>
        <p:txBody>
          <a:bodyPr/>
          <a:lstStyle/>
          <a:p>
            <a:fld id="{4EC93DFA-70F6-4220-86AB-AD3183C08C91}" type="slidenum">
              <a:rPr lang="en-US" smtClean="0"/>
              <a:t>14</a:t>
            </a:fld>
            <a:endParaRPr lang="en-US" dirty="0"/>
          </a:p>
        </p:txBody>
      </p:sp>
      <p:sp>
        <p:nvSpPr>
          <p:cNvPr id="5" name="Title 3">
            <a:extLst>
              <a:ext uri="{FF2B5EF4-FFF2-40B4-BE49-F238E27FC236}">
                <a16:creationId xmlns:a16="http://schemas.microsoft.com/office/drawing/2014/main" id="{43448404-3230-4190-81E3-48D4B4EC01DB}"/>
              </a:ext>
            </a:extLst>
          </p:cNvPr>
          <p:cNvSpPr txBox="1">
            <a:spLocks/>
          </p:cNvSpPr>
          <p:nvPr/>
        </p:nvSpPr>
        <p:spPr>
          <a:xfrm>
            <a:off x="2069157" y="438153"/>
            <a:ext cx="11555404" cy="533725"/>
          </a:xfrm>
          <a:prstGeom prst="rect">
            <a:avLst/>
          </a:prstGeom>
        </p:spPr>
        <p:txBody>
          <a:bodyPr vert="horz" lIns="91440" tIns="45720" rIns="91440" bIns="4572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r>
              <a:rPr lang="en-US" dirty="0"/>
              <a:t>Third-Party Studies</a:t>
            </a:r>
          </a:p>
        </p:txBody>
      </p:sp>
      <p:sp>
        <p:nvSpPr>
          <p:cNvPr id="6" name="Text Placeholder 38">
            <a:extLst>
              <a:ext uri="{FF2B5EF4-FFF2-40B4-BE49-F238E27FC236}">
                <a16:creationId xmlns:a16="http://schemas.microsoft.com/office/drawing/2014/main" id="{7BAC4C8B-8AE9-48AF-B030-7DFA23C1D233}"/>
              </a:ext>
            </a:extLst>
          </p:cNvPr>
          <p:cNvSpPr txBox="1">
            <a:spLocks/>
          </p:cNvSpPr>
          <p:nvPr/>
        </p:nvSpPr>
        <p:spPr>
          <a:xfrm>
            <a:off x="2069154" y="971878"/>
            <a:ext cx="11555404" cy="501016"/>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b="1" dirty="0">
                <a:latin typeface="Century Gothic" panose="020B0502020202020204" pitchFamily="34" charset="0"/>
              </a:rPr>
              <a:t>Transportation</a:t>
            </a:r>
          </a:p>
        </p:txBody>
      </p:sp>
      <p:sp>
        <p:nvSpPr>
          <p:cNvPr id="7" name="Content Placeholder 6">
            <a:extLst>
              <a:ext uri="{FF2B5EF4-FFF2-40B4-BE49-F238E27FC236}">
                <a16:creationId xmlns:a16="http://schemas.microsoft.com/office/drawing/2014/main" id="{FEDBA300-8F3B-482C-B884-2DF8403BE9DA}"/>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D4A977A7-B864-4488-B70E-431808B7140D}"/>
              </a:ext>
            </a:extLst>
          </p:cNvPr>
          <p:cNvPicPr>
            <a:picLocks noChangeAspect="1"/>
          </p:cNvPicPr>
          <p:nvPr/>
        </p:nvPicPr>
        <p:blipFill>
          <a:blip r:embed="rId2"/>
          <a:stretch>
            <a:fillRect/>
          </a:stretch>
        </p:blipFill>
        <p:spPr>
          <a:xfrm>
            <a:off x="1676399" y="1944036"/>
            <a:ext cx="10448925" cy="5847411"/>
          </a:xfrm>
          <a:prstGeom prst="rect">
            <a:avLst/>
          </a:prstGeom>
        </p:spPr>
      </p:pic>
      <p:pic>
        <p:nvPicPr>
          <p:cNvPr id="9" name="Picture 8">
            <a:extLst>
              <a:ext uri="{FF2B5EF4-FFF2-40B4-BE49-F238E27FC236}">
                <a16:creationId xmlns:a16="http://schemas.microsoft.com/office/drawing/2014/main" id="{F01586C7-DA5E-4652-B783-257A4A51DC05}"/>
              </a:ext>
            </a:extLst>
          </p:cNvPr>
          <p:cNvPicPr>
            <a:picLocks noChangeAspect="1"/>
          </p:cNvPicPr>
          <p:nvPr/>
        </p:nvPicPr>
        <p:blipFill>
          <a:blip r:embed="rId3"/>
          <a:stretch>
            <a:fillRect/>
          </a:stretch>
        </p:blipFill>
        <p:spPr>
          <a:xfrm>
            <a:off x="1676399" y="6492472"/>
            <a:ext cx="6045201" cy="1261340"/>
          </a:xfrm>
          <a:prstGeom prst="rect">
            <a:avLst/>
          </a:prstGeom>
        </p:spPr>
      </p:pic>
    </p:spTree>
    <p:extLst>
      <p:ext uri="{BB962C8B-B14F-4D97-AF65-F5344CB8AC3E}">
        <p14:creationId xmlns:p14="http://schemas.microsoft.com/office/powerpoint/2010/main" val="304221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D2A9E6-FA83-4786-BA7D-E038CF7A3A90}"/>
              </a:ext>
            </a:extLst>
          </p:cNvPr>
          <p:cNvSpPr>
            <a:spLocks noGrp="1"/>
          </p:cNvSpPr>
          <p:nvPr>
            <p:ph type="sldNum" sz="quarter" idx="12"/>
          </p:nvPr>
        </p:nvSpPr>
        <p:spPr/>
        <p:txBody>
          <a:bodyPr/>
          <a:lstStyle/>
          <a:p>
            <a:fld id="{4EC93DFA-70F6-4220-86AB-AD3183C08C91}" type="slidenum">
              <a:rPr lang="en-US" smtClean="0"/>
              <a:t>15</a:t>
            </a:fld>
            <a:endParaRPr lang="en-US" dirty="0"/>
          </a:p>
        </p:txBody>
      </p:sp>
      <p:sp>
        <p:nvSpPr>
          <p:cNvPr id="5" name="Title 3">
            <a:extLst>
              <a:ext uri="{FF2B5EF4-FFF2-40B4-BE49-F238E27FC236}">
                <a16:creationId xmlns:a16="http://schemas.microsoft.com/office/drawing/2014/main" id="{43448404-3230-4190-81E3-48D4B4EC01DB}"/>
              </a:ext>
            </a:extLst>
          </p:cNvPr>
          <p:cNvSpPr txBox="1">
            <a:spLocks/>
          </p:cNvSpPr>
          <p:nvPr/>
        </p:nvSpPr>
        <p:spPr>
          <a:xfrm>
            <a:off x="2069157" y="438153"/>
            <a:ext cx="11555404" cy="533725"/>
          </a:xfrm>
          <a:prstGeom prst="rect">
            <a:avLst/>
          </a:prstGeom>
        </p:spPr>
        <p:txBody>
          <a:bodyPr vert="horz" lIns="91440" tIns="45720" rIns="91440" bIns="4572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r>
              <a:rPr lang="en-US" dirty="0"/>
              <a:t>Third-Party Studies</a:t>
            </a:r>
          </a:p>
        </p:txBody>
      </p:sp>
      <p:sp>
        <p:nvSpPr>
          <p:cNvPr id="6" name="Text Placeholder 38">
            <a:extLst>
              <a:ext uri="{FF2B5EF4-FFF2-40B4-BE49-F238E27FC236}">
                <a16:creationId xmlns:a16="http://schemas.microsoft.com/office/drawing/2014/main" id="{7BAC4C8B-8AE9-48AF-B030-7DFA23C1D233}"/>
              </a:ext>
            </a:extLst>
          </p:cNvPr>
          <p:cNvSpPr txBox="1">
            <a:spLocks/>
          </p:cNvSpPr>
          <p:nvPr/>
        </p:nvSpPr>
        <p:spPr>
          <a:xfrm>
            <a:off x="2069154" y="971878"/>
            <a:ext cx="11555404" cy="501016"/>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b="1" dirty="0">
                <a:latin typeface="Century Gothic" panose="020B0502020202020204" pitchFamily="34" charset="0"/>
              </a:rPr>
              <a:t>Land Appraisals</a:t>
            </a:r>
          </a:p>
        </p:txBody>
      </p:sp>
      <p:sp>
        <p:nvSpPr>
          <p:cNvPr id="7" name="Content Placeholder 1">
            <a:extLst>
              <a:ext uri="{FF2B5EF4-FFF2-40B4-BE49-F238E27FC236}">
                <a16:creationId xmlns:a16="http://schemas.microsoft.com/office/drawing/2014/main" id="{FA848EAF-CEA3-4B35-B41F-C2382B3566D7}"/>
              </a:ext>
            </a:extLst>
          </p:cNvPr>
          <p:cNvSpPr txBox="1">
            <a:spLocks/>
          </p:cNvSpPr>
          <p:nvPr/>
        </p:nvSpPr>
        <p:spPr>
          <a:xfrm>
            <a:off x="709169" y="1928836"/>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Why:</a:t>
            </a:r>
          </a:p>
        </p:txBody>
      </p:sp>
      <p:sp>
        <p:nvSpPr>
          <p:cNvPr id="8" name="Content Placeholder 1">
            <a:extLst>
              <a:ext uri="{FF2B5EF4-FFF2-40B4-BE49-F238E27FC236}">
                <a16:creationId xmlns:a16="http://schemas.microsoft.com/office/drawing/2014/main" id="{4878DF9E-0FB1-4AF0-AEED-67F56F8CE298}"/>
              </a:ext>
            </a:extLst>
          </p:cNvPr>
          <p:cNvSpPr txBox="1">
            <a:spLocks/>
          </p:cNvSpPr>
          <p:nvPr/>
        </p:nvSpPr>
        <p:spPr>
          <a:xfrm>
            <a:off x="1873002" y="3567816"/>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How:</a:t>
            </a:r>
          </a:p>
        </p:txBody>
      </p:sp>
      <p:sp>
        <p:nvSpPr>
          <p:cNvPr id="9" name="Content Placeholder 1">
            <a:extLst>
              <a:ext uri="{FF2B5EF4-FFF2-40B4-BE49-F238E27FC236}">
                <a16:creationId xmlns:a16="http://schemas.microsoft.com/office/drawing/2014/main" id="{B3F9A9D5-EB20-4281-9CFA-1A422CD44628}"/>
              </a:ext>
            </a:extLst>
          </p:cNvPr>
          <p:cNvSpPr txBox="1">
            <a:spLocks/>
          </p:cNvSpPr>
          <p:nvPr/>
        </p:nvSpPr>
        <p:spPr>
          <a:xfrm>
            <a:off x="3036710" y="4249013"/>
            <a:ext cx="9945511" cy="3765959"/>
          </a:xfrm>
          <a:prstGeom prst="rect">
            <a:avLst/>
          </a:prstGeom>
        </p:spPr>
        <p:txBody>
          <a:bodyPr vert="horz" lIns="91440" tIns="45720" rIns="91440" bIns="45720" rtlCol="0">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457200" indent="-457200">
              <a:buFont typeface="+mj-lt"/>
              <a:buAutoNum type="arabicPeriod"/>
            </a:pPr>
            <a:r>
              <a:rPr lang="en-US" sz="2400" b="0" dirty="0"/>
              <a:t>Third-party typically used: Professional Appraisal Services</a:t>
            </a:r>
          </a:p>
          <a:p>
            <a:pPr marL="457200" indent="-457200">
              <a:buFont typeface="+mj-lt"/>
              <a:buAutoNum type="arabicPeriod"/>
            </a:pPr>
            <a:r>
              <a:rPr lang="en-US" sz="2400" b="0" dirty="0"/>
              <a:t>Contact and request appraisal at the property. Be prepared with address and parcel number. </a:t>
            </a:r>
          </a:p>
          <a:p>
            <a:pPr marL="457200" indent="-457200">
              <a:buFont typeface="+mj-lt"/>
              <a:buAutoNum type="arabicPeriod"/>
            </a:pPr>
            <a:r>
              <a:rPr lang="en-US" sz="2400" b="0" dirty="0"/>
              <a:t>Coordinate a day/time for the appraiser to go to the land in question at an agreed upon with the current land owner. If there is a building the land owner will need to be there to let them in. </a:t>
            </a:r>
          </a:p>
          <a:p>
            <a:pPr marL="457200" indent="-457200">
              <a:buFont typeface="+mj-lt"/>
              <a:buAutoNum type="arabicPeriod"/>
            </a:pPr>
            <a:r>
              <a:rPr lang="en-US" sz="2400" b="0" dirty="0"/>
              <a:t>One Energy does not have to be there unless requested by the land owner.</a:t>
            </a:r>
          </a:p>
          <a:p>
            <a:pPr marL="457200" indent="-457200">
              <a:buFont typeface="+mj-lt"/>
              <a:buAutoNum type="arabicPeriod"/>
            </a:pPr>
            <a:r>
              <a:rPr lang="en-US" sz="2400" b="0" dirty="0"/>
              <a:t>Once appraisal happens it usually takes about a week to receive the report. At that time an invoice is generated. </a:t>
            </a:r>
          </a:p>
          <a:p>
            <a:pPr marL="457200" indent="-457200">
              <a:buFont typeface="+mj-lt"/>
              <a:buAutoNum type="arabicPeriod"/>
            </a:pPr>
            <a:r>
              <a:rPr lang="en-US" sz="2400" b="0" dirty="0"/>
              <a:t>Once the invoice is paid you can see the results of the appraisal value.</a:t>
            </a:r>
          </a:p>
          <a:p>
            <a:pPr marL="457200" indent="-457200">
              <a:buFont typeface="+mj-lt"/>
              <a:buAutoNum type="arabicPeriod"/>
            </a:pPr>
            <a:endParaRPr lang="en-US" sz="2400" b="0" dirty="0">
              <a:highlight>
                <a:srgbClr val="FFFF00"/>
              </a:highlight>
            </a:endParaRPr>
          </a:p>
          <a:p>
            <a:pPr marL="457200" indent="-457200">
              <a:buFont typeface="+mj-lt"/>
              <a:buAutoNum type="arabicPeriod"/>
            </a:pPr>
            <a:endParaRPr lang="en-US" sz="2400" b="0" dirty="0">
              <a:highlight>
                <a:srgbClr val="FFFF00"/>
              </a:highlight>
            </a:endParaRPr>
          </a:p>
        </p:txBody>
      </p:sp>
      <p:sp>
        <p:nvSpPr>
          <p:cNvPr id="10" name="Content Placeholder 1">
            <a:extLst>
              <a:ext uri="{FF2B5EF4-FFF2-40B4-BE49-F238E27FC236}">
                <a16:creationId xmlns:a16="http://schemas.microsoft.com/office/drawing/2014/main" id="{3DE7B0D6-E6B8-4B3C-B72F-DEE2552DBA7C}"/>
              </a:ext>
            </a:extLst>
          </p:cNvPr>
          <p:cNvSpPr txBox="1">
            <a:spLocks/>
          </p:cNvSpPr>
          <p:nvPr/>
        </p:nvSpPr>
        <p:spPr>
          <a:xfrm>
            <a:off x="1981199" y="1928836"/>
            <a:ext cx="11312769" cy="1638979"/>
          </a:xfrm>
          <a:prstGeom prst="rect">
            <a:avLst/>
          </a:prstGeom>
        </p:spPr>
        <p:txBody>
          <a:bodyPr vert="horz" lIns="91440" tIns="45720" rIns="91440" bIns="45720" rtlCol="0">
            <a:normAutofit fontScale="92500"/>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400" b="0" dirty="0"/>
              <a:t>To get an unbiased opinion of the market value of what the land, and potentially home, are worth.  Property values on the property card are used for tax purposes only and aren’t the market value. Internal searches of comparable properties is usually completed before an appraisal is requested but an official appraisal gives us confirmation. We have used the number from the appraisal to determine the purchase price (i.e. 1.5 x appraisal value).</a:t>
            </a:r>
          </a:p>
        </p:txBody>
      </p:sp>
    </p:spTree>
    <p:extLst>
      <p:ext uri="{BB962C8B-B14F-4D97-AF65-F5344CB8AC3E}">
        <p14:creationId xmlns:p14="http://schemas.microsoft.com/office/powerpoint/2010/main" val="92840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D2A9E6-FA83-4786-BA7D-E038CF7A3A90}"/>
              </a:ext>
            </a:extLst>
          </p:cNvPr>
          <p:cNvSpPr>
            <a:spLocks noGrp="1"/>
          </p:cNvSpPr>
          <p:nvPr>
            <p:ph type="sldNum" sz="quarter" idx="12"/>
          </p:nvPr>
        </p:nvSpPr>
        <p:spPr/>
        <p:txBody>
          <a:bodyPr/>
          <a:lstStyle/>
          <a:p>
            <a:fld id="{4EC93DFA-70F6-4220-86AB-AD3183C08C91}" type="slidenum">
              <a:rPr lang="en-US" smtClean="0"/>
              <a:t>16</a:t>
            </a:fld>
            <a:endParaRPr lang="en-US" dirty="0"/>
          </a:p>
        </p:txBody>
      </p:sp>
      <p:sp>
        <p:nvSpPr>
          <p:cNvPr id="5" name="Title 3">
            <a:extLst>
              <a:ext uri="{FF2B5EF4-FFF2-40B4-BE49-F238E27FC236}">
                <a16:creationId xmlns:a16="http://schemas.microsoft.com/office/drawing/2014/main" id="{43448404-3230-4190-81E3-48D4B4EC01DB}"/>
              </a:ext>
            </a:extLst>
          </p:cNvPr>
          <p:cNvSpPr txBox="1">
            <a:spLocks/>
          </p:cNvSpPr>
          <p:nvPr/>
        </p:nvSpPr>
        <p:spPr>
          <a:xfrm>
            <a:off x="2069157" y="438153"/>
            <a:ext cx="11555404" cy="533725"/>
          </a:xfrm>
          <a:prstGeom prst="rect">
            <a:avLst/>
          </a:prstGeom>
        </p:spPr>
        <p:txBody>
          <a:bodyPr vert="horz" lIns="91440" tIns="45720" rIns="91440" bIns="4572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r>
              <a:rPr lang="en-US" dirty="0"/>
              <a:t>Third-Party Studies</a:t>
            </a:r>
          </a:p>
        </p:txBody>
      </p:sp>
      <p:sp>
        <p:nvSpPr>
          <p:cNvPr id="6" name="Text Placeholder 38">
            <a:extLst>
              <a:ext uri="{FF2B5EF4-FFF2-40B4-BE49-F238E27FC236}">
                <a16:creationId xmlns:a16="http://schemas.microsoft.com/office/drawing/2014/main" id="{7BAC4C8B-8AE9-48AF-B030-7DFA23C1D233}"/>
              </a:ext>
            </a:extLst>
          </p:cNvPr>
          <p:cNvSpPr txBox="1">
            <a:spLocks/>
          </p:cNvSpPr>
          <p:nvPr/>
        </p:nvSpPr>
        <p:spPr>
          <a:xfrm>
            <a:off x="2069154" y="971878"/>
            <a:ext cx="11555404" cy="501016"/>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b="1" dirty="0">
                <a:latin typeface="Century Gothic" panose="020B0502020202020204" pitchFamily="34" charset="0"/>
              </a:rPr>
              <a:t>Wetlands</a:t>
            </a:r>
          </a:p>
        </p:txBody>
      </p:sp>
      <p:sp>
        <p:nvSpPr>
          <p:cNvPr id="7" name="Content Placeholder 1">
            <a:extLst>
              <a:ext uri="{FF2B5EF4-FFF2-40B4-BE49-F238E27FC236}">
                <a16:creationId xmlns:a16="http://schemas.microsoft.com/office/drawing/2014/main" id="{8B1BFB2F-A760-45CE-8881-209A75A87139}"/>
              </a:ext>
            </a:extLst>
          </p:cNvPr>
          <p:cNvSpPr txBox="1">
            <a:spLocks/>
          </p:cNvSpPr>
          <p:nvPr/>
        </p:nvSpPr>
        <p:spPr>
          <a:xfrm>
            <a:off x="695850" y="2161412"/>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Why:</a:t>
            </a:r>
          </a:p>
        </p:txBody>
      </p:sp>
      <p:sp>
        <p:nvSpPr>
          <p:cNvPr id="8" name="Content Placeholder 1">
            <a:extLst>
              <a:ext uri="{FF2B5EF4-FFF2-40B4-BE49-F238E27FC236}">
                <a16:creationId xmlns:a16="http://schemas.microsoft.com/office/drawing/2014/main" id="{3C705A82-41AE-49AF-A0AC-B78E1753D218}"/>
              </a:ext>
            </a:extLst>
          </p:cNvPr>
          <p:cNvSpPr txBox="1">
            <a:spLocks/>
          </p:cNvSpPr>
          <p:nvPr/>
        </p:nvSpPr>
        <p:spPr>
          <a:xfrm>
            <a:off x="1873002" y="3567816"/>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How:</a:t>
            </a:r>
          </a:p>
        </p:txBody>
      </p:sp>
      <p:sp>
        <p:nvSpPr>
          <p:cNvPr id="9" name="Content Placeholder 1">
            <a:extLst>
              <a:ext uri="{FF2B5EF4-FFF2-40B4-BE49-F238E27FC236}">
                <a16:creationId xmlns:a16="http://schemas.microsoft.com/office/drawing/2014/main" id="{BD8F9D79-CD0B-4F28-827F-951719D41921}"/>
              </a:ext>
            </a:extLst>
          </p:cNvPr>
          <p:cNvSpPr>
            <a:spLocks noGrp="1"/>
          </p:cNvSpPr>
          <p:nvPr>
            <p:ph idx="1"/>
          </p:nvPr>
        </p:nvSpPr>
        <p:spPr>
          <a:xfrm>
            <a:off x="2573867" y="4165599"/>
            <a:ext cx="9164814" cy="3765959"/>
          </a:xfrm>
        </p:spPr>
        <p:txBody>
          <a:bodyPr>
            <a:normAutofit/>
          </a:bodyPr>
          <a:lstStyle/>
          <a:p>
            <a:pPr marL="457200" indent="-457200">
              <a:buFont typeface="+mj-lt"/>
              <a:buAutoNum type="arabicPeriod"/>
            </a:pPr>
            <a:r>
              <a:rPr lang="en-US" sz="2400" b="0" dirty="0"/>
              <a:t>Third-party typically used: Big Ben</a:t>
            </a:r>
          </a:p>
          <a:p>
            <a:pPr marL="457200" indent="-457200">
              <a:buFont typeface="+mj-lt"/>
              <a:buAutoNum type="arabicPeriod"/>
            </a:pPr>
            <a:r>
              <a:rPr lang="en-US" sz="2400" b="0" dirty="0"/>
              <a:t>Contact him to solve all problems</a:t>
            </a:r>
          </a:p>
          <a:p>
            <a:pPr marL="457200" indent="-457200">
              <a:buFont typeface="+mj-lt"/>
              <a:buAutoNum type="arabicPeriod"/>
            </a:pPr>
            <a:r>
              <a:rPr lang="en-US" sz="2400" b="0" dirty="0"/>
              <a:t>Put your feet up because everything will be taken care of</a:t>
            </a:r>
          </a:p>
        </p:txBody>
      </p:sp>
      <p:sp>
        <p:nvSpPr>
          <p:cNvPr id="10" name="Content Placeholder 1">
            <a:extLst>
              <a:ext uri="{FF2B5EF4-FFF2-40B4-BE49-F238E27FC236}">
                <a16:creationId xmlns:a16="http://schemas.microsoft.com/office/drawing/2014/main" id="{598C8276-D95B-4ABE-A525-2388C2194B93}"/>
              </a:ext>
            </a:extLst>
          </p:cNvPr>
          <p:cNvSpPr txBox="1">
            <a:spLocks/>
          </p:cNvSpPr>
          <p:nvPr/>
        </p:nvSpPr>
        <p:spPr>
          <a:xfrm>
            <a:off x="2221554" y="2159019"/>
            <a:ext cx="9164814"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2400" b="0" dirty="0"/>
              <a:t>To confirm that our wetlands search. Our internal search is good, but this gives us evidence that we actively sought out locations of all wetlands. </a:t>
            </a:r>
          </a:p>
        </p:txBody>
      </p:sp>
    </p:spTree>
    <p:extLst>
      <p:ext uri="{BB962C8B-B14F-4D97-AF65-F5344CB8AC3E}">
        <p14:creationId xmlns:p14="http://schemas.microsoft.com/office/powerpoint/2010/main" val="52503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B38891-D3EF-4EEA-8C24-F7A877A19E51}"/>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72CFB24D-34D8-48EF-924A-A0D3EC3E0F1D}"/>
              </a:ext>
            </a:extLst>
          </p:cNvPr>
          <p:cNvSpPr>
            <a:spLocks noGrp="1"/>
          </p:cNvSpPr>
          <p:nvPr>
            <p:ph type="sldNum" sz="quarter" idx="12"/>
          </p:nvPr>
        </p:nvSpPr>
        <p:spPr/>
        <p:txBody>
          <a:bodyPr/>
          <a:lstStyle/>
          <a:p>
            <a:fld id="{4EC93DFA-70F6-4220-86AB-AD3183C08C91}" type="slidenum">
              <a:rPr lang="en-US" smtClean="0"/>
              <a:t>17</a:t>
            </a:fld>
            <a:endParaRPr lang="en-US" dirty="0"/>
          </a:p>
        </p:txBody>
      </p:sp>
      <p:sp>
        <p:nvSpPr>
          <p:cNvPr id="4" name="Title 3">
            <a:extLst>
              <a:ext uri="{FF2B5EF4-FFF2-40B4-BE49-F238E27FC236}">
                <a16:creationId xmlns:a16="http://schemas.microsoft.com/office/drawing/2014/main" id="{BA948851-16FE-48EA-ADB4-6D78D2577A6B}"/>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6BDD38AC-A9E5-4177-B425-4E6B85F8E914}"/>
              </a:ext>
            </a:extLst>
          </p:cNvPr>
          <p:cNvPicPr>
            <a:picLocks noChangeAspect="1"/>
          </p:cNvPicPr>
          <p:nvPr/>
        </p:nvPicPr>
        <p:blipFill>
          <a:blip r:embed="rId2"/>
          <a:stretch>
            <a:fillRect/>
          </a:stretch>
        </p:blipFill>
        <p:spPr>
          <a:xfrm>
            <a:off x="0" y="11065"/>
            <a:ext cx="14630400" cy="8227954"/>
          </a:xfrm>
          <a:prstGeom prst="rect">
            <a:avLst/>
          </a:prstGeom>
        </p:spPr>
      </p:pic>
    </p:spTree>
    <p:extLst>
      <p:ext uri="{BB962C8B-B14F-4D97-AF65-F5344CB8AC3E}">
        <p14:creationId xmlns:p14="http://schemas.microsoft.com/office/powerpoint/2010/main" val="2932296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D2A9E6-FA83-4786-BA7D-E038CF7A3A90}"/>
              </a:ext>
            </a:extLst>
          </p:cNvPr>
          <p:cNvSpPr>
            <a:spLocks noGrp="1"/>
          </p:cNvSpPr>
          <p:nvPr>
            <p:ph type="sldNum" sz="quarter" idx="12"/>
          </p:nvPr>
        </p:nvSpPr>
        <p:spPr/>
        <p:txBody>
          <a:bodyPr/>
          <a:lstStyle/>
          <a:p>
            <a:fld id="{4EC93DFA-70F6-4220-86AB-AD3183C08C91}" type="slidenum">
              <a:rPr lang="en-US" smtClean="0"/>
              <a:t>18</a:t>
            </a:fld>
            <a:endParaRPr lang="en-US" dirty="0"/>
          </a:p>
        </p:txBody>
      </p:sp>
      <p:sp>
        <p:nvSpPr>
          <p:cNvPr id="5" name="Title 3">
            <a:extLst>
              <a:ext uri="{FF2B5EF4-FFF2-40B4-BE49-F238E27FC236}">
                <a16:creationId xmlns:a16="http://schemas.microsoft.com/office/drawing/2014/main" id="{43448404-3230-4190-81E3-48D4B4EC01DB}"/>
              </a:ext>
            </a:extLst>
          </p:cNvPr>
          <p:cNvSpPr txBox="1">
            <a:spLocks/>
          </p:cNvSpPr>
          <p:nvPr/>
        </p:nvSpPr>
        <p:spPr>
          <a:xfrm>
            <a:off x="2069157" y="438153"/>
            <a:ext cx="11555404" cy="533725"/>
          </a:xfrm>
          <a:prstGeom prst="rect">
            <a:avLst/>
          </a:prstGeom>
        </p:spPr>
        <p:txBody>
          <a:bodyPr vert="horz" lIns="91440" tIns="45720" rIns="91440" bIns="4572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r>
              <a:rPr lang="en-US" dirty="0"/>
              <a:t>Third-Party Studies</a:t>
            </a:r>
          </a:p>
        </p:txBody>
      </p:sp>
      <p:sp>
        <p:nvSpPr>
          <p:cNvPr id="6" name="Text Placeholder 38">
            <a:extLst>
              <a:ext uri="{FF2B5EF4-FFF2-40B4-BE49-F238E27FC236}">
                <a16:creationId xmlns:a16="http://schemas.microsoft.com/office/drawing/2014/main" id="{7BAC4C8B-8AE9-48AF-B030-7DFA23C1D233}"/>
              </a:ext>
            </a:extLst>
          </p:cNvPr>
          <p:cNvSpPr txBox="1">
            <a:spLocks/>
          </p:cNvSpPr>
          <p:nvPr/>
        </p:nvSpPr>
        <p:spPr>
          <a:xfrm>
            <a:off x="2069154" y="971878"/>
            <a:ext cx="11555404" cy="501016"/>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b="1" dirty="0">
                <a:latin typeface="Century Gothic" panose="020B0502020202020204" pitchFamily="34" charset="0"/>
              </a:rPr>
              <a:t>FAA</a:t>
            </a:r>
          </a:p>
        </p:txBody>
      </p:sp>
      <p:sp>
        <p:nvSpPr>
          <p:cNvPr id="7" name="Content Placeholder 1">
            <a:extLst>
              <a:ext uri="{FF2B5EF4-FFF2-40B4-BE49-F238E27FC236}">
                <a16:creationId xmlns:a16="http://schemas.microsoft.com/office/drawing/2014/main" id="{B90B54D7-C3A7-4FD9-9648-A8603BC0EBAB}"/>
              </a:ext>
            </a:extLst>
          </p:cNvPr>
          <p:cNvSpPr txBox="1">
            <a:spLocks/>
          </p:cNvSpPr>
          <p:nvPr/>
        </p:nvSpPr>
        <p:spPr>
          <a:xfrm>
            <a:off x="695850" y="2161412"/>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Why:</a:t>
            </a:r>
          </a:p>
        </p:txBody>
      </p:sp>
      <p:sp>
        <p:nvSpPr>
          <p:cNvPr id="8" name="Content Placeholder 1">
            <a:extLst>
              <a:ext uri="{FF2B5EF4-FFF2-40B4-BE49-F238E27FC236}">
                <a16:creationId xmlns:a16="http://schemas.microsoft.com/office/drawing/2014/main" id="{4DB45C54-F4B4-444B-8097-7ECF4D7D9235}"/>
              </a:ext>
            </a:extLst>
          </p:cNvPr>
          <p:cNvSpPr txBox="1">
            <a:spLocks/>
          </p:cNvSpPr>
          <p:nvPr/>
        </p:nvSpPr>
        <p:spPr>
          <a:xfrm>
            <a:off x="1873002" y="4447042"/>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What:</a:t>
            </a:r>
          </a:p>
        </p:txBody>
      </p:sp>
      <p:sp>
        <p:nvSpPr>
          <p:cNvPr id="9" name="Content Placeholder 1">
            <a:extLst>
              <a:ext uri="{FF2B5EF4-FFF2-40B4-BE49-F238E27FC236}">
                <a16:creationId xmlns:a16="http://schemas.microsoft.com/office/drawing/2014/main" id="{09BB26CC-4089-4897-AFCE-17B7FE726268}"/>
              </a:ext>
            </a:extLst>
          </p:cNvPr>
          <p:cNvSpPr>
            <a:spLocks noGrp="1"/>
          </p:cNvSpPr>
          <p:nvPr>
            <p:ph idx="1"/>
          </p:nvPr>
        </p:nvSpPr>
        <p:spPr>
          <a:xfrm>
            <a:off x="1873003" y="5079995"/>
            <a:ext cx="11878166" cy="3765959"/>
          </a:xfrm>
        </p:spPr>
        <p:txBody>
          <a:bodyPr>
            <a:normAutofit/>
          </a:bodyPr>
          <a:lstStyle/>
          <a:p>
            <a:pPr marL="457200" indent="-457200">
              <a:buFont typeface="+mj-lt"/>
              <a:buAutoNum type="arabicPeriod"/>
            </a:pPr>
            <a:r>
              <a:rPr lang="en-US" sz="2400" b="0" dirty="0"/>
              <a:t>Obstruction Evaluation for a specific airport including: imaginary surface and traffic pattern </a:t>
            </a:r>
          </a:p>
          <a:p>
            <a:pPr marL="457200" indent="-457200">
              <a:buFont typeface="+mj-lt"/>
              <a:buAutoNum type="arabicPeriod"/>
            </a:pPr>
            <a:r>
              <a:rPr lang="en-US" sz="2400" b="0" dirty="0"/>
              <a:t>Coordinate with FAA Obstruction Evaluation Group on our behalf (we do this sometimes if there are potential issues because Capitol Airspace has a great relationship with them)</a:t>
            </a:r>
          </a:p>
          <a:p>
            <a:pPr marL="457200" indent="-457200">
              <a:buFont typeface="+mj-lt"/>
              <a:buAutoNum type="arabicPeriod"/>
            </a:pPr>
            <a:r>
              <a:rPr lang="en-US" sz="2400" b="0" dirty="0"/>
              <a:t>Answer simple questions about the FAA process, aviation procedures, and airspace</a:t>
            </a:r>
          </a:p>
        </p:txBody>
      </p:sp>
      <p:sp>
        <p:nvSpPr>
          <p:cNvPr id="10" name="Content Placeholder 1">
            <a:extLst>
              <a:ext uri="{FF2B5EF4-FFF2-40B4-BE49-F238E27FC236}">
                <a16:creationId xmlns:a16="http://schemas.microsoft.com/office/drawing/2014/main" id="{1AA05E74-9A3B-4782-94C2-F118021CD1EA}"/>
              </a:ext>
            </a:extLst>
          </p:cNvPr>
          <p:cNvSpPr txBox="1">
            <a:spLocks/>
          </p:cNvSpPr>
          <p:nvPr/>
        </p:nvSpPr>
        <p:spPr>
          <a:xfrm>
            <a:off x="2221554" y="2159019"/>
            <a:ext cx="9164814"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2400" b="0" dirty="0"/>
              <a:t>To provide a clear snapshot of the aviation constraints that could limit a Wind for Industry project. To help identify areas of issue within a desired project area.</a:t>
            </a:r>
          </a:p>
        </p:txBody>
      </p:sp>
      <p:sp>
        <p:nvSpPr>
          <p:cNvPr id="12" name="Content Placeholder 1">
            <a:extLst>
              <a:ext uri="{FF2B5EF4-FFF2-40B4-BE49-F238E27FC236}">
                <a16:creationId xmlns:a16="http://schemas.microsoft.com/office/drawing/2014/main" id="{A2CEF61A-DF8B-465A-8529-763102497E02}"/>
              </a:ext>
            </a:extLst>
          </p:cNvPr>
          <p:cNvSpPr txBox="1">
            <a:spLocks/>
          </p:cNvSpPr>
          <p:nvPr/>
        </p:nvSpPr>
        <p:spPr>
          <a:xfrm>
            <a:off x="1284426" y="3304227"/>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Who:</a:t>
            </a:r>
          </a:p>
        </p:txBody>
      </p:sp>
      <p:sp>
        <p:nvSpPr>
          <p:cNvPr id="13" name="Content Placeholder 1">
            <a:extLst>
              <a:ext uri="{FF2B5EF4-FFF2-40B4-BE49-F238E27FC236}">
                <a16:creationId xmlns:a16="http://schemas.microsoft.com/office/drawing/2014/main" id="{AA48393F-1244-4197-B354-6AC8F4E5A151}"/>
              </a:ext>
            </a:extLst>
          </p:cNvPr>
          <p:cNvSpPr txBox="1">
            <a:spLocks/>
          </p:cNvSpPr>
          <p:nvPr/>
        </p:nvSpPr>
        <p:spPr>
          <a:xfrm>
            <a:off x="2491184" y="3353512"/>
            <a:ext cx="9164814"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2400" b="0" dirty="0"/>
              <a:t>Capital Airspace – Contact through Jessie Grosso</a:t>
            </a:r>
          </a:p>
        </p:txBody>
      </p:sp>
    </p:spTree>
    <p:extLst>
      <p:ext uri="{BB962C8B-B14F-4D97-AF65-F5344CB8AC3E}">
        <p14:creationId xmlns:p14="http://schemas.microsoft.com/office/powerpoint/2010/main" val="2813383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709FE3-51FC-4316-8B5B-C307F4AECF7F}"/>
              </a:ext>
            </a:extLst>
          </p:cNvPr>
          <p:cNvSpPr>
            <a:spLocks noGrp="1"/>
          </p:cNvSpPr>
          <p:nvPr>
            <p:ph type="title"/>
          </p:nvPr>
        </p:nvSpPr>
        <p:spPr/>
        <p:txBody>
          <a:bodyPr/>
          <a:lstStyle/>
          <a:p>
            <a:r>
              <a:rPr lang="en-US" dirty="0"/>
              <a:t>Questions?</a:t>
            </a:r>
          </a:p>
        </p:txBody>
      </p:sp>
      <p:sp>
        <p:nvSpPr>
          <p:cNvPr id="5" name="Content Placeholder 1">
            <a:extLst>
              <a:ext uri="{FF2B5EF4-FFF2-40B4-BE49-F238E27FC236}">
                <a16:creationId xmlns:a16="http://schemas.microsoft.com/office/drawing/2014/main" id="{65D17609-1C88-40AD-8C36-BB512C482DC2}"/>
              </a:ext>
            </a:extLst>
          </p:cNvPr>
          <p:cNvSpPr txBox="1">
            <a:spLocks/>
          </p:cNvSpPr>
          <p:nvPr/>
        </p:nvSpPr>
        <p:spPr>
          <a:xfrm>
            <a:off x="4224139" y="2939008"/>
            <a:ext cx="7245443" cy="892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Questions? Comments? Concerns?</a:t>
            </a:r>
          </a:p>
          <a:p>
            <a:pPr marL="0" indent="0">
              <a:buNone/>
            </a:pPr>
            <a:endParaRPr lang="en-US" dirty="0"/>
          </a:p>
        </p:txBody>
      </p:sp>
      <p:sp>
        <p:nvSpPr>
          <p:cNvPr id="6" name="TextBox 5">
            <a:extLst>
              <a:ext uri="{FF2B5EF4-FFF2-40B4-BE49-F238E27FC236}">
                <a16:creationId xmlns:a16="http://schemas.microsoft.com/office/drawing/2014/main" id="{DF6B7220-8218-4DA9-A81E-873CBBBA1BEF}"/>
              </a:ext>
            </a:extLst>
          </p:cNvPr>
          <p:cNvSpPr txBox="1"/>
          <p:nvPr/>
        </p:nvSpPr>
        <p:spPr>
          <a:xfrm>
            <a:off x="6410247" y="4680676"/>
            <a:ext cx="1433406" cy="369332"/>
          </a:xfrm>
          <a:prstGeom prst="rect">
            <a:avLst/>
          </a:prstGeom>
          <a:noFill/>
        </p:spPr>
        <p:txBody>
          <a:bodyPr wrap="none" rtlCol="0">
            <a:spAutoFit/>
          </a:bodyPr>
          <a:lstStyle/>
          <a:p>
            <a:r>
              <a:rPr lang="en-US" sz="1800" dirty="0"/>
              <a:t>Engineering</a:t>
            </a:r>
          </a:p>
        </p:txBody>
      </p:sp>
      <p:sp>
        <p:nvSpPr>
          <p:cNvPr id="8" name="TextBox 7">
            <a:extLst>
              <a:ext uri="{FF2B5EF4-FFF2-40B4-BE49-F238E27FC236}">
                <a16:creationId xmlns:a16="http://schemas.microsoft.com/office/drawing/2014/main" id="{FE7F1663-53F8-47B4-9EF3-F7BB081CCB26}"/>
              </a:ext>
            </a:extLst>
          </p:cNvPr>
          <p:cNvSpPr txBox="1"/>
          <p:nvPr/>
        </p:nvSpPr>
        <p:spPr>
          <a:xfrm>
            <a:off x="6568945" y="4255945"/>
            <a:ext cx="1116011" cy="369332"/>
          </a:xfrm>
          <a:prstGeom prst="rect">
            <a:avLst/>
          </a:prstGeom>
          <a:noFill/>
        </p:spPr>
        <p:txBody>
          <a:bodyPr wrap="none" rtlCol="0">
            <a:spAutoFit/>
          </a:bodyPr>
          <a:lstStyle/>
          <a:p>
            <a:r>
              <a:rPr lang="en-US" sz="1800" dirty="0"/>
              <a:t>Next Up:</a:t>
            </a:r>
          </a:p>
        </p:txBody>
      </p:sp>
      <p:pic>
        <p:nvPicPr>
          <p:cNvPr id="1026" name="Picture 2" descr="Related image">
            <a:extLst>
              <a:ext uri="{FF2B5EF4-FFF2-40B4-BE49-F238E27FC236}">
                <a16:creationId xmlns:a16="http://schemas.microsoft.com/office/drawing/2014/main" id="{3362AE77-481D-4FDF-B62A-6B928E7B9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78" y="5366476"/>
            <a:ext cx="2863124" cy="286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01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8E8F4AF-56C3-4345-A09A-5EF4E17702BA}"/>
              </a:ext>
            </a:extLst>
          </p:cNvPr>
          <p:cNvSpPr>
            <a:spLocks noGrp="1"/>
          </p:cNvSpPr>
          <p:nvPr>
            <p:ph idx="1"/>
          </p:nvPr>
        </p:nvSpPr>
        <p:spPr>
          <a:xfrm>
            <a:off x="2069157" y="2107114"/>
            <a:ext cx="7948155" cy="5599530"/>
          </a:xfrm>
        </p:spPr>
        <p:txBody>
          <a:bodyPr>
            <a:normAutofit fontScale="85000" lnSpcReduction="20000"/>
          </a:bodyPr>
          <a:lstStyle/>
          <a:p>
            <a:pPr marL="514350" indent="-514350">
              <a:lnSpc>
                <a:spcPct val="120000"/>
              </a:lnSpc>
              <a:buFont typeface="+mj-lt"/>
              <a:buAutoNum type="arabicPeriod"/>
            </a:pPr>
            <a:r>
              <a:rPr lang="en-US" dirty="0"/>
              <a:t>Introduction</a:t>
            </a:r>
          </a:p>
          <a:p>
            <a:pPr marL="514350" indent="-514350">
              <a:lnSpc>
                <a:spcPct val="120000"/>
              </a:lnSpc>
              <a:buFont typeface="+mj-lt"/>
              <a:buAutoNum type="arabicPeriod"/>
            </a:pPr>
            <a:r>
              <a:rPr lang="en-US" dirty="0"/>
              <a:t>Third-Party Studies</a:t>
            </a:r>
          </a:p>
          <a:p>
            <a:pPr lvl="1">
              <a:lnSpc>
                <a:spcPct val="120000"/>
              </a:lnSpc>
            </a:pPr>
            <a:r>
              <a:rPr lang="en-US" sz="2600" dirty="0"/>
              <a:t>Microwave Study</a:t>
            </a:r>
          </a:p>
          <a:p>
            <a:pPr lvl="1">
              <a:lnSpc>
                <a:spcPct val="120000"/>
              </a:lnSpc>
            </a:pPr>
            <a:r>
              <a:rPr lang="en-US" sz="2600" dirty="0"/>
              <a:t>Phase I</a:t>
            </a:r>
          </a:p>
          <a:p>
            <a:pPr lvl="1">
              <a:lnSpc>
                <a:spcPct val="120000"/>
              </a:lnSpc>
            </a:pPr>
            <a:r>
              <a:rPr lang="en-US" sz="2600" dirty="0"/>
              <a:t>Geotech</a:t>
            </a:r>
          </a:p>
          <a:p>
            <a:pPr lvl="1">
              <a:lnSpc>
                <a:spcPct val="120000"/>
              </a:lnSpc>
            </a:pPr>
            <a:r>
              <a:rPr lang="en-US" sz="2600" dirty="0"/>
              <a:t>Transportation</a:t>
            </a:r>
          </a:p>
          <a:p>
            <a:pPr lvl="1">
              <a:lnSpc>
                <a:spcPct val="120000"/>
              </a:lnSpc>
            </a:pPr>
            <a:r>
              <a:rPr lang="en-US" sz="2600" dirty="0"/>
              <a:t>Land Appraisals</a:t>
            </a:r>
          </a:p>
          <a:p>
            <a:pPr lvl="1">
              <a:lnSpc>
                <a:spcPct val="120000"/>
              </a:lnSpc>
            </a:pPr>
            <a:r>
              <a:rPr lang="en-US" sz="2600" dirty="0"/>
              <a:t>Wetlands</a:t>
            </a:r>
          </a:p>
          <a:p>
            <a:pPr lvl="1">
              <a:lnSpc>
                <a:spcPct val="120000"/>
              </a:lnSpc>
            </a:pPr>
            <a:r>
              <a:rPr lang="en-US" sz="2600" dirty="0"/>
              <a:t>FAA</a:t>
            </a:r>
          </a:p>
          <a:p>
            <a:pPr lvl="1">
              <a:lnSpc>
                <a:spcPct val="120000"/>
              </a:lnSpc>
            </a:pPr>
            <a:r>
              <a:rPr lang="en-US" sz="2600" dirty="0" err="1"/>
              <a:t>Goldwind</a:t>
            </a:r>
            <a:r>
              <a:rPr lang="en-US" sz="2600" dirty="0"/>
              <a:t> </a:t>
            </a:r>
          </a:p>
          <a:p>
            <a:pPr lvl="1">
              <a:lnSpc>
                <a:spcPct val="120000"/>
              </a:lnSpc>
            </a:pPr>
            <a:r>
              <a:rPr lang="en-US" sz="2600" dirty="0"/>
              <a:t>Independent Engineer</a:t>
            </a:r>
          </a:p>
          <a:p>
            <a:pPr lvl="1">
              <a:lnSpc>
                <a:spcPct val="120000"/>
              </a:lnSpc>
            </a:pPr>
            <a:r>
              <a:rPr lang="en-US" sz="2600" dirty="0"/>
              <a:t>Legal</a:t>
            </a:r>
          </a:p>
        </p:txBody>
      </p:sp>
      <p:sp>
        <p:nvSpPr>
          <p:cNvPr id="5" name="Slide Number Placeholder 4">
            <a:extLst>
              <a:ext uri="{FF2B5EF4-FFF2-40B4-BE49-F238E27FC236}">
                <a16:creationId xmlns:a16="http://schemas.microsoft.com/office/drawing/2014/main" id="{4ED95AD1-3EEE-451E-9B6B-E4002034A57F}"/>
              </a:ext>
            </a:extLst>
          </p:cNvPr>
          <p:cNvSpPr>
            <a:spLocks noGrp="1"/>
          </p:cNvSpPr>
          <p:nvPr>
            <p:ph type="sldNum" sz="quarter" idx="12"/>
          </p:nvPr>
        </p:nvSpPr>
        <p:spPr/>
        <p:txBody>
          <a:bodyPr/>
          <a:lstStyle/>
          <a:p>
            <a:fld id="{4EC93DFA-70F6-4220-86AB-AD3183C08C91}" type="slidenum">
              <a:rPr lang="en-US" smtClean="0"/>
              <a:t>2</a:t>
            </a:fld>
            <a:endParaRPr lang="en-US" dirty="0"/>
          </a:p>
        </p:txBody>
      </p:sp>
      <p:sp>
        <p:nvSpPr>
          <p:cNvPr id="2" name="Title 1">
            <a:extLst>
              <a:ext uri="{FF2B5EF4-FFF2-40B4-BE49-F238E27FC236}">
                <a16:creationId xmlns:a16="http://schemas.microsoft.com/office/drawing/2014/main" id="{92E7CE91-6591-4CE4-9802-8D83807463BA}"/>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32373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42262B-0D6C-4068-86AD-D28FC5A728F8}"/>
              </a:ext>
            </a:extLst>
          </p:cNvPr>
          <p:cNvSpPr>
            <a:spLocks noGrp="1"/>
          </p:cNvSpPr>
          <p:nvPr>
            <p:ph type="sldNum" sz="quarter" idx="12"/>
          </p:nvPr>
        </p:nvSpPr>
        <p:spPr/>
        <p:txBody>
          <a:bodyPr/>
          <a:lstStyle/>
          <a:p>
            <a:fld id="{4EC93DFA-70F6-4220-86AB-AD3183C08C91}" type="slidenum">
              <a:rPr lang="en-US" smtClean="0"/>
              <a:t>3</a:t>
            </a:fld>
            <a:endParaRPr lang="en-US" dirty="0"/>
          </a:p>
        </p:txBody>
      </p:sp>
      <p:sp>
        <p:nvSpPr>
          <p:cNvPr id="4" name="Title 3">
            <a:extLst>
              <a:ext uri="{FF2B5EF4-FFF2-40B4-BE49-F238E27FC236}">
                <a16:creationId xmlns:a16="http://schemas.microsoft.com/office/drawing/2014/main" id="{564B114E-AEC1-4483-BD6D-7ED919853360}"/>
              </a:ext>
            </a:extLst>
          </p:cNvPr>
          <p:cNvSpPr>
            <a:spLocks noGrp="1"/>
          </p:cNvSpPr>
          <p:nvPr>
            <p:ph type="title"/>
          </p:nvPr>
        </p:nvSpPr>
        <p:spPr/>
        <p:txBody>
          <a:bodyPr/>
          <a:lstStyle/>
          <a:p>
            <a:r>
              <a:rPr lang="en-US" dirty="0"/>
              <a:t>Introduction</a:t>
            </a:r>
          </a:p>
        </p:txBody>
      </p:sp>
      <p:sp>
        <p:nvSpPr>
          <p:cNvPr id="5" name="Content Placeholder 1">
            <a:extLst>
              <a:ext uri="{FF2B5EF4-FFF2-40B4-BE49-F238E27FC236}">
                <a16:creationId xmlns:a16="http://schemas.microsoft.com/office/drawing/2014/main" id="{102499DE-6FEE-4F6C-A867-41B0B6DD67BD}"/>
              </a:ext>
            </a:extLst>
          </p:cNvPr>
          <p:cNvSpPr>
            <a:spLocks noGrp="1"/>
          </p:cNvSpPr>
          <p:nvPr>
            <p:ph idx="1"/>
          </p:nvPr>
        </p:nvSpPr>
        <p:spPr>
          <a:xfrm>
            <a:off x="2648827" y="2265730"/>
            <a:ext cx="9164814" cy="1093967"/>
          </a:xfrm>
        </p:spPr>
        <p:txBody>
          <a:bodyPr>
            <a:normAutofit fontScale="92500" lnSpcReduction="20000"/>
          </a:bodyPr>
          <a:lstStyle/>
          <a:p>
            <a:pPr marL="0" indent="0">
              <a:buNone/>
            </a:pPr>
            <a:r>
              <a:rPr lang="en-US" sz="3200" dirty="0"/>
              <a:t>One Energy is not an expert in all things, so we utilize external sources to ensure full due diligence in our projects</a:t>
            </a:r>
          </a:p>
        </p:txBody>
      </p:sp>
      <p:pic>
        <p:nvPicPr>
          <p:cNvPr id="1026" name="Picture 2" descr="Image result for due diligence">
            <a:extLst>
              <a:ext uri="{FF2B5EF4-FFF2-40B4-BE49-F238E27FC236}">
                <a16:creationId xmlns:a16="http://schemas.microsoft.com/office/drawing/2014/main" id="{116933B7-2D4E-4180-8BFA-8B009002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911" y="4423199"/>
            <a:ext cx="32004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ue diligence">
            <a:extLst>
              <a:ext uri="{FF2B5EF4-FFF2-40B4-BE49-F238E27FC236}">
                <a16:creationId xmlns:a16="http://schemas.microsoft.com/office/drawing/2014/main" id="{B0E6F9BA-65FD-41D7-A568-BBF4FC930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279" y="4603847"/>
            <a:ext cx="4151842" cy="20390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ue diligence">
            <a:extLst>
              <a:ext uri="{FF2B5EF4-FFF2-40B4-BE49-F238E27FC236}">
                <a16:creationId xmlns:a16="http://schemas.microsoft.com/office/drawing/2014/main" id="{11F6968C-3205-498E-998E-77D82873B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2720" y="3915602"/>
            <a:ext cx="2961842" cy="3472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58821AD1-A40E-4DB7-904A-12E611ECE7A2}"/>
              </a:ext>
            </a:extLst>
          </p:cNvPr>
          <p:cNvSpPr txBox="1">
            <a:spLocks/>
          </p:cNvSpPr>
          <p:nvPr/>
        </p:nvSpPr>
        <p:spPr>
          <a:xfrm>
            <a:off x="10618783" y="7299713"/>
            <a:ext cx="3085928"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Don’t do this!</a:t>
            </a:r>
          </a:p>
        </p:txBody>
      </p:sp>
      <p:sp>
        <p:nvSpPr>
          <p:cNvPr id="8" name="&quot;Not Allowed&quot; Symbol 7">
            <a:extLst>
              <a:ext uri="{FF2B5EF4-FFF2-40B4-BE49-F238E27FC236}">
                <a16:creationId xmlns:a16="http://schemas.microsoft.com/office/drawing/2014/main" id="{DF3BF095-4993-4181-BFDE-632D470F4C3F}"/>
              </a:ext>
            </a:extLst>
          </p:cNvPr>
          <p:cNvSpPr/>
          <p:nvPr/>
        </p:nvSpPr>
        <p:spPr>
          <a:xfrm>
            <a:off x="10819518" y="5089082"/>
            <a:ext cx="2156178" cy="1970827"/>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501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0FECDE-C7CC-48A9-9EB8-02B602BE07D2}"/>
              </a:ext>
            </a:extLst>
          </p:cNvPr>
          <p:cNvSpPr>
            <a:spLocks noGrp="1"/>
          </p:cNvSpPr>
          <p:nvPr>
            <p:ph type="sldNum" sz="quarter" idx="12"/>
          </p:nvPr>
        </p:nvSpPr>
        <p:spPr/>
        <p:txBody>
          <a:bodyPr/>
          <a:lstStyle/>
          <a:p>
            <a:fld id="{4EC93DFA-70F6-4220-86AB-AD3183C08C91}" type="slidenum">
              <a:rPr lang="en-US" smtClean="0"/>
              <a:t>4</a:t>
            </a:fld>
            <a:endParaRPr lang="en-US" dirty="0"/>
          </a:p>
        </p:txBody>
      </p:sp>
      <p:sp>
        <p:nvSpPr>
          <p:cNvPr id="7" name="Title 3">
            <a:extLst>
              <a:ext uri="{FF2B5EF4-FFF2-40B4-BE49-F238E27FC236}">
                <a16:creationId xmlns:a16="http://schemas.microsoft.com/office/drawing/2014/main" id="{32DFE95E-9655-49FB-8DF9-0385A7B2E222}"/>
              </a:ext>
            </a:extLst>
          </p:cNvPr>
          <p:cNvSpPr txBox="1">
            <a:spLocks/>
          </p:cNvSpPr>
          <p:nvPr/>
        </p:nvSpPr>
        <p:spPr>
          <a:xfrm>
            <a:off x="2069157" y="438153"/>
            <a:ext cx="11555404" cy="533725"/>
          </a:xfrm>
          <a:prstGeom prst="rect">
            <a:avLst/>
          </a:prstGeom>
        </p:spPr>
        <p:txBody>
          <a:bodyPr vert="horz" lIns="91440" tIns="45720" rIns="91440" bIns="4572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r>
              <a:rPr lang="en-US" dirty="0"/>
              <a:t>Third-Party Studies</a:t>
            </a:r>
          </a:p>
        </p:txBody>
      </p:sp>
      <p:sp>
        <p:nvSpPr>
          <p:cNvPr id="8" name="Text Placeholder 38">
            <a:extLst>
              <a:ext uri="{FF2B5EF4-FFF2-40B4-BE49-F238E27FC236}">
                <a16:creationId xmlns:a16="http://schemas.microsoft.com/office/drawing/2014/main" id="{2E80B580-6A83-44ED-91B4-E881C809F6A4}"/>
              </a:ext>
            </a:extLst>
          </p:cNvPr>
          <p:cNvSpPr txBox="1">
            <a:spLocks/>
          </p:cNvSpPr>
          <p:nvPr/>
        </p:nvSpPr>
        <p:spPr>
          <a:xfrm>
            <a:off x="2069154" y="971878"/>
            <a:ext cx="11555404" cy="501016"/>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b="1" dirty="0">
                <a:latin typeface="Century Gothic" panose="020B0502020202020204" pitchFamily="34" charset="0"/>
              </a:rPr>
              <a:t>Microwave</a:t>
            </a:r>
          </a:p>
        </p:txBody>
      </p:sp>
      <p:sp>
        <p:nvSpPr>
          <p:cNvPr id="9" name="Content Placeholder 1">
            <a:extLst>
              <a:ext uri="{FF2B5EF4-FFF2-40B4-BE49-F238E27FC236}">
                <a16:creationId xmlns:a16="http://schemas.microsoft.com/office/drawing/2014/main" id="{67C41E7D-96C8-4360-BB8D-2F63DD76BD8C}"/>
              </a:ext>
            </a:extLst>
          </p:cNvPr>
          <p:cNvSpPr txBox="1">
            <a:spLocks/>
          </p:cNvSpPr>
          <p:nvPr/>
        </p:nvSpPr>
        <p:spPr>
          <a:xfrm>
            <a:off x="695850" y="2161412"/>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Why:</a:t>
            </a:r>
          </a:p>
        </p:txBody>
      </p:sp>
      <p:sp>
        <p:nvSpPr>
          <p:cNvPr id="10" name="Content Placeholder 1">
            <a:extLst>
              <a:ext uri="{FF2B5EF4-FFF2-40B4-BE49-F238E27FC236}">
                <a16:creationId xmlns:a16="http://schemas.microsoft.com/office/drawing/2014/main" id="{8D0AD3CE-414F-470E-9E98-403AAAC7F5B0}"/>
              </a:ext>
            </a:extLst>
          </p:cNvPr>
          <p:cNvSpPr txBox="1">
            <a:spLocks/>
          </p:cNvSpPr>
          <p:nvPr/>
        </p:nvSpPr>
        <p:spPr>
          <a:xfrm>
            <a:off x="1873002" y="3567816"/>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How:</a:t>
            </a:r>
          </a:p>
        </p:txBody>
      </p:sp>
      <p:sp>
        <p:nvSpPr>
          <p:cNvPr id="12" name="Content Placeholder 1">
            <a:extLst>
              <a:ext uri="{FF2B5EF4-FFF2-40B4-BE49-F238E27FC236}">
                <a16:creationId xmlns:a16="http://schemas.microsoft.com/office/drawing/2014/main" id="{3C1981E3-3F81-4BCF-8B69-5EC0F5C1FB49}"/>
              </a:ext>
            </a:extLst>
          </p:cNvPr>
          <p:cNvSpPr>
            <a:spLocks noGrp="1"/>
          </p:cNvSpPr>
          <p:nvPr>
            <p:ph idx="1"/>
          </p:nvPr>
        </p:nvSpPr>
        <p:spPr>
          <a:xfrm>
            <a:off x="2573867" y="4165599"/>
            <a:ext cx="9164814" cy="3765959"/>
          </a:xfrm>
        </p:spPr>
        <p:txBody>
          <a:bodyPr>
            <a:normAutofit lnSpcReduction="10000"/>
          </a:bodyPr>
          <a:lstStyle/>
          <a:p>
            <a:pPr marL="457200" indent="-457200">
              <a:buFont typeface="+mj-lt"/>
              <a:buAutoNum type="arabicPeriod"/>
            </a:pPr>
            <a:r>
              <a:rPr lang="en-US" sz="2400" b="0" dirty="0"/>
              <a:t>Third-party typically used: ADTI </a:t>
            </a:r>
          </a:p>
          <a:p>
            <a:pPr marL="457200" indent="-457200">
              <a:buFont typeface="+mj-lt"/>
              <a:buAutoNum type="arabicPeriod"/>
            </a:pPr>
            <a:r>
              <a:rPr lang="en-US" sz="2400" b="0" dirty="0"/>
              <a:t>Contact them and ask for their initial search quote for single </a:t>
            </a:r>
            <a:r>
              <a:rPr lang="en-US" sz="2400" b="0" dirty="0" err="1"/>
              <a:t>lat</a:t>
            </a:r>
            <a:r>
              <a:rPr lang="en-US" sz="2400" b="0" dirty="0"/>
              <a:t>/</a:t>
            </a:r>
            <a:r>
              <a:rPr lang="en-US" sz="2400" b="0" dirty="0" err="1"/>
              <a:t>lon</a:t>
            </a:r>
            <a:r>
              <a:rPr lang="en-US" sz="2400" b="0" dirty="0"/>
              <a:t> (variable to change)</a:t>
            </a:r>
          </a:p>
          <a:p>
            <a:pPr marL="457200" indent="-457200">
              <a:buFont typeface="+mj-lt"/>
              <a:buAutoNum type="arabicPeriod"/>
            </a:pPr>
            <a:r>
              <a:rPr lang="en-US" sz="2400" b="0" dirty="0"/>
              <a:t>Write out a PO for accounting and get approved</a:t>
            </a:r>
          </a:p>
          <a:p>
            <a:pPr marL="457200" indent="-457200">
              <a:buFont typeface="+mj-lt"/>
              <a:buAutoNum type="arabicPeriod"/>
            </a:pPr>
            <a:r>
              <a:rPr lang="en-US" sz="2400" b="0" dirty="0"/>
              <a:t>Use a </a:t>
            </a:r>
            <a:r>
              <a:rPr lang="en-US" sz="2400" b="0" dirty="0" err="1"/>
              <a:t>lat</a:t>
            </a:r>
            <a:r>
              <a:rPr lang="en-US" sz="2400" b="0" dirty="0"/>
              <a:t>/</a:t>
            </a:r>
            <a:r>
              <a:rPr lang="en-US" sz="2400" b="0" dirty="0" err="1"/>
              <a:t>lon</a:t>
            </a:r>
            <a:r>
              <a:rPr lang="en-US" sz="2400" b="0" dirty="0"/>
              <a:t> of </a:t>
            </a:r>
            <a:r>
              <a:rPr lang="en-US" sz="2400" dirty="0"/>
              <a:t>one</a:t>
            </a:r>
            <a:r>
              <a:rPr lang="en-US" sz="2400" b="0" dirty="0"/>
              <a:t> turbine for the search – preferably the turbine closest to any microwave path that was found during the internal search</a:t>
            </a:r>
          </a:p>
          <a:p>
            <a:pPr marL="457200" indent="-457200">
              <a:buFont typeface="+mj-lt"/>
              <a:buAutoNum type="arabicPeriod"/>
            </a:pPr>
            <a:r>
              <a:rPr lang="en-US" sz="2400" b="0" dirty="0"/>
              <a:t>Will receive study back within a week to either confirm or indicate microwave paths were found and turbine siting may need to be adjusted</a:t>
            </a:r>
          </a:p>
        </p:txBody>
      </p:sp>
      <p:sp>
        <p:nvSpPr>
          <p:cNvPr id="13" name="Content Placeholder 1">
            <a:extLst>
              <a:ext uri="{FF2B5EF4-FFF2-40B4-BE49-F238E27FC236}">
                <a16:creationId xmlns:a16="http://schemas.microsoft.com/office/drawing/2014/main" id="{5F171FC9-9DC5-4E27-AEA7-24CCB8DDE217}"/>
              </a:ext>
            </a:extLst>
          </p:cNvPr>
          <p:cNvSpPr txBox="1">
            <a:spLocks/>
          </p:cNvSpPr>
          <p:nvPr/>
        </p:nvSpPr>
        <p:spPr>
          <a:xfrm>
            <a:off x="2221554" y="2159019"/>
            <a:ext cx="9164814"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2400" b="0" dirty="0"/>
              <a:t>To confirm that our internal microwave search found all nearby microwave paths. Our internal search is good, but this gives us evidence that we actively sought out locations of microwave paths</a:t>
            </a:r>
          </a:p>
        </p:txBody>
      </p:sp>
      <p:pic>
        <p:nvPicPr>
          <p:cNvPr id="2050" name="Picture 2" descr="Related image">
            <a:extLst>
              <a:ext uri="{FF2B5EF4-FFF2-40B4-BE49-F238E27FC236}">
                <a16:creationId xmlns:a16="http://schemas.microsoft.com/office/drawing/2014/main" id="{4D567D97-3A7D-4067-BF0B-4AB5A2226E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88" t="20954" r="33687" b="20375"/>
          <a:stretch/>
        </p:blipFill>
        <p:spPr bwMode="auto">
          <a:xfrm>
            <a:off x="12056533" y="2616165"/>
            <a:ext cx="2228447" cy="40075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lated image">
            <a:extLst>
              <a:ext uri="{FF2B5EF4-FFF2-40B4-BE49-F238E27FC236}">
                <a16:creationId xmlns:a16="http://schemas.microsoft.com/office/drawing/2014/main" id="{8B6652F4-5F6C-4DFF-B8E3-368273350C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88" t="20954" r="33687" b="20375"/>
          <a:stretch/>
        </p:blipFill>
        <p:spPr bwMode="auto">
          <a:xfrm>
            <a:off x="695850" y="6183454"/>
            <a:ext cx="727238" cy="130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29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E8D0F3A-96E5-4D8D-9148-7FE86050E230}"/>
              </a:ext>
            </a:extLst>
          </p:cNvPr>
          <p:cNvPicPr>
            <a:picLocks noGrp="1" noChangeAspect="1"/>
          </p:cNvPicPr>
          <p:nvPr>
            <p:ph idx="1"/>
          </p:nvPr>
        </p:nvPicPr>
        <p:blipFill rotWithShape="1">
          <a:blip r:embed="rId2"/>
          <a:srcRect b="5888"/>
          <a:stretch/>
        </p:blipFill>
        <p:spPr>
          <a:xfrm>
            <a:off x="700087" y="2304739"/>
            <a:ext cx="5915025" cy="4491037"/>
          </a:xfrm>
          <a:prstGeom prst="rect">
            <a:avLst/>
          </a:prstGeom>
        </p:spPr>
      </p:pic>
      <p:sp>
        <p:nvSpPr>
          <p:cNvPr id="3" name="Slide Number Placeholder 2">
            <a:extLst>
              <a:ext uri="{FF2B5EF4-FFF2-40B4-BE49-F238E27FC236}">
                <a16:creationId xmlns:a16="http://schemas.microsoft.com/office/drawing/2014/main" id="{130FECDE-C7CC-48A9-9EB8-02B602BE07D2}"/>
              </a:ext>
            </a:extLst>
          </p:cNvPr>
          <p:cNvSpPr>
            <a:spLocks noGrp="1"/>
          </p:cNvSpPr>
          <p:nvPr>
            <p:ph type="sldNum" sz="quarter" idx="12"/>
          </p:nvPr>
        </p:nvSpPr>
        <p:spPr/>
        <p:txBody>
          <a:bodyPr/>
          <a:lstStyle/>
          <a:p>
            <a:fld id="{4EC93DFA-70F6-4220-86AB-AD3183C08C91}" type="slidenum">
              <a:rPr lang="en-US" smtClean="0"/>
              <a:t>5</a:t>
            </a:fld>
            <a:endParaRPr lang="en-US" dirty="0"/>
          </a:p>
        </p:txBody>
      </p:sp>
      <p:sp>
        <p:nvSpPr>
          <p:cNvPr id="7" name="Title 3">
            <a:extLst>
              <a:ext uri="{FF2B5EF4-FFF2-40B4-BE49-F238E27FC236}">
                <a16:creationId xmlns:a16="http://schemas.microsoft.com/office/drawing/2014/main" id="{32DFE95E-9655-49FB-8DF9-0385A7B2E222}"/>
              </a:ext>
            </a:extLst>
          </p:cNvPr>
          <p:cNvSpPr txBox="1">
            <a:spLocks/>
          </p:cNvSpPr>
          <p:nvPr/>
        </p:nvSpPr>
        <p:spPr>
          <a:xfrm>
            <a:off x="2069157" y="438153"/>
            <a:ext cx="11555404" cy="533725"/>
          </a:xfrm>
          <a:prstGeom prst="rect">
            <a:avLst/>
          </a:prstGeom>
        </p:spPr>
        <p:txBody>
          <a:bodyPr vert="horz" lIns="91440" tIns="45720" rIns="91440" bIns="4572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r>
              <a:rPr lang="en-US" dirty="0"/>
              <a:t>Third-Party Studies</a:t>
            </a:r>
          </a:p>
        </p:txBody>
      </p:sp>
      <p:sp>
        <p:nvSpPr>
          <p:cNvPr id="8" name="Text Placeholder 38">
            <a:extLst>
              <a:ext uri="{FF2B5EF4-FFF2-40B4-BE49-F238E27FC236}">
                <a16:creationId xmlns:a16="http://schemas.microsoft.com/office/drawing/2014/main" id="{2E80B580-6A83-44ED-91B4-E881C809F6A4}"/>
              </a:ext>
            </a:extLst>
          </p:cNvPr>
          <p:cNvSpPr txBox="1">
            <a:spLocks/>
          </p:cNvSpPr>
          <p:nvPr/>
        </p:nvSpPr>
        <p:spPr>
          <a:xfrm>
            <a:off x="2069154" y="971878"/>
            <a:ext cx="11555404" cy="501016"/>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b="1" dirty="0">
                <a:latin typeface="Century Gothic" panose="020B0502020202020204" pitchFamily="34" charset="0"/>
              </a:rPr>
              <a:t>Microwave Study Example Report</a:t>
            </a:r>
          </a:p>
        </p:txBody>
      </p:sp>
      <p:pic>
        <p:nvPicPr>
          <p:cNvPr id="5" name="Picture 4">
            <a:extLst>
              <a:ext uri="{FF2B5EF4-FFF2-40B4-BE49-F238E27FC236}">
                <a16:creationId xmlns:a16="http://schemas.microsoft.com/office/drawing/2014/main" id="{D98E9BB1-A9D3-44BC-BEEE-78250B818BA5}"/>
              </a:ext>
            </a:extLst>
          </p:cNvPr>
          <p:cNvPicPr>
            <a:picLocks noChangeAspect="1"/>
          </p:cNvPicPr>
          <p:nvPr/>
        </p:nvPicPr>
        <p:blipFill>
          <a:blip r:embed="rId3"/>
          <a:stretch>
            <a:fillRect/>
          </a:stretch>
        </p:blipFill>
        <p:spPr>
          <a:xfrm>
            <a:off x="2201007" y="6938634"/>
            <a:ext cx="9191625" cy="638175"/>
          </a:xfrm>
          <a:prstGeom prst="rect">
            <a:avLst/>
          </a:prstGeom>
        </p:spPr>
      </p:pic>
      <p:pic>
        <p:nvPicPr>
          <p:cNvPr id="6" name="Picture 5">
            <a:extLst>
              <a:ext uri="{FF2B5EF4-FFF2-40B4-BE49-F238E27FC236}">
                <a16:creationId xmlns:a16="http://schemas.microsoft.com/office/drawing/2014/main" id="{68F6697D-57DE-4CB4-9149-8DAD2C6D97FF}"/>
              </a:ext>
            </a:extLst>
          </p:cNvPr>
          <p:cNvPicPr>
            <a:picLocks noChangeAspect="1"/>
          </p:cNvPicPr>
          <p:nvPr/>
        </p:nvPicPr>
        <p:blipFill rotWithShape="1">
          <a:blip r:embed="rId4"/>
          <a:srcRect t="1483" r="18459" b="-1"/>
          <a:stretch/>
        </p:blipFill>
        <p:spPr>
          <a:xfrm>
            <a:off x="6978528" y="3278761"/>
            <a:ext cx="7393965" cy="2542992"/>
          </a:xfrm>
          <a:prstGeom prst="rect">
            <a:avLst/>
          </a:prstGeom>
        </p:spPr>
      </p:pic>
    </p:spTree>
    <p:extLst>
      <p:ext uri="{BB962C8B-B14F-4D97-AF65-F5344CB8AC3E}">
        <p14:creationId xmlns:p14="http://schemas.microsoft.com/office/powerpoint/2010/main" val="28080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0FECDE-C7CC-48A9-9EB8-02B602BE07D2}"/>
              </a:ext>
            </a:extLst>
          </p:cNvPr>
          <p:cNvSpPr>
            <a:spLocks noGrp="1"/>
          </p:cNvSpPr>
          <p:nvPr>
            <p:ph type="sldNum" sz="quarter" idx="12"/>
          </p:nvPr>
        </p:nvSpPr>
        <p:spPr/>
        <p:txBody>
          <a:bodyPr/>
          <a:lstStyle/>
          <a:p>
            <a:fld id="{4EC93DFA-70F6-4220-86AB-AD3183C08C91}" type="slidenum">
              <a:rPr lang="en-US" smtClean="0"/>
              <a:t>6</a:t>
            </a:fld>
            <a:endParaRPr lang="en-US" dirty="0"/>
          </a:p>
        </p:txBody>
      </p:sp>
      <p:sp>
        <p:nvSpPr>
          <p:cNvPr id="7" name="Title 3">
            <a:extLst>
              <a:ext uri="{FF2B5EF4-FFF2-40B4-BE49-F238E27FC236}">
                <a16:creationId xmlns:a16="http://schemas.microsoft.com/office/drawing/2014/main" id="{32DFE95E-9655-49FB-8DF9-0385A7B2E222}"/>
              </a:ext>
            </a:extLst>
          </p:cNvPr>
          <p:cNvSpPr txBox="1">
            <a:spLocks/>
          </p:cNvSpPr>
          <p:nvPr/>
        </p:nvSpPr>
        <p:spPr>
          <a:xfrm>
            <a:off x="2069157" y="438153"/>
            <a:ext cx="11555404" cy="533725"/>
          </a:xfrm>
          <a:prstGeom prst="rect">
            <a:avLst/>
          </a:prstGeom>
        </p:spPr>
        <p:txBody>
          <a:bodyPr vert="horz" lIns="91440" tIns="45720" rIns="91440" bIns="4572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r>
              <a:rPr lang="en-US" dirty="0"/>
              <a:t>Third-Party Studies</a:t>
            </a:r>
          </a:p>
        </p:txBody>
      </p:sp>
      <p:sp>
        <p:nvSpPr>
          <p:cNvPr id="8" name="Text Placeholder 38">
            <a:extLst>
              <a:ext uri="{FF2B5EF4-FFF2-40B4-BE49-F238E27FC236}">
                <a16:creationId xmlns:a16="http://schemas.microsoft.com/office/drawing/2014/main" id="{2E80B580-6A83-44ED-91B4-E881C809F6A4}"/>
              </a:ext>
            </a:extLst>
          </p:cNvPr>
          <p:cNvSpPr txBox="1">
            <a:spLocks/>
          </p:cNvSpPr>
          <p:nvPr/>
        </p:nvSpPr>
        <p:spPr>
          <a:xfrm>
            <a:off x="2069154" y="971878"/>
            <a:ext cx="11555404" cy="501016"/>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b="1" dirty="0">
                <a:latin typeface="Century Gothic" panose="020B0502020202020204" pitchFamily="34" charset="0"/>
              </a:rPr>
              <a:t>Microwave Study Example Report</a:t>
            </a:r>
          </a:p>
        </p:txBody>
      </p:sp>
      <p:pic>
        <p:nvPicPr>
          <p:cNvPr id="2" name="Picture 1">
            <a:extLst>
              <a:ext uri="{FF2B5EF4-FFF2-40B4-BE49-F238E27FC236}">
                <a16:creationId xmlns:a16="http://schemas.microsoft.com/office/drawing/2014/main" id="{D8DC3776-0B8F-4B53-8F43-711390597BBB}"/>
              </a:ext>
            </a:extLst>
          </p:cNvPr>
          <p:cNvPicPr>
            <a:picLocks noChangeAspect="1"/>
          </p:cNvPicPr>
          <p:nvPr/>
        </p:nvPicPr>
        <p:blipFill>
          <a:blip r:embed="rId2"/>
          <a:stretch>
            <a:fillRect/>
          </a:stretch>
        </p:blipFill>
        <p:spPr>
          <a:xfrm>
            <a:off x="489073" y="2681815"/>
            <a:ext cx="6228249" cy="3827956"/>
          </a:xfrm>
          <a:prstGeom prst="rect">
            <a:avLst/>
          </a:prstGeom>
        </p:spPr>
      </p:pic>
      <p:pic>
        <p:nvPicPr>
          <p:cNvPr id="11" name="Picture 10">
            <a:extLst>
              <a:ext uri="{FF2B5EF4-FFF2-40B4-BE49-F238E27FC236}">
                <a16:creationId xmlns:a16="http://schemas.microsoft.com/office/drawing/2014/main" id="{B56835CB-2F56-4AF2-92C2-15801AA3E8F9}"/>
              </a:ext>
            </a:extLst>
          </p:cNvPr>
          <p:cNvPicPr>
            <a:picLocks noChangeAspect="1"/>
          </p:cNvPicPr>
          <p:nvPr/>
        </p:nvPicPr>
        <p:blipFill>
          <a:blip r:embed="rId3"/>
          <a:stretch>
            <a:fillRect/>
          </a:stretch>
        </p:blipFill>
        <p:spPr>
          <a:xfrm>
            <a:off x="2069154" y="7151367"/>
            <a:ext cx="9586314" cy="640080"/>
          </a:xfrm>
          <a:prstGeom prst="rect">
            <a:avLst/>
          </a:prstGeom>
        </p:spPr>
      </p:pic>
      <p:pic>
        <p:nvPicPr>
          <p:cNvPr id="12" name="Picture 11">
            <a:extLst>
              <a:ext uri="{FF2B5EF4-FFF2-40B4-BE49-F238E27FC236}">
                <a16:creationId xmlns:a16="http://schemas.microsoft.com/office/drawing/2014/main" id="{040F7AFC-47C7-4F3E-8575-7FE84B0F3AFD}"/>
              </a:ext>
            </a:extLst>
          </p:cNvPr>
          <p:cNvPicPr>
            <a:picLocks noChangeAspect="1"/>
          </p:cNvPicPr>
          <p:nvPr/>
        </p:nvPicPr>
        <p:blipFill>
          <a:blip r:embed="rId4"/>
          <a:stretch>
            <a:fillRect/>
          </a:stretch>
        </p:blipFill>
        <p:spPr>
          <a:xfrm>
            <a:off x="6862311" y="3778043"/>
            <a:ext cx="7397496" cy="2090131"/>
          </a:xfrm>
          <a:prstGeom prst="rect">
            <a:avLst/>
          </a:prstGeom>
        </p:spPr>
      </p:pic>
    </p:spTree>
    <p:extLst>
      <p:ext uri="{BB962C8B-B14F-4D97-AF65-F5344CB8AC3E}">
        <p14:creationId xmlns:p14="http://schemas.microsoft.com/office/powerpoint/2010/main" val="138968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ree clipart with white background">
            <a:extLst>
              <a:ext uri="{FF2B5EF4-FFF2-40B4-BE49-F238E27FC236}">
                <a16:creationId xmlns:a16="http://schemas.microsoft.com/office/drawing/2014/main" id="{3B09EA5F-8EB9-412A-9E90-CC9579DC48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301"/>
          <a:stretch/>
        </p:blipFill>
        <p:spPr bwMode="auto">
          <a:xfrm>
            <a:off x="-124732" y="4809066"/>
            <a:ext cx="2796776" cy="28185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30FECDE-C7CC-48A9-9EB8-02B602BE07D2}"/>
              </a:ext>
            </a:extLst>
          </p:cNvPr>
          <p:cNvSpPr>
            <a:spLocks noGrp="1"/>
          </p:cNvSpPr>
          <p:nvPr>
            <p:ph type="sldNum" sz="quarter" idx="12"/>
          </p:nvPr>
        </p:nvSpPr>
        <p:spPr/>
        <p:txBody>
          <a:bodyPr/>
          <a:lstStyle/>
          <a:p>
            <a:fld id="{4EC93DFA-70F6-4220-86AB-AD3183C08C91}" type="slidenum">
              <a:rPr lang="en-US" smtClean="0"/>
              <a:t>7</a:t>
            </a:fld>
            <a:endParaRPr lang="en-US" dirty="0"/>
          </a:p>
        </p:txBody>
      </p:sp>
      <p:sp>
        <p:nvSpPr>
          <p:cNvPr id="7" name="Title 3">
            <a:extLst>
              <a:ext uri="{FF2B5EF4-FFF2-40B4-BE49-F238E27FC236}">
                <a16:creationId xmlns:a16="http://schemas.microsoft.com/office/drawing/2014/main" id="{32DFE95E-9655-49FB-8DF9-0385A7B2E222}"/>
              </a:ext>
            </a:extLst>
          </p:cNvPr>
          <p:cNvSpPr txBox="1">
            <a:spLocks/>
          </p:cNvSpPr>
          <p:nvPr/>
        </p:nvSpPr>
        <p:spPr>
          <a:xfrm>
            <a:off x="2069157" y="438153"/>
            <a:ext cx="11555404" cy="533725"/>
          </a:xfrm>
          <a:prstGeom prst="rect">
            <a:avLst/>
          </a:prstGeom>
        </p:spPr>
        <p:txBody>
          <a:bodyPr vert="horz" lIns="91440" tIns="45720" rIns="91440" bIns="4572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r>
              <a:rPr lang="en-US" dirty="0"/>
              <a:t>Third-Party Studies</a:t>
            </a:r>
          </a:p>
        </p:txBody>
      </p:sp>
      <p:sp>
        <p:nvSpPr>
          <p:cNvPr id="8" name="Text Placeholder 38">
            <a:extLst>
              <a:ext uri="{FF2B5EF4-FFF2-40B4-BE49-F238E27FC236}">
                <a16:creationId xmlns:a16="http://schemas.microsoft.com/office/drawing/2014/main" id="{2E80B580-6A83-44ED-91B4-E881C809F6A4}"/>
              </a:ext>
            </a:extLst>
          </p:cNvPr>
          <p:cNvSpPr txBox="1">
            <a:spLocks/>
          </p:cNvSpPr>
          <p:nvPr/>
        </p:nvSpPr>
        <p:spPr>
          <a:xfrm>
            <a:off x="2069154" y="971878"/>
            <a:ext cx="11555404" cy="501016"/>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b="1" dirty="0">
                <a:latin typeface="Century Gothic" panose="020B0502020202020204" pitchFamily="34" charset="0"/>
              </a:rPr>
              <a:t>Phase 1 ESA</a:t>
            </a:r>
          </a:p>
        </p:txBody>
      </p:sp>
      <p:sp>
        <p:nvSpPr>
          <p:cNvPr id="9" name="Content Placeholder 1">
            <a:extLst>
              <a:ext uri="{FF2B5EF4-FFF2-40B4-BE49-F238E27FC236}">
                <a16:creationId xmlns:a16="http://schemas.microsoft.com/office/drawing/2014/main" id="{67C41E7D-96C8-4360-BB8D-2F63DD76BD8C}"/>
              </a:ext>
            </a:extLst>
          </p:cNvPr>
          <p:cNvSpPr txBox="1">
            <a:spLocks/>
          </p:cNvSpPr>
          <p:nvPr/>
        </p:nvSpPr>
        <p:spPr>
          <a:xfrm>
            <a:off x="695850" y="2161412"/>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Why:</a:t>
            </a:r>
          </a:p>
        </p:txBody>
      </p:sp>
      <p:sp>
        <p:nvSpPr>
          <p:cNvPr id="10" name="Content Placeholder 1">
            <a:extLst>
              <a:ext uri="{FF2B5EF4-FFF2-40B4-BE49-F238E27FC236}">
                <a16:creationId xmlns:a16="http://schemas.microsoft.com/office/drawing/2014/main" id="{8D0AD3CE-414F-470E-9E98-403AAAC7F5B0}"/>
              </a:ext>
            </a:extLst>
          </p:cNvPr>
          <p:cNvSpPr txBox="1">
            <a:spLocks/>
          </p:cNvSpPr>
          <p:nvPr/>
        </p:nvSpPr>
        <p:spPr>
          <a:xfrm>
            <a:off x="1873002" y="3567816"/>
            <a:ext cx="1878017" cy="1093967"/>
          </a:xfrm>
          <a:prstGeom prst="rect">
            <a:avLst/>
          </a:prstGeom>
        </p:spPr>
        <p:txBody>
          <a:bodyPr vert="horz" lIns="91440" tIns="45720" rIns="91440" bIns="45720" rtlCol="0">
            <a:normAutofit/>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How:</a:t>
            </a:r>
          </a:p>
        </p:txBody>
      </p:sp>
      <p:sp>
        <p:nvSpPr>
          <p:cNvPr id="12" name="Content Placeholder 1">
            <a:extLst>
              <a:ext uri="{FF2B5EF4-FFF2-40B4-BE49-F238E27FC236}">
                <a16:creationId xmlns:a16="http://schemas.microsoft.com/office/drawing/2014/main" id="{3C1981E3-3F81-4BCF-8B69-5EC0F5C1FB49}"/>
              </a:ext>
            </a:extLst>
          </p:cNvPr>
          <p:cNvSpPr>
            <a:spLocks noGrp="1"/>
          </p:cNvSpPr>
          <p:nvPr>
            <p:ph idx="1"/>
          </p:nvPr>
        </p:nvSpPr>
        <p:spPr>
          <a:xfrm>
            <a:off x="3036710" y="4249013"/>
            <a:ext cx="9945511" cy="3765959"/>
          </a:xfrm>
        </p:spPr>
        <p:txBody>
          <a:bodyPr>
            <a:normAutofit fontScale="92500" lnSpcReduction="10000"/>
          </a:bodyPr>
          <a:lstStyle/>
          <a:p>
            <a:pPr marL="457200" indent="-457200">
              <a:buFont typeface="+mj-lt"/>
              <a:buAutoNum type="arabicPeriod"/>
            </a:pPr>
            <a:r>
              <a:rPr lang="en-US" sz="2400" b="0" dirty="0"/>
              <a:t>Third-party typically used: PM Environmental, Inc </a:t>
            </a:r>
          </a:p>
          <a:p>
            <a:pPr marL="457200" indent="-457200">
              <a:buFont typeface="+mj-lt"/>
              <a:buAutoNum type="arabicPeriod"/>
            </a:pPr>
            <a:r>
              <a:rPr lang="en-US" sz="2400" b="0" dirty="0"/>
              <a:t>Contact Renee McFarlan to request a Phase 1 quote and include Property Cards and Google Earth Image of proposed site. As for Phase 1 ESA and NWI screening for all parcels.</a:t>
            </a:r>
          </a:p>
          <a:p>
            <a:pPr marL="457200" indent="-457200">
              <a:buFont typeface="+mj-lt"/>
              <a:buAutoNum type="arabicPeriod"/>
            </a:pPr>
            <a:r>
              <a:rPr lang="en-US" sz="2400" b="0" dirty="0"/>
              <a:t>Complete PO and get it approved</a:t>
            </a:r>
          </a:p>
          <a:p>
            <a:pPr marL="457200" indent="-457200">
              <a:buFont typeface="+mj-lt"/>
              <a:buAutoNum type="arabicPeriod"/>
            </a:pPr>
            <a:r>
              <a:rPr lang="en-US" sz="2400" b="0" dirty="0"/>
              <a:t>Coordinate a day/time for the assessor to go to the land in question where you will be available to go as well</a:t>
            </a:r>
          </a:p>
          <a:p>
            <a:pPr marL="457200" indent="-457200">
              <a:buFont typeface="+mj-lt"/>
              <a:buAutoNum type="arabicPeriod"/>
            </a:pPr>
            <a:r>
              <a:rPr lang="en-US" sz="2400" b="0" dirty="0"/>
              <a:t>Hang out with the assessor during the evaluation</a:t>
            </a:r>
          </a:p>
          <a:p>
            <a:pPr marL="457200" indent="-457200">
              <a:buFont typeface="+mj-lt"/>
              <a:buAutoNum type="arabicPeriod"/>
            </a:pPr>
            <a:r>
              <a:rPr lang="en-US" sz="2400" b="0" dirty="0"/>
              <a:t>Will receive report back within 2 weeks typically which will indicate if a Phase 2 study is necessary</a:t>
            </a:r>
          </a:p>
          <a:p>
            <a:pPr marL="457200" indent="-457200">
              <a:buFont typeface="+mj-lt"/>
              <a:buAutoNum type="arabicPeriod"/>
            </a:pPr>
            <a:endParaRPr lang="en-US" sz="2400" b="0" dirty="0">
              <a:highlight>
                <a:srgbClr val="FFFF00"/>
              </a:highlight>
            </a:endParaRPr>
          </a:p>
          <a:p>
            <a:pPr marL="457200" indent="-457200">
              <a:buFont typeface="+mj-lt"/>
              <a:buAutoNum type="arabicPeriod"/>
            </a:pPr>
            <a:endParaRPr lang="en-US" sz="2400" b="0" dirty="0">
              <a:highlight>
                <a:srgbClr val="FFFF00"/>
              </a:highlight>
            </a:endParaRPr>
          </a:p>
        </p:txBody>
      </p:sp>
      <p:sp>
        <p:nvSpPr>
          <p:cNvPr id="13" name="Content Placeholder 1">
            <a:extLst>
              <a:ext uri="{FF2B5EF4-FFF2-40B4-BE49-F238E27FC236}">
                <a16:creationId xmlns:a16="http://schemas.microsoft.com/office/drawing/2014/main" id="{5F171FC9-9DC5-4E27-AEA7-24CCB8DDE217}"/>
              </a:ext>
            </a:extLst>
          </p:cNvPr>
          <p:cNvSpPr txBox="1">
            <a:spLocks/>
          </p:cNvSpPr>
          <p:nvPr/>
        </p:nvSpPr>
        <p:spPr>
          <a:xfrm>
            <a:off x="2221554" y="2159019"/>
            <a:ext cx="10760668" cy="1261514"/>
          </a:xfrm>
          <a:prstGeom prst="rect">
            <a:avLst/>
          </a:prstGeom>
        </p:spPr>
        <p:txBody>
          <a:bodyPr vert="horz" lIns="91440" tIns="45720" rIns="91440" bIns="45720" rtlCol="0">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b="1"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2400" b="0" dirty="0"/>
              <a:t>If we’re going to purchase the land, we need to know if there’s any weird environmental stuff going on with it. Phase 1 ESA’s are considered the first step in environmental due diligence. The report will indicate if the land is contaminated, has recognized environmental condition (REC), among other things.</a:t>
            </a:r>
          </a:p>
        </p:txBody>
      </p:sp>
      <p:pic>
        <p:nvPicPr>
          <p:cNvPr id="3076" name="Picture 4" descr="Image result for brownfield site">
            <a:extLst>
              <a:ext uri="{FF2B5EF4-FFF2-40B4-BE49-F238E27FC236}">
                <a16:creationId xmlns:a16="http://schemas.microsoft.com/office/drawing/2014/main" id="{756199EC-6DBE-48A9-BD74-B33DDF622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5790" y="3045538"/>
            <a:ext cx="3163215" cy="165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34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D2A9E6-FA83-4786-BA7D-E038CF7A3A90}"/>
              </a:ext>
            </a:extLst>
          </p:cNvPr>
          <p:cNvSpPr>
            <a:spLocks noGrp="1"/>
          </p:cNvSpPr>
          <p:nvPr>
            <p:ph type="sldNum" sz="quarter" idx="12"/>
          </p:nvPr>
        </p:nvSpPr>
        <p:spPr/>
        <p:txBody>
          <a:bodyPr/>
          <a:lstStyle/>
          <a:p>
            <a:fld id="{4EC93DFA-70F6-4220-86AB-AD3183C08C91}" type="slidenum">
              <a:rPr lang="en-US" smtClean="0"/>
              <a:t>8</a:t>
            </a:fld>
            <a:endParaRPr lang="en-US" dirty="0"/>
          </a:p>
        </p:txBody>
      </p:sp>
      <p:sp>
        <p:nvSpPr>
          <p:cNvPr id="5" name="Title 3">
            <a:extLst>
              <a:ext uri="{FF2B5EF4-FFF2-40B4-BE49-F238E27FC236}">
                <a16:creationId xmlns:a16="http://schemas.microsoft.com/office/drawing/2014/main" id="{43448404-3230-4190-81E3-48D4B4EC01DB}"/>
              </a:ext>
            </a:extLst>
          </p:cNvPr>
          <p:cNvSpPr txBox="1">
            <a:spLocks/>
          </p:cNvSpPr>
          <p:nvPr/>
        </p:nvSpPr>
        <p:spPr>
          <a:xfrm>
            <a:off x="2069157" y="438153"/>
            <a:ext cx="11555404" cy="533725"/>
          </a:xfrm>
          <a:prstGeom prst="rect">
            <a:avLst/>
          </a:prstGeom>
        </p:spPr>
        <p:txBody>
          <a:bodyPr vert="horz" lIns="91440" tIns="45720" rIns="91440" bIns="4572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r>
              <a:rPr lang="en-US" dirty="0"/>
              <a:t>Third-Party Studies</a:t>
            </a:r>
          </a:p>
        </p:txBody>
      </p:sp>
      <p:sp>
        <p:nvSpPr>
          <p:cNvPr id="6" name="Text Placeholder 38">
            <a:extLst>
              <a:ext uri="{FF2B5EF4-FFF2-40B4-BE49-F238E27FC236}">
                <a16:creationId xmlns:a16="http://schemas.microsoft.com/office/drawing/2014/main" id="{7BAC4C8B-8AE9-48AF-B030-7DFA23C1D233}"/>
              </a:ext>
            </a:extLst>
          </p:cNvPr>
          <p:cNvSpPr txBox="1">
            <a:spLocks/>
          </p:cNvSpPr>
          <p:nvPr/>
        </p:nvSpPr>
        <p:spPr>
          <a:xfrm>
            <a:off x="2069154" y="971878"/>
            <a:ext cx="11555404" cy="501016"/>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b="1" dirty="0">
                <a:latin typeface="Century Gothic" panose="020B0502020202020204" pitchFamily="34" charset="0"/>
              </a:rPr>
              <a:t>Phase I ESA Example Report</a:t>
            </a:r>
          </a:p>
        </p:txBody>
      </p:sp>
      <p:pic>
        <p:nvPicPr>
          <p:cNvPr id="7" name="Picture 6">
            <a:extLst>
              <a:ext uri="{FF2B5EF4-FFF2-40B4-BE49-F238E27FC236}">
                <a16:creationId xmlns:a16="http://schemas.microsoft.com/office/drawing/2014/main" id="{D0BD4348-10BE-49A8-B147-364D429F5285}"/>
              </a:ext>
            </a:extLst>
          </p:cNvPr>
          <p:cNvPicPr>
            <a:picLocks noChangeAspect="1"/>
          </p:cNvPicPr>
          <p:nvPr/>
        </p:nvPicPr>
        <p:blipFill>
          <a:blip r:embed="rId2"/>
          <a:stretch>
            <a:fillRect/>
          </a:stretch>
        </p:blipFill>
        <p:spPr>
          <a:xfrm>
            <a:off x="196947" y="2683047"/>
            <a:ext cx="6867428" cy="1657351"/>
          </a:xfrm>
          <a:prstGeom prst="rect">
            <a:avLst/>
          </a:prstGeom>
        </p:spPr>
      </p:pic>
      <p:pic>
        <p:nvPicPr>
          <p:cNvPr id="8" name="Picture 7">
            <a:extLst>
              <a:ext uri="{FF2B5EF4-FFF2-40B4-BE49-F238E27FC236}">
                <a16:creationId xmlns:a16="http://schemas.microsoft.com/office/drawing/2014/main" id="{24EFA37C-1363-4319-AEB1-0004E4584EBD}"/>
              </a:ext>
            </a:extLst>
          </p:cNvPr>
          <p:cNvPicPr>
            <a:picLocks noChangeAspect="1"/>
          </p:cNvPicPr>
          <p:nvPr/>
        </p:nvPicPr>
        <p:blipFill>
          <a:blip r:embed="rId3"/>
          <a:stretch>
            <a:fillRect/>
          </a:stretch>
        </p:blipFill>
        <p:spPr>
          <a:xfrm>
            <a:off x="7064375" y="2683048"/>
            <a:ext cx="7477125" cy="1657350"/>
          </a:xfrm>
          <a:prstGeom prst="rect">
            <a:avLst/>
          </a:prstGeom>
        </p:spPr>
      </p:pic>
      <p:sp>
        <p:nvSpPr>
          <p:cNvPr id="10" name="Content Placeholder 1">
            <a:extLst>
              <a:ext uri="{FF2B5EF4-FFF2-40B4-BE49-F238E27FC236}">
                <a16:creationId xmlns:a16="http://schemas.microsoft.com/office/drawing/2014/main" id="{0F14BB19-D607-4D63-B9BC-651A44E6C2E7}"/>
              </a:ext>
            </a:extLst>
          </p:cNvPr>
          <p:cNvSpPr>
            <a:spLocks noGrp="1"/>
          </p:cNvSpPr>
          <p:nvPr>
            <p:ph idx="1"/>
          </p:nvPr>
        </p:nvSpPr>
        <p:spPr>
          <a:xfrm>
            <a:off x="1005840" y="1788718"/>
            <a:ext cx="12618720" cy="5623639"/>
          </a:xfrm>
        </p:spPr>
        <p:txBody>
          <a:bodyPr/>
          <a:lstStyle/>
          <a:p>
            <a:r>
              <a:rPr lang="en-US" dirty="0"/>
              <a:t>Site overview</a:t>
            </a:r>
          </a:p>
          <a:p>
            <a:endParaRPr lang="en-US" dirty="0"/>
          </a:p>
          <a:p>
            <a:endParaRPr lang="en-US" dirty="0"/>
          </a:p>
          <a:p>
            <a:endParaRPr lang="en-US" dirty="0"/>
          </a:p>
          <a:p>
            <a:endParaRPr lang="en-US" dirty="0"/>
          </a:p>
          <a:p>
            <a:r>
              <a:rPr lang="en-US" dirty="0"/>
              <a:t>Site photographs</a:t>
            </a:r>
          </a:p>
        </p:txBody>
      </p:sp>
      <p:pic>
        <p:nvPicPr>
          <p:cNvPr id="12" name="Picture 11">
            <a:extLst>
              <a:ext uri="{FF2B5EF4-FFF2-40B4-BE49-F238E27FC236}">
                <a16:creationId xmlns:a16="http://schemas.microsoft.com/office/drawing/2014/main" id="{A54311DE-ADF1-4790-8703-F036FFD9CB31}"/>
              </a:ext>
            </a:extLst>
          </p:cNvPr>
          <p:cNvPicPr>
            <a:picLocks noChangeAspect="1"/>
          </p:cNvPicPr>
          <p:nvPr/>
        </p:nvPicPr>
        <p:blipFill>
          <a:blip r:embed="rId4"/>
          <a:stretch>
            <a:fillRect/>
          </a:stretch>
        </p:blipFill>
        <p:spPr>
          <a:xfrm>
            <a:off x="5619750" y="4514447"/>
            <a:ext cx="7277100" cy="3714750"/>
          </a:xfrm>
          <a:prstGeom prst="rect">
            <a:avLst/>
          </a:prstGeom>
        </p:spPr>
      </p:pic>
    </p:spTree>
    <p:extLst>
      <p:ext uri="{BB962C8B-B14F-4D97-AF65-F5344CB8AC3E}">
        <p14:creationId xmlns:p14="http://schemas.microsoft.com/office/powerpoint/2010/main" val="134085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D2A9E6-FA83-4786-BA7D-E038CF7A3A90}"/>
              </a:ext>
            </a:extLst>
          </p:cNvPr>
          <p:cNvSpPr>
            <a:spLocks noGrp="1"/>
          </p:cNvSpPr>
          <p:nvPr>
            <p:ph type="sldNum" sz="quarter" idx="12"/>
          </p:nvPr>
        </p:nvSpPr>
        <p:spPr/>
        <p:txBody>
          <a:bodyPr/>
          <a:lstStyle/>
          <a:p>
            <a:fld id="{4EC93DFA-70F6-4220-86AB-AD3183C08C91}" type="slidenum">
              <a:rPr lang="en-US" smtClean="0"/>
              <a:t>9</a:t>
            </a:fld>
            <a:endParaRPr lang="en-US" dirty="0"/>
          </a:p>
        </p:txBody>
      </p:sp>
      <p:sp>
        <p:nvSpPr>
          <p:cNvPr id="5" name="Title 3">
            <a:extLst>
              <a:ext uri="{FF2B5EF4-FFF2-40B4-BE49-F238E27FC236}">
                <a16:creationId xmlns:a16="http://schemas.microsoft.com/office/drawing/2014/main" id="{43448404-3230-4190-81E3-48D4B4EC01DB}"/>
              </a:ext>
            </a:extLst>
          </p:cNvPr>
          <p:cNvSpPr txBox="1">
            <a:spLocks/>
          </p:cNvSpPr>
          <p:nvPr/>
        </p:nvSpPr>
        <p:spPr>
          <a:xfrm>
            <a:off x="2069157" y="438153"/>
            <a:ext cx="11555404" cy="533725"/>
          </a:xfrm>
          <a:prstGeom prst="rect">
            <a:avLst/>
          </a:prstGeom>
        </p:spPr>
        <p:txBody>
          <a:bodyPr vert="horz" lIns="91440" tIns="45720" rIns="91440" bIns="4572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r>
              <a:rPr lang="en-US" dirty="0"/>
              <a:t>Third-Party Studies</a:t>
            </a:r>
          </a:p>
        </p:txBody>
      </p:sp>
      <p:sp>
        <p:nvSpPr>
          <p:cNvPr id="6" name="Text Placeholder 38">
            <a:extLst>
              <a:ext uri="{FF2B5EF4-FFF2-40B4-BE49-F238E27FC236}">
                <a16:creationId xmlns:a16="http://schemas.microsoft.com/office/drawing/2014/main" id="{7BAC4C8B-8AE9-48AF-B030-7DFA23C1D233}"/>
              </a:ext>
            </a:extLst>
          </p:cNvPr>
          <p:cNvSpPr txBox="1">
            <a:spLocks/>
          </p:cNvSpPr>
          <p:nvPr/>
        </p:nvSpPr>
        <p:spPr>
          <a:xfrm>
            <a:off x="2069154" y="971878"/>
            <a:ext cx="11555404" cy="501016"/>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b="1" dirty="0">
                <a:latin typeface="Century Gothic" panose="020B0502020202020204" pitchFamily="34" charset="0"/>
              </a:rPr>
              <a:t>Phase I ESA Example Report</a:t>
            </a:r>
          </a:p>
        </p:txBody>
      </p:sp>
      <p:sp>
        <p:nvSpPr>
          <p:cNvPr id="10" name="Content Placeholder 1">
            <a:extLst>
              <a:ext uri="{FF2B5EF4-FFF2-40B4-BE49-F238E27FC236}">
                <a16:creationId xmlns:a16="http://schemas.microsoft.com/office/drawing/2014/main" id="{0F14BB19-D607-4D63-B9BC-651A44E6C2E7}"/>
              </a:ext>
            </a:extLst>
          </p:cNvPr>
          <p:cNvSpPr>
            <a:spLocks noGrp="1"/>
          </p:cNvSpPr>
          <p:nvPr>
            <p:ph idx="1"/>
          </p:nvPr>
        </p:nvSpPr>
        <p:spPr>
          <a:xfrm>
            <a:off x="1005840" y="1788718"/>
            <a:ext cx="12618720" cy="5623639"/>
          </a:xfrm>
        </p:spPr>
        <p:txBody>
          <a:bodyPr/>
          <a:lstStyle/>
          <a:p>
            <a:r>
              <a:rPr lang="en-US" dirty="0"/>
              <a:t>Soil Survey</a:t>
            </a:r>
          </a:p>
          <a:p>
            <a:pPr lvl="1"/>
            <a:r>
              <a:rPr lang="en-US" dirty="0"/>
              <a:t>US Department of Agriculture</a:t>
            </a:r>
          </a:p>
        </p:txBody>
      </p:sp>
      <p:pic>
        <p:nvPicPr>
          <p:cNvPr id="11" name="Picture 10">
            <a:extLst>
              <a:ext uri="{FF2B5EF4-FFF2-40B4-BE49-F238E27FC236}">
                <a16:creationId xmlns:a16="http://schemas.microsoft.com/office/drawing/2014/main" id="{403636C2-043C-4A1D-8E6E-CCA0C1EF24A5}"/>
              </a:ext>
            </a:extLst>
          </p:cNvPr>
          <p:cNvPicPr>
            <a:picLocks noChangeAspect="1"/>
          </p:cNvPicPr>
          <p:nvPr/>
        </p:nvPicPr>
        <p:blipFill>
          <a:blip r:embed="rId2"/>
          <a:stretch>
            <a:fillRect/>
          </a:stretch>
        </p:blipFill>
        <p:spPr>
          <a:xfrm>
            <a:off x="7559090" y="1879600"/>
            <a:ext cx="5547260" cy="6186172"/>
          </a:xfrm>
          <a:prstGeom prst="rect">
            <a:avLst/>
          </a:prstGeom>
        </p:spPr>
      </p:pic>
      <p:pic>
        <p:nvPicPr>
          <p:cNvPr id="2" name="Picture 1">
            <a:extLst>
              <a:ext uri="{FF2B5EF4-FFF2-40B4-BE49-F238E27FC236}">
                <a16:creationId xmlns:a16="http://schemas.microsoft.com/office/drawing/2014/main" id="{8ED11E83-3AD0-46F3-A1A3-387D15C58D6F}"/>
              </a:ext>
            </a:extLst>
          </p:cNvPr>
          <p:cNvPicPr>
            <a:picLocks noChangeAspect="1"/>
          </p:cNvPicPr>
          <p:nvPr/>
        </p:nvPicPr>
        <p:blipFill>
          <a:blip r:embed="rId3"/>
          <a:stretch>
            <a:fillRect/>
          </a:stretch>
        </p:blipFill>
        <p:spPr>
          <a:xfrm>
            <a:off x="1291640" y="3824287"/>
            <a:ext cx="6267450" cy="2105025"/>
          </a:xfrm>
          <a:prstGeom prst="rect">
            <a:avLst/>
          </a:prstGeom>
        </p:spPr>
      </p:pic>
    </p:spTree>
    <p:extLst>
      <p:ext uri="{BB962C8B-B14F-4D97-AF65-F5344CB8AC3E}">
        <p14:creationId xmlns:p14="http://schemas.microsoft.com/office/powerpoint/2010/main" val="573593380"/>
      </p:ext>
    </p:extLst>
  </p:cSld>
  <p:clrMapOvr>
    <a:masterClrMapping/>
  </p:clrMapOvr>
</p:sld>
</file>

<file path=ppt/theme/theme1.xml><?xml version="1.0" encoding="utf-8"?>
<a:theme xmlns:a="http://schemas.openxmlformats.org/drawingml/2006/main" name="One Energy Presenta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 Blade O&amp;M Forum - Presentation - 20181002.pptx" id="{143C076D-FF47-41D9-AE05-A83F12979E1D}" vid="{D080B622-185B-46A0-8CC9-81861D17B6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19679</TotalTime>
  <Words>1116</Words>
  <Application>Microsoft Office PowerPoint</Application>
  <PresentationFormat>Custom</PresentationFormat>
  <Paragraphs>151</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Palatino Linotype</vt:lpstr>
      <vt:lpstr>One Energy Presentations</vt:lpstr>
      <vt:lpstr>PPT WIND SCHOOL (CLASS 14A) Third-Party studies</vt:lpstr>
      <vt:lpstr>outline</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Grosso</dc:creator>
  <cp:lastModifiedBy>Jordan Swift</cp:lastModifiedBy>
  <cp:revision>263</cp:revision>
  <cp:lastPrinted>2017-03-15T21:18:02Z</cp:lastPrinted>
  <dcterms:created xsi:type="dcterms:W3CDTF">2016-08-18T14:52:56Z</dcterms:created>
  <dcterms:modified xsi:type="dcterms:W3CDTF">2019-01-10T21:08:00Z</dcterms:modified>
</cp:coreProperties>
</file>