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70" r:id="rId4"/>
    <p:sldId id="279" r:id="rId5"/>
    <p:sldId id="272" r:id="rId6"/>
    <p:sldId id="273" r:id="rId7"/>
    <p:sldId id="274" r:id="rId8"/>
    <p:sldId id="275" r:id="rId9"/>
    <p:sldId id="280" r:id="rId10"/>
    <p:sldId id="283" r:id="rId11"/>
    <p:sldId id="271" r:id="rId12"/>
    <p:sldId id="281" r:id="rId13"/>
    <p:sldId id="276" r:id="rId14"/>
    <p:sldId id="282" r:id="rId15"/>
    <p:sldId id="277" r:id="rId16"/>
    <p:sldId id="278" r:id="rId17"/>
    <p:sldId id="285" r:id="rId18"/>
    <p:sldId id="284" r:id="rId19"/>
    <p:sldId id="269" r:id="rId20"/>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09" autoAdjust="0"/>
  </p:normalViewPr>
  <p:slideViewPr>
    <p:cSldViewPr snapToGrid="0">
      <p:cViewPr varScale="1">
        <p:scale>
          <a:sx n="84" d="100"/>
          <a:sy n="84" d="100"/>
        </p:scale>
        <p:origin x="102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1/4/2019</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costs include: longer collection lines, sited in mined areas, necessary to rebuild a bridge to get components to site, </a:t>
            </a:r>
            <a:r>
              <a:rPr lang="en-US" dirty="0" err="1"/>
              <a:t>etc</a:t>
            </a:r>
            <a:endParaRPr lang="en-US" dirty="0"/>
          </a:p>
          <a:p>
            <a:r>
              <a:rPr lang="en-US" dirty="0"/>
              <a:t>Legal costs include: additional resources needed with municipalities/cooperatives, any potential FAA issues, zoning steps </a:t>
            </a:r>
          </a:p>
        </p:txBody>
      </p:sp>
      <p:sp>
        <p:nvSpPr>
          <p:cNvPr id="4" name="Slide Number Placeholder 3"/>
          <p:cNvSpPr>
            <a:spLocks noGrp="1"/>
          </p:cNvSpPr>
          <p:nvPr>
            <p:ph type="sldNum" sz="quarter" idx="5"/>
          </p:nvPr>
        </p:nvSpPr>
        <p:spPr/>
        <p:txBody>
          <a:bodyPr/>
          <a:lstStyle/>
          <a:p>
            <a:fld id="{320F8B05-337B-4454-B558-930237D0DB5A}" type="slidenum">
              <a:rPr lang="en-US" smtClean="0"/>
              <a:t>4</a:t>
            </a:fld>
            <a:endParaRPr lang="en-US"/>
          </a:p>
        </p:txBody>
      </p:sp>
    </p:spTree>
    <p:extLst>
      <p:ext uri="{BB962C8B-B14F-4D97-AF65-F5344CB8AC3E}">
        <p14:creationId xmlns:p14="http://schemas.microsoft.com/office/powerpoint/2010/main" val="349798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IE stage: Project P50 NCF is the Anticipated Capacity Factor. Do not change the P50 production value cell during this stage.</a:t>
            </a:r>
          </a:p>
          <a:p>
            <a:r>
              <a:rPr lang="en-US" dirty="0"/>
              <a:t>During DE stage: Project P50 NCF is the P50 Capacity Factor found from the PPR; P50 production value cell can be updated to the P50 AEP</a:t>
            </a:r>
          </a:p>
        </p:txBody>
      </p:sp>
      <p:sp>
        <p:nvSpPr>
          <p:cNvPr id="4" name="Slide Number Placeholder 3"/>
          <p:cNvSpPr>
            <a:spLocks noGrp="1"/>
          </p:cNvSpPr>
          <p:nvPr>
            <p:ph type="sldNum" sz="quarter" idx="5"/>
          </p:nvPr>
        </p:nvSpPr>
        <p:spPr/>
        <p:txBody>
          <a:bodyPr/>
          <a:lstStyle/>
          <a:p>
            <a:fld id="{320F8B05-337B-4454-B558-930237D0DB5A}" type="slidenum">
              <a:rPr lang="en-US" smtClean="0"/>
              <a:t>7</a:t>
            </a:fld>
            <a:endParaRPr lang="en-US"/>
          </a:p>
        </p:txBody>
      </p:sp>
    </p:spTree>
    <p:extLst>
      <p:ext uri="{BB962C8B-B14F-4D97-AF65-F5344CB8AC3E}">
        <p14:creationId xmlns:p14="http://schemas.microsoft.com/office/powerpoint/2010/main" val="266035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got a really good estimate of what we think the PPA rate we can offer should be. Now what? We head off to the pricing meeting! </a:t>
            </a:r>
            <a:r>
              <a:rPr lang="en-US" dirty="0" err="1"/>
              <a:t>woooooooo</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11</a:t>
            </a:fld>
            <a:endParaRPr lang="en-US"/>
          </a:p>
        </p:txBody>
      </p:sp>
    </p:spTree>
    <p:extLst>
      <p:ext uri="{BB962C8B-B14F-4D97-AF65-F5344CB8AC3E}">
        <p14:creationId xmlns:p14="http://schemas.microsoft.com/office/powerpoint/2010/main" val="368086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bonus depreciation here: what it is, why we don’t use it, </a:t>
            </a:r>
            <a:r>
              <a:rPr lang="en-US" dirty="0" err="1"/>
              <a:t>etc</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15</a:t>
            </a:fld>
            <a:endParaRPr lang="en-US"/>
          </a:p>
        </p:txBody>
      </p:sp>
    </p:spTree>
    <p:extLst>
      <p:ext uri="{BB962C8B-B14F-4D97-AF65-F5344CB8AC3E}">
        <p14:creationId xmlns:p14="http://schemas.microsoft.com/office/powerpoint/2010/main" val="234848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2.2% grid inflation number</a:t>
            </a:r>
          </a:p>
        </p:txBody>
      </p:sp>
      <p:sp>
        <p:nvSpPr>
          <p:cNvPr id="4" name="Slide Number Placeholder 3"/>
          <p:cNvSpPr>
            <a:spLocks noGrp="1"/>
          </p:cNvSpPr>
          <p:nvPr>
            <p:ph type="sldNum" sz="quarter" idx="5"/>
          </p:nvPr>
        </p:nvSpPr>
        <p:spPr/>
        <p:txBody>
          <a:bodyPr/>
          <a:lstStyle/>
          <a:p>
            <a:fld id="{320F8B05-337B-4454-B558-930237D0DB5A}" type="slidenum">
              <a:rPr lang="en-US" smtClean="0"/>
              <a:t>16</a:t>
            </a:fld>
            <a:endParaRPr lang="en-US"/>
          </a:p>
        </p:txBody>
      </p:sp>
    </p:spTree>
    <p:extLst>
      <p:ext uri="{BB962C8B-B14F-4D97-AF65-F5344CB8AC3E}">
        <p14:creationId xmlns:p14="http://schemas.microsoft.com/office/powerpoint/2010/main" val="393003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17</a:t>
            </a:fld>
            <a:endParaRPr lang="en-US"/>
          </a:p>
        </p:txBody>
      </p:sp>
    </p:spTree>
    <p:extLst>
      <p:ext uri="{BB962C8B-B14F-4D97-AF65-F5344CB8AC3E}">
        <p14:creationId xmlns:p14="http://schemas.microsoft.com/office/powerpoint/2010/main" val="169684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think together as a group about how to get the breakeven year for CAPEX. Have someone explain what IRR is and what the difference between positive and negative IRR means in </a:t>
            </a:r>
            <a:r>
              <a:rPr lang="en-US" dirty="0" err="1"/>
              <a:t>laymans</a:t>
            </a:r>
            <a:r>
              <a:rPr lang="en-US" dirty="0"/>
              <a:t> terms. Then ask so what does it mean when the IRR is equal to 0% (leading them to think about why/how we can use the graphs to get the breakeven year </a:t>
            </a:r>
            <a:r>
              <a:rPr lang="en-US" dirty="0" err="1"/>
              <a:t>etc</a:t>
            </a:r>
            <a:r>
              <a:rPr lang="en-US" dirty="0"/>
              <a:t>)</a:t>
            </a:r>
          </a:p>
        </p:txBody>
      </p:sp>
      <p:sp>
        <p:nvSpPr>
          <p:cNvPr id="4" name="Slide Number Placeholder 3"/>
          <p:cNvSpPr>
            <a:spLocks noGrp="1"/>
          </p:cNvSpPr>
          <p:nvPr>
            <p:ph type="sldNum" sz="quarter" idx="5"/>
          </p:nvPr>
        </p:nvSpPr>
        <p:spPr/>
        <p:txBody>
          <a:bodyPr/>
          <a:lstStyle/>
          <a:p>
            <a:fld id="{320F8B05-337B-4454-B558-930237D0DB5A}" type="slidenum">
              <a:rPr lang="en-US" smtClean="0"/>
              <a:t>18</a:t>
            </a:fld>
            <a:endParaRPr lang="en-US"/>
          </a:p>
        </p:txBody>
      </p:sp>
    </p:spTree>
    <p:extLst>
      <p:ext uri="{BB962C8B-B14F-4D97-AF65-F5344CB8AC3E}">
        <p14:creationId xmlns:p14="http://schemas.microsoft.com/office/powerpoint/2010/main" val="371299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19</a:t>
            </a:fld>
            <a:endParaRPr lang="en-US"/>
          </a:p>
        </p:txBody>
      </p:sp>
    </p:spTree>
    <p:extLst>
      <p:ext uri="{BB962C8B-B14F-4D97-AF65-F5344CB8AC3E}">
        <p14:creationId xmlns:p14="http://schemas.microsoft.com/office/powerpoint/2010/main" val="381161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6"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a:cxnSpLocks/>
          </p:cNvCxnSpPr>
          <p:nvPr userDrawn="1"/>
        </p:nvCxnSpPr>
        <p:spPr>
          <a:xfrm>
            <a:off x="9314341" y="5895575"/>
            <a:ext cx="0" cy="714055"/>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dirty="0"/>
              <a:t>Click to edit Master title style</a:t>
            </a:r>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dirty="0"/>
              <a:t>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6860"/>
            <a:ext cx="5181600" cy="4680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6BD660-C672-4606-9D09-165DFF4FC29C}" type="datetime1">
              <a:rPr lang="en-US" smtClean="0"/>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a:ex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drive.google.com/file/d/0B_pJsNdUJcF1ck1XdmE1azN5STVmclVBMFBFd0cxalFqVnpV/view?usp=sharin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PPT Wind school (class 13A)</a:t>
            </a:r>
            <a:br>
              <a:rPr lang="en-US" dirty="0"/>
            </a:br>
            <a:r>
              <a:rPr lang="en-US" dirty="0"/>
              <a:t>financials</a:t>
            </a:r>
          </a:p>
        </p:txBody>
      </p:sp>
    </p:spTree>
    <p:extLst>
      <p:ext uri="{BB962C8B-B14F-4D97-AF65-F5344CB8AC3E}">
        <p14:creationId xmlns:p14="http://schemas.microsoft.com/office/powerpoint/2010/main" val="24604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master</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Financial Sheet</a:t>
            </a:r>
          </a:p>
        </p:txBody>
      </p:sp>
      <p:pic>
        <p:nvPicPr>
          <p:cNvPr id="25" name="Picture 24">
            <a:extLst>
              <a:ext uri="{FF2B5EF4-FFF2-40B4-BE49-F238E27FC236}">
                <a16:creationId xmlns:a16="http://schemas.microsoft.com/office/drawing/2014/main" id="{DCD1CF52-4448-48AD-90C4-8F83FAE7980A}"/>
              </a:ext>
            </a:extLst>
          </p:cNvPr>
          <p:cNvPicPr>
            <a:picLocks noChangeAspect="1"/>
          </p:cNvPicPr>
          <p:nvPr/>
        </p:nvPicPr>
        <p:blipFill>
          <a:blip r:embed="rId2"/>
          <a:stretch>
            <a:fillRect/>
          </a:stretch>
        </p:blipFill>
        <p:spPr>
          <a:xfrm>
            <a:off x="121936" y="1378716"/>
            <a:ext cx="5229693" cy="4826327"/>
          </a:xfrm>
          <a:prstGeom prst="rect">
            <a:avLst/>
          </a:prstGeom>
        </p:spPr>
      </p:pic>
      <p:pic>
        <p:nvPicPr>
          <p:cNvPr id="2" name="Picture 1">
            <a:extLst>
              <a:ext uri="{FF2B5EF4-FFF2-40B4-BE49-F238E27FC236}">
                <a16:creationId xmlns:a16="http://schemas.microsoft.com/office/drawing/2014/main" id="{53C1152E-A4CE-4D1F-BA5A-9D8A7361855B}"/>
              </a:ext>
            </a:extLst>
          </p:cNvPr>
          <p:cNvPicPr>
            <a:picLocks noChangeAspect="1"/>
          </p:cNvPicPr>
          <p:nvPr/>
        </p:nvPicPr>
        <p:blipFill>
          <a:blip r:embed="rId3"/>
          <a:stretch>
            <a:fillRect/>
          </a:stretch>
        </p:blipFill>
        <p:spPr>
          <a:xfrm>
            <a:off x="3984841" y="1999923"/>
            <a:ext cx="4866547" cy="4773939"/>
          </a:xfrm>
          <a:prstGeom prst="rect">
            <a:avLst/>
          </a:prstGeom>
        </p:spPr>
      </p:pic>
      <p:pic>
        <p:nvPicPr>
          <p:cNvPr id="11" name="Picture 10">
            <a:extLst>
              <a:ext uri="{FF2B5EF4-FFF2-40B4-BE49-F238E27FC236}">
                <a16:creationId xmlns:a16="http://schemas.microsoft.com/office/drawing/2014/main" id="{64BC854D-30B4-4B42-8C91-596AC6868B56}"/>
              </a:ext>
            </a:extLst>
          </p:cNvPr>
          <p:cNvPicPr>
            <a:picLocks noChangeAspect="1"/>
          </p:cNvPicPr>
          <p:nvPr/>
        </p:nvPicPr>
        <p:blipFill rotWithShape="1">
          <a:blip r:embed="rId4"/>
          <a:srcRect r="2378" b="-1480"/>
          <a:stretch/>
        </p:blipFill>
        <p:spPr>
          <a:xfrm>
            <a:off x="6549449" y="4700268"/>
            <a:ext cx="1690554" cy="1140550"/>
          </a:xfrm>
          <a:prstGeom prst="rect">
            <a:avLst/>
          </a:prstGeom>
          <a:ln w="57150">
            <a:solidFill>
              <a:schemeClr val="tx1"/>
            </a:solidFill>
          </a:ln>
        </p:spPr>
      </p:pic>
      <p:sp>
        <p:nvSpPr>
          <p:cNvPr id="29" name="TextBox 28">
            <a:extLst>
              <a:ext uri="{FF2B5EF4-FFF2-40B4-BE49-F238E27FC236}">
                <a16:creationId xmlns:a16="http://schemas.microsoft.com/office/drawing/2014/main" id="{300E3CCD-1506-40FB-A515-63A86D48F42A}"/>
              </a:ext>
            </a:extLst>
          </p:cNvPr>
          <p:cNvSpPr txBox="1"/>
          <p:nvPr/>
        </p:nvSpPr>
        <p:spPr>
          <a:xfrm>
            <a:off x="9339662" y="4363490"/>
            <a:ext cx="2480160" cy="1477328"/>
          </a:xfrm>
          <a:prstGeom prst="rect">
            <a:avLst/>
          </a:prstGeom>
          <a:noFill/>
        </p:spPr>
        <p:txBody>
          <a:bodyPr wrap="square" rtlCol="0">
            <a:spAutoFit/>
          </a:bodyPr>
          <a:lstStyle/>
          <a:p>
            <a:r>
              <a:rPr lang="en-US" dirty="0"/>
              <a:t>Adjusting the PPA rate will change the model and then spit out what the </a:t>
            </a:r>
            <a:r>
              <a:rPr lang="en-US" dirty="0" err="1"/>
              <a:t>Yr</a:t>
            </a:r>
            <a:r>
              <a:rPr lang="en-US" dirty="0"/>
              <a:t> 20 IRR is here</a:t>
            </a:r>
          </a:p>
        </p:txBody>
      </p:sp>
      <p:sp>
        <p:nvSpPr>
          <p:cNvPr id="31" name="Rectangle 30">
            <a:extLst>
              <a:ext uri="{FF2B5EF4-FFF2-40B4-BE49-F238E27FC236}">
                <a16:creationId xmlns:a16="http://schemas.microsoft.com/office/drawing/2014/main" id="{99DFEA51-4A10-4E21-979C-4336EFE72793}"/>
              </a:ext>
            </a:extLst>
          </p:cNvPr>
          <p:cNvSpPr/>
          <p:nvPr/>
        </p:nvSpPr>
        <p:spPr>
          <a:xfrm>
            <a:off x="5476776" y="5881012"/>
            <a:ext cx="571099" cy="109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FA94267-0946-4F85-891D-EF0ADB268BDB}"/>
              </a:ext>
            </a:extLst>
          </p:cNvPr>
          <p:cNvCxnSpPr>
            <a:cxnSpLocks/>
            <a:stCxn id="29" idx="1"/>
          </p:cNvCxnSpPr>
          <p:nvPr/>
        </p:nvCxnSpPr>
        <p:spPr>
          <a:xfrm flipH="1">
            <a:off x="6096000" y="5102154"/>
            <a:ext cx="3243662" cy="7788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0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DAF09E-A3F1-4B6E-A791-2DE5E3CB7F93}"/>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4" name="Title 3">
            <a:extLst>
              <a:ext uri="{FF2B5EF4-FFF2-40B4-BE49-F238E27FC236}">
                <a16:creationId xmlns:a16="http://schemas.microsoft.com/office/drawing/2014/main" id="{B1E2939B-790C-427B-9BB9-0483F139E636}"/>
              </a:ext>
            </a:extLst>
          </p:cNvPr>
          <p:cNvSpPr>
            <a:spLocks noGrp="1"/>
          </p:cNvSpPr>
          <p:nvPr>
            <p:ph type="title"/>
          </p:nvPr>
        </p:nvSpPr>
        <p:spPr/>
        <p:txBody>
          <a:bodyPr/>
          <a:lstStyle/>
          <a:p>
            <a:r>
              <a:rPr lang="en-US" dirty="0"/>
              <a:t>Pricing Meeting</a:t>
            </a:r>
          </a:p>
        </p:txBody>
      </p:sp>
      <p:sp>
        <p:nvSpPr>
          <p:cNvPr id="6" name="Content Placeholder 1">
            <a:extLst>
              <a:ext uri="{FF2B5EF4-FFF2-40B4-BE49-F238E27FC236}">
                <a16:creationId xmlns:a16="http://schemas.microsoft.com/office/drawing/2014/main" id="{32A0A54A-64D9-4DE6-8DF0-DD0DE15F63CE}"/>
              </a:ext>
            </a:extLst>
          </p:cNvPr>
          <p:cNvSpPr>
            <a:spLocks noGrp="1"/>
          </p:cNvSpPr>
          <p:nvPr>
            <p:ph idx="1"/>
          </p:nvPr>
        </p:nvSpPr>
        <p:spPr>
          <a:xfrm>
            <a:off x="2164359" y="1854146"/>
            <a:ext cx="7348755" cy="4502204"/>
          </a:xfrm>
        </p:spPr>
        <p:txBody>
          <a:bodyPr>
            <a:normAutofit/>
          </a:bodyPr>
          <a:lstStyle/>
          <a:p>
            <a:r>
              <a:rPr lang="en-US" sz="2000" dirty="0">
                <a:solidFill>
                  <a:srgbClr val="FF0000"/>
                </a:solidFill>
              </a:rPr>
              <a:t>Who: </a:t>
            </a:r>
            <a:r>
              <a:rPr lang="en-US" sz="2000" b="0" dirty="0"/>
              <a:t>Pricing Committee and Analyst-lead on IE in question</a:t>
            </a:r>
          </a:p>
          <a:p>
            <a:endParaRPr lang="en-US" sz="2000" b="0" dirty="0"/>
          </a:p>
          <a:p>
            <a:r>
              <a:rPr lang="en-US" sz="2000" dirty="0">
                <a:solidFill>
                  <a:srgbClr val="FF0000"/>
                </a:solidFill>
              </a:rPr>
              <a:t>What: </a:t>
            </a:r>
            <a:r>
              <a:rPr lang="en-US" sz="2000" b="0" dirty="0"/>
              <a:t>Meeting to indicate any abnormalities in project that may affect quoted pricing; adjust different levers within model to ensure returns are met</a:t>
            </a:r>
          </a:p>
          <a:p>
            <a:endParaRPr lang="en-US" sz="2000" b="0" dirty="0"/>
          </a:p>
          <a:p>
            <a:r>
              <a:rPr lang="en-US" sz="2000" dirty="0">
                <a:solidFill>
                  <a:srgbClr val="FF0000"/>
                </a:solidFill>
              </a:rPr>
              <a:t>When: </a:t>
            </a:r>
            <a:r>
              <a:rPr lang="en-US" sz="2000" b="0" dirty="0"/>
              <a:t>During Harpooning – In Progress stage (IE); meetings occur every Friday at 9:30a</a:t>
            </a:r>
          </a:p>
          <a:p>
            <a:endParaRPr lang="en-US" sz="2000" b="0" dirty="0"/>
          </a:p>
          <a:p>
            <a:r>
              <a:rPr lang="en-US" sz="2000" dirty="0">
                <a:solidFill>
                  <a:srgbClr val="FF0000"/>
                </a:solidFill>
              </a:rPr>
              <a:t>Why: </a:t>
            </a:r>
            <a:r>
              <a:rPr lang="en-US" sz="2000" b="0" dirty="0"/>
              <a:t>To confirm and finalize offered PPA rate and CAPEX costs that are used within financial modeling and given to customer. </a:t>
            </a:r>
            <a:r>
              <a:rPr lang="en-US" sz="2000" dirty="0"/>
              <a:t>PPA rate decided on in this meeting is the official rate moving forward.</a:t>
            </a:r>
          </a:p>
        </p:txBody>
      </p:sp>
    </p:spTree>
    <p:extLst>
      <p:ext uri="{BB962C8B-B14F-4D97-AF65-F5344CB8AC3E}">
        <p14:creationId xmlns:p14="http://schemas.microsoft.com/office/powerpoint/2010/main" val="36903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B2E58A-C661-4030-96DB-A2F19980A5D3}"/>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4" name="Title 3">
            <a:extLst>
              <a:ext uri="{FF2B5EF4-FFF2-40B4-BE49-F238E27FC236}">
                <a16:creationId xmlns:a16="http://schemas.microsoft.com/office/drawing/2014/main" id="{315F95B8-55F6-4F1F-B03B-1092FE4B353A}"/>
              </a:ext>
            </a:extLst>
          </p:cNvPr>
          <p:cNvSpPr>
            <a:spLocks noGrp="1"/>
          </p:cNvSpPr>
          <p:nvPr>
            <p:ph type="title"/>
          </p:nvPr>
        </p:nvSpPr>
        <p:spPr/>
        <p:txBody>
          <a:bodyPr>
            <a:normAutofit fontScale="90000"/>
          </a:bodyPr>
          <a:lstStyle/>
          <a:p>
            <a:r>
              <a:rPr lang="en-US" dirty="0"/>
              <a:t>Pricing meeting</a:t>
            </a:r>
          </a:p>
        </p:txBody>
      </p:sp>
      <p:sp>
        <p:nvSpPr>
          <p:cNvPr id="5" name="Text Placeholder 4">
            <a:extLst>
              <a:ext uri="{FF2B5EF4-FFF2-40B4-BE49-F238E27FC236}">
                <a16:creationId xmlns:a16="http://schemas.microsoft.com/office/drawing/2014/main" id="{3C662460-3C14-4A9D-98D8-7B0F86C99487}"/>
              </a:ext>
            </a:extLst>
          </p:cNvPr>
          <p:cNvSpPr>
            <a:spLocks noGrp="1"/>
          </p:cNvSpPr>
          <p:nvPr>
            <p:ph type="body" sz="quarter" idx="13"/>
          </p:nvPr>
        </p:nvSpPr>
        <p:spPr/>
        <p:txBody>
          <a:bodyPr>
            <a:normAutofit fontScale="92500" lnSpcReduction="10000"/>
          </a:bodyPr>
          <a:lstStyle/>
          <a:p>
            <a:r>
              <a:rPr lang="en-US" dirty="0"/>
              <a:t>Materials Needed</a:t>
            </a:r>
          </a:p>
        </p:txBody>
      </p:sp>
      <p:pic>
        <p:nvPicPr>
          <p:cNvPr id="6" name="Picture 5">
            <a:extLst>
              <a:ext uri="{FF2B5EF4-FFF2-40B4-BE49-F238E27FC236}">
                <a16:creationId xmlns:a16="http://schemas.microsoft.com/office/drawing/2014/main" id="{373EE12B-8C9B-4134-A1F6-179A24094399}"/>
              </a:ext>
            </a:extLst>
          </p:cNvPr>
          <p:cNvPicPr>
            <a:picLocks noChangeAspect="1"/>
          </p:cNvPicPr>
          <p:nvPr/>
        </p:nvPicPr>
        <p:blipFill>
          <a:blip r:embed="rId2"/>
          <a:stretch>
            <a:fillRect/>
          </a:stretch>
        </p:blipFill>
        <p:spPr>
          <a:xfrm>
            <a:off x="1353954" y="1588565"/>
            <a:ext cx="4375949" cy="4038432"/>
          </a:xfrm>
          <a:prstGeom prst="rect">
            <a:avLst/>
          </a:prstGeom>
        </p:spPr>
      </p:pic>
      <p:pic>
        <p:nvPicPr>
          <p:cNvPr id="7" name="Picture 6">
            <a:extLst>
              <a:ext uri="{FF2B5EF4-FFF2-40B4-BE49-F238E27FC236}">
                <a16:creationId xmlns:a16="http://schemas.microsoft.com/office/drawing/2014/main" id="{F5D6D680-1801-44D0-B8F5-BFBB5A079D16}"/>
              </a:ext>
            </a:extLst>
          </p:cNvPr>
          <p:cNvPicPr>
            <a:picLocks noChangeAspect="1"/>
          </p:cNvPicPr>
          <p:nvPr/>
        </p:nvPicPr>
        <p:blipFill>
          <a:blip r:embed="rId3"/>
          <a:stretch>
            <a:fillRect/>
          </a:stretch>
        </p:blipFill>
        <p:spPr>
          <a:xfrm>
            <a:off x="7423844" y="1555472"/>
            <a:ext cx="3414202" cy="4183426"/>
          </a:xfrm>
          <a:prstGeom prst="rect">
            <a:avLst/>
          </a:prstGeom>
        </p:spPr>
      </p:pic>
      <p:sp>
        <p:nvSpPr>
          <p:cNvPr id="8" name="TextBox 7">
            <a:extLst>
              <a:ext uri="{FF2B5EF4-FFF2-40B4-BE49-F238E27FC236}">
                <a16:creationId xmlns:a16="http://schemas.microsoft.com/office/drawing/2014/main" id="{C83E5305-5C12-4C21-8BD8-87F5A41F31F3}"/>
              </a:ext>
            </a:extLst>
          </p:cNvPr>
          <p:cNvSpPr txBox="1"/>
          <p:nvPr/>
        </p:nvSpPr>
        <p:spPr>
          <a:xfrm>
            <a:off x="1103697" y="5913071"/>
            <a:ext cx="5270616" cy="338554"/>
          </a:xfrm>
          <a:prstGeom prst="rect">
            <a:avLst/>
          </a:prstGeom>
          <a:noFill/>
        </p:spPr>
        <p:txBody>
          <a:bodyPr wrap="square" rtlCol="0">
            <a:spAutoFit/>
          </a:bodyPr>
          <a:lstStyle/>
          <a:p>
            <a:r>
              <a:rPr lang="en-US" sz="1600" dirty="0"/>
              <a:t>Project Master Spreadsheet saved in ./Financials folder</a:t>
            </a:r>
          </a:p>
        </p:txBody>
      </p:sp>
      <p:sp>
        <p:nvSpPr>
          <p:cNvPr id="10" name="TextBox 9">
            <a:extLst>
              <a:ext uri="{FF2B5EF4-FFF2-40B4-BE49-F238E27FC236}">
                <a16:creationId xmlns:a16="http://schemas.microsoft.com/office/drawing/2014/main" id="{56010076-7C3D-4217-B854-0F48E2ECEB04}"/>
              </a:ext>
            </a:extLst>
          </p:cNvPr>
          <p:cNvSpPr txBox="1"/>
          <p:nvPr/>
        </p:nvSpPr>
        <p:spPr>
          <a:xfrm>
            <a:off x="7536581" y="5913071"/>
            <a:ext cx="3301465" cy="338554"/>
          </a:xfrm>
          <a:prstGeom prst="rect">
            <a:avLst/>
          </a:prstGeom>
          <a:noFill/>
        </p:spPr>
        <p:txBody>
          <a:bodyPr wrap="square" rtlCol="0">
            <a:spAutoFit/>
          </a:bodyPr>
          <a:lstStyle/>
          <a:p>
            <a:r>
              <a:rPr lang="en-US" sz="1600" dirty="0"/>
              <a:t>Financial Cover Sheet, hardcopy</a:t>
            </a:r>
          </a:p>
        </p:txBody>
      </p:sp>
      <p:sp>
        <p:nvSpPr>
          <p:cNvPr id="11" name="TextBox 10">
            <a:extLst>
              <a:ext uri="{FF2B5EF4-FFF2-40B4-BE49-F238E27FC236}">
                <a16:creationId xmlns:a16="http://schemas.microsoft.com/office/drawing/2014/main" id="{259CAA55-025C-4403-B726-C28995EEF77A}"/>
              </a:ext>
            </a:extLst>
          </p:cNvPr>
          <p:cNvSpPr txBox="1"/>
          <p:nvPr/>
        </p:nvSpPr>
        <p:spPr>
          <a:xfrm>
            <a:off x="7620155" y="6256521"/>
            <a:ext cx="3301465" cy="338554"/>
          </a:xfrm>
          <a:prstGeom prst="rect">
            <a:avLst/>
          </a:prstGeom>
          <a:noFill/>
        </p:spPr>
        <p:txBody>
          <a:bodyPr wrap="square" rtlCol="0">
            <a:spAutoFit/>
          </a:bodyPr>
          <a:lstStyle/>
          <a:p>
            <a:r>
              <a:rPr lang="en-US" sz="1600" dirty="0"/>
              <a:t>\Financials</a:t>
            </a:r>
            <a:endParaRPr lang="en-US" sz="1600" dirty="0">
              <a:highlight>
                <a:srgbClr val="FFFF00"/>
              </a:highlight>
            </a:endParaRPr>
          </a:p>
        </p:txBody>
      </p:sp>
    </p:spTree>
    <p:extLst>
      <p:ext uri="{BB962C8B-B14F-4D97-AF65-F5344CB8AC3E}">
        <p14:creationId xmlns:p14="http://schemas.microsoft.com/office/powerpoint/2010/main" val="23652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8D6A19F-3F8C-40D6-B76C-93D53CBE67EB}"/>
              </a:ext>
            </a:extLst>
          </p:cNvPr>
          <p:cNvCxnSpPr>
            <a:cxnSpLocks/>
          </p:cNvCxnSpPr>
          <p:nvPr/>
        </p:nvCxnSpPr>
        <p:spPr>
          <a:xfrm>
            <a:off x="2904762" y="5370037"/>
            <a:ext cx="55001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65E5C2-C3DF-4801-86AD-EF64FA1067E9}"/>
              </a:ext>
            </a:extLst>
          </p:cNvPr>
          <p:cNvCxnSpPr>
            <a:cxnSpLocks/>
          </p:cNvCxnSpPr>
          <p:nvPr/>
        </p:nvCxnSpPr>
        <p:spPr>
          <a:xfrm>
            <a:off x="2927911" y="2844903"/>
            <a:ext cx="55001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Financial incentives</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ITC/PTC</a:t>
            </a:r>
          </a:p>
        </p:txBody>
      </p:sp>
      <p:sp>
        <p:nvSpPr>
          <p:cNvPr id="9" name="Arrow: Pentagon 8">
            <a:extLst>
              <a:ext uri="{FF2B5EF4-FFF2-40B4-BE49-F238E27FC236}">
                <a16:creationId xmlns:a16="http://schemas.microsoft.com/office/drawing/2014/main" id="{E5C8810C-2FA9-4B43-83DE-C2690C65FE37}"/>
              </a:ext>
            </a:extLst>
          </p:cNvPr>
          <p:cNvSpPr/>
          <p:nvPr/>
        </p:nvSpPr>
        <p:spPr>
          <a:xfrm>
            <a:off x="3477927" y="1672181"/>
            <a:ext cx="3128212" cy="2229940"/>
          </a:xfrm>
          <a:prstGeom prst="homePlate">
            <a:avLst>
              <a:gd name="adj" fmla="val 48723"/>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9">
            <a:extLst>
              <a:ext uri="{FF2B5EF4-FFF2-40B4-BE49-F238E27FC236}">
                <a16:creationId xmlns:a16="http://schemas.microsoft.com/office/drawing/2014/main" id="{2FB68E6E-CF54-46AB-B866-62BC86BC391E}"/>
              </a:ext>
            </a:extLst>
          </p:cNvPr>
          <p:cNvSpPr/>
          <p:nvPr/>
        </p:nvSpPr>
        <p:spPr>
          <a:xfrm>
            <a:off x="3477928" y="4308972"/>
            <a:ext cx="3128211" cy="2229940"/>
          </a:xfrm>
          <a:prstGeom prst="homePlate">
            <a:avLst>
              <a:gd name="adj" fmla="val 48723"/>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A8A"/>
              </a:solidFill>
            </a:endParaRPr>
          </a:p>
        </p:txBody>
      </p:sp>
      <p:sp>
        <p:nvSpPr>
          <p:cNvPr id="11" name="TextBox 10">
            <a:extLst>
              <a:ext uri="{FF2B5EF4-FFF2-40B4-BE49-F238E27FC236}">
                <a16:creationId xmlns:a16="http://schemas.microsoft.com/office/drawing/2014/main" id="{C71CDEEC-389E-45FF-92A2-7FD9C2BD1AA9}"/>
              </a:ext>
            </a:extLst>
          </p:cNvPr>
          <p:cNvSpPr txBox="1"/>
          <p:nvPr/>
        </p:nvSpPr>
        <p:spPr>
          <a:xfrm>
            <a:off x="3574181" y="2587096"/>
            <a:ext cx="2705228" cy="400110"/>
          </a:xfrm>
          <a:prstGeom prst="rect">
            <a:avLst/>
          </a:prstGeom>
          <a:noFill/>
        </p:spPr>
        <p:txBody>
          <a:bodyPr wrap="none" rtlCol="0">
            <a:spAutoFit/>
          </a:bodyPr>
          <a:lstStyle/>
          <a:p>
            <a:r>
              <a:rPr lang="en-US" sz="2000" dirty="0"/>
              <a:t>Investment Tax Credit</a:t>
            </a:r>
          </a:p>
        </p:txBody>
      </p:sp>
      <p:sp>
        <p:nvSpPr>
          <p:cNvPr id="12" name="TextBox 11">
            <a:extLst>
              <a:ext uri="{FF2B5EF4-FFF2-40B4-BE49-F238E27FC236}">
                <a16:creationId xmlns:a16="http://schemas.microsoft.com/office/drawing/2014/main" id="{444D3D2A-75FA-490E-92E3-F3493E3C8F25}"/>
              </a:ext>
            </a:extLst>
          </p:cNvPr>
          <p:cNvSpPr txBox="1"/>
          <p:nvPr/>
        </p:nvSpPr>
        <p:spPr>
          <a:xfrm>
            <a:off x="3579439" y="5223887"/>
            <a:ext cx="2699970" cy="400110"/>
          </a:xfrm>
          <a:prstGeom prst="rect">
            <a:avLst/>
          </a:prstGeom>
          <a:noFill/>
        </p:spPr>
        <p:txBody>
          <a:bodyPr wrap="none" rtlCol="0">
            <a:spAutoFit/>
          </a:bodyPr>
          <a:lstStyle/>
          <a:p>
            <a:r>
              <a:rPr lang="en-US" sz="2000" dirty="0"/>
              <a:t>Production Tax Credit</a:t>
            </a:r>
          </a:p>
        </p:txBody>
      </p:sp>
      <p:sp>
        <p:nvSpPr>
          <p:cNvPr id="13" name="TextBox 12">
            <a:extLst>
              <a:ext uri="{FF2B5EF4-FFF2-40B4-BE49-F238E27FC236}">
                <a16:creationId xmlns:a16="http://schemas.microsoft.com/office/drawing/2014/main" id="{3D7E3187-8828-45D5-B454-1CC237F7B2AF}"/>
              </a:ext>
            </a:extLst>
          </p:cNvPr>
          <p:cNvSpPr txBox="1"/>
          <p:nvPr/>
        </p:nvSpPr>
        <p:spPr>
          <a:xfrm>
            <a:off x="105881" y="3429000"/>
            <a:ext cx="2469676" cy="1323439"/>
          </a:xfrm>
          <a:prstGeom prst="rect">
            <a:avLst/>
          </a:prstGeom>
          <a:noFill/>
        </p:spPr>
        <p:txBody>
          <a:bodyPr wrap="square" rtlCol="0">
            <a:spAutoFit/>
          </a:bodyPr>
          <a:lstStyle/>
          <a:p>
            <a:r>
              <a:rPr lang="en-US" sz="2000" dirty="0"/>
              <a:t>Large wind projects have opportunity to claim either of these tax incentives</a:t>
            </a:r>
          </a:p>
        </p:txBody>
      </p:sp>
      <p:cxnSp>
        <p:nvCxnSpPr>
          <p:cNvPr id="14" name="Straight Connector 13">
            <a:extLst>
              <a:ext uri="{FF2B5EF4-FFF2-40B4-BE49-F238E27FC236}">
                <a16:creationId xmlns:a16="http://schemas.microsoft.com/office/drawing/2014/main" id="{7AF33EE2-0252-4187-9E38-5009BB019E95}"/>
              </a:ext>
            </a:extLst>
          </p:cNvPr>
          <p:cNvCxnSpPr>
            <a:cxnSpLocks/>
          </p:cNvCxnSpPr>
          <p:nvPr/>
        </p:nvCxnSpPr>
        <p:spPr>
          <a:xfrm>
            <a:off x="2927911" y="2787151"/>
            <a:ext cx="0" cy="263679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06A897-AEC6-4EB2-A6DA-00B3EA24BFB6}"/>
              </a:ext>
            </a:extLst>
          </p:cNvPr>
          <p:cNvCxnSpPr>
            <a:cxnSpLocks/>
          </p:cNvCxnSpPr>
          <p:nvPr/>
        </p:nvCxnSpPr>
        <p:spPr>
          <a:xfrm>
            <a:off x="2575558" y="3977165"/>
            <a:ext cx="352353"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5BE8174-DD10-447E-B7A2-5C54FDA7A715}"/>
              </a:ext>
            </a:extLst>
          </p:cNvPr>
          <p:cNvSpPr/>
          <p:nvPr/>
        </p:nvSpPr>
        <p:spPr>
          <a:xfrm rot="5400000">
            <a:off x="8341479" y="286188"/>
            <a:ext cx="1723750" cy="5001927"/>
          </a:xfrm>
          <a:prstGeom prst="rect">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037F6C-488D-4F24-A391-30B1853F5193}"/>
              </a:ext>
            </a:extLst>
          </p:cNvPr>
          <p:cNvSpPr txBox="1"/>
          <p:nvPr/>
        </p:nvSpPr>
        <p:spPr>
          <a:xfrm>
            <a:off x="6859420" y="2144153"/>
            <a:ext cx="4687865" cy="1323439"/>
          </a:xfrm>
          <a:prstGeom prst="rect">
            <a:avLst/>
          </a:prstGeom>
          <a:noFill/>
        </p:spPr>
        <p:txBody>
          <a:bodyPr wrap="square" rtlCol="0">
            <a:spAutoFit/>
          </a:bodyPr>
          <a:lstStyle/>
          <a:p>
            <a:r>
              <a:rPr lang="en-US" sz="1600" dirty="0"/>
              <a:t>Federal tax credit claimed against the lax liability of the project.</a:t>
            </a:r>
          </a:p>
          <a:p>
            <a:r>
              <a:rPr lang="en-US" sz="1600" dirty="0"/>
              <a:t>Dollar-for-dollar reduction in the income taxes that financier claiming the credit would otherwise pay federal government, being phased out.</a:t>
            </a:r>
          </a:p>
        </p:txBody>
      </p:sp>
      <p:sp>
        <p:nvSpPr>
          <p:cNvPr id="31" name="TextBox 30">
            <a:extLst>
              <a:ext uri="{FF2B5EF4-FFF2-40B4-BE49-F238E27FC236}">
                <a16:creationId xmlns:a16="http://schemas.microsoft.com/office/drawing/2014/main" id="{FE04C9CA-7C7B-4FC8-8EC0-531AA1FD961C}"/>
              </a:ext>
            </a:extLst>
          </p:cNvPr>
          <p:cNvSpPr txBox="1"/>
          <p:nvPr/>
        </p:nvSpPr>
        <p:spPr>
          <a:xfrm>
            <a:off x="6859421" y="4762221"/>
            <a:ext cx="4687865" cy="1323439"/>
          </a:xfrm>
          <a:prstGeom prst="rect">
            <a:avLst/>
          </a:prstGeom>
          <a:noFill/>
        </p:spPr>
        <p:txBody>
          <a:bodyPr wrap="square" rtlCol="0">
            <a:spAutoFit/>
          </a:bodyPr>
          <a:lstStyle/>
          <a:p>
            <a:r>
              <a:rPr lang="en-US" sz="1600" dirty="0"/>
              <a:t>Inflation-adjusted per-kWh tax credit for electricity generated by qualified renewable source and sold to an unrelated entity during the taxable year. </a:t>
            </a:r>
          </a:p>
          <a:p>
            <a:r>
              <a:rPr lang="en-US" sz="1600" dirty="0"/>
              <a:t>Credit lasts 10 years, being phased out.</a:t>
            </a:r>
          </a:p>
        </p:txBody>
      </p:sp>
      <p:sp>
        <p:nvSpPr>
          <p:cNvPr id="32" name="Rectangle 31">
            <a:extLst>
              <a:ext uri="{FF2B5EF4-FFF2-40B4-BE49-F238E27FC236}">
                <a16:creationId xmlns:a16="http://schemas.microsoft.com/office/drawing/2014/main" id="{FB0B97EE-864A-423C-8EA9-52485B52B467}"/>
              </a:ext>
            </a:extLst>
          </p:cNvPr>
          <p:cNvSpPr/>
          <p:nvPr/>
        </p:nvSpPr>
        <p:spPr>
          <a:xfrm rot="5400000">
            <a:off x="8341479" y="2922977"/>
            <a:ext cx="1723750" cy="5001927"/>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28" grpId="0" animBg="1"/>
      <p:bldP spid="30" grpId="0"/>
      <p:bldP spid="3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Financial incentives</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ITC/PTC</a:t>
            </a:r>
          </a:p>
        </p:txBody>
      </p:sp>
      <p:sp>
        <p:nvSpPr>
          <p:cNvPr id="9" name="Arrow: Pentagon 8">
            <a:extLst>
              <a:ext uri="{FF2B5EF4-FFF2-40B4-BE49-F238E27FC236}">
                <a16:creationId xmlns:a16="http://schemas.microsoft.com/office/drawing/2014/main" id="{E5C8810C-2FA9-4B43-83DE-C2690C65FE37}"/>
              </a:ext>
            </a:extLst>
          </p:cNvPr>
          <p:cNvSpPr/>
          <p:nvPr/>
        </p:nvSpPr>
        <p:spPr>
          <a:xfrm>
            <a:off x="384209" y="1794458"/>
            <a:ext cx="2342663" cy="1283038"/>
          </a:xfrm>
          <a:prstGeom prst="homePlate">
            <a:avLst>
              <a:gd name="adj" fmla="val 48723"/>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71CDEEC-389E-45FF-92A2-7FD9C2BD1AA9}"/>
              </a:ext>
            </a:extLst>
          </p:cNvPr>
          <p:cNvSpPr txBox="1"/>
          <p:nvPr/>
        </p:nvSpPr>
        <p:spPr>
          <a:xfrm>
            <a:off x="463933" y="2307324"/>
            <a:ext cx="2025898" cy="307777"/>
          </a:xfrm>
          <a:prstGeom prst="rect">
            <a:avLst/>
          </a:prstGeom>
          <a:noFill/>
        </p:spPr>
        <p:txBody>
          <a:bodyPr wrap="square" rtlCol="0">
            <a:spAutoFit/>
          </a:bodyPr>
          <a:lstStyle/>
          <a:p>
            <a:r>
              <a:rPr lang="en-US" sz="1400" dirty="0"/>
              <a:t>Investment Tax Credit</a:t>
            </a:r>
          </a:p>
        </p:txBody>
      </p:sp>
      <p:sp>
        <p:nvSpPr>
          <p:cNvPr id="28" name="Rectangle 27">
            <a:extLst>
              <a:ext uri="{FF2B5EF4-FFF2-40B4-BE49-F238E27FC236}">
                <a16:creationId xmlns:a16="http://schemas.microsoft.com/office/drawing/2014/main" id="{55BE8174-DD10-447E-B7A2-5C54FDA7A715}"/>
              </a:ext>
            </a:extLst>
          </p:cNvPr>
          <p:cNvSpPr/>
          <p:nvPr/>
        </p:nvSpPr>
        <p:spPr>
          <a:xfrm rot="5400000">
            <a:off x="4142508" y="475077"/>
            <a:ext cx="1283037" cy="3921803"/>
          </a:xfrm>
          <a:prstGeom prst="rect">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037F6C-488D-4F24-A391-30B1853F5193}"/>
              </a:ext>
            </a:extLst>
          </p:cNvPr>
          <p:cNvSpPr txBox="1"/>
          <p:nvPr/>
        </p:nvSpPr>
        <p:spPr>
          <a:xfrm>
            <a:off x="2940723" y="1928762"/>
            <a:ext cx="3725548" cy="1015663"/>
          </a:xfrm>
          <a:prstGeom prst="rect">
            <a:avLst/>
          </a:prstGeom>
          <a:noFill/>
        </p:spPr>
        <p:txBody>
          <a:bodyPr wrap="square" rtlCol="0">
            <a:spAutoFit/>
          </a:bodyPr>
          <a:lstStyle/>
          <a:p>
            <a:r>
              <a:rPr lang="en-US" sz="1200" dirty="0"/>
              <a:t>Federal tax credit claimed against the lax liability of the project.</a:t>
            </a:r>
          </a:p>
          <a:p>
            <a:r>
              <a:rPr lang="en-US" sz="1200" dirty="0"/>
              <a:t>Dollar-for-dollar reduction in the income taxes that financier claiming the credit would otherwise pay federal government, being phased out.</a:t>
            </a:r>
          </a:p>
        </p:txBody>
      </p:sp>
      <p:graphicFrame>
        <p:nvGraphicFramePr>
          <p:cNvPr id="2" name="Table 1">
            <a:extLst>
              <a:ext uri="{FF2B5EF4-FFF2-40B4-BE49-F238E27FC236}">
                <a16:creationId xmlns:a16="http://schemas.microsoft.com/office/drawing/2014/main" id="{5E5D9A0B-DA60-4BF9-B067-91707E541FEE}"/>
              </a:ext>
            </a:extLst>
          </p:cNvPr>
          <p:cNvGraphicFramePr>
            <a:graphicFrameLocks noGrp="1"/>
          </p:cNvGraphicFramePr>
          <p:nvPr>
            <p:extLst>
              <p:ext uri="{D42A27DB-BD31-4B8C-83A1-F6EECF244321}">
                <p14:modId xmlns:p14="http://schemas.microsoft.com/office/powerpoint/2010/main" val="2559819469"/>
              </p:ext>
            </p:extLst>
          </p:nvPr>
        </p:nvGraphicFramePr>
        <p:xfrm>
          <a:off x="1343784" y="4528445"/>
          <a:ext cx="3666158" cy="2194560"/>
        </p:xfrm>
        <a:graphic>
          <a:graphicData uri="http://schemas.openxmlformats.org/drawingml/2006/table">
            <a:tbl>
              <a:tblPr>
                <a:tableStyleId>{5C22544A-7EE6-4342-B048-85BDC9FD1C3A}</a:tableStyleId>
              </a:tblPr>
              <a:tblGrid>
                <a:gridCol w="1833079">
                  <a:extLst>
                    <a:ext uri="{9D8B030D-6E8A-4147-A177-3AD203B41FA5}">
                      <a16:colId xmlns:a16="http://schemas.microsoft.com/office/drawing/2014/main" val="4250242664"/>
                    </a:ext>
                  </a:extLst>
                </a:gridCol>
                <a:gridCol w="1833079">
                  <a:extLst>
                    <a:ext uri="{9D8B030D-6E8A-4147-A177-3AD203B41FA5}">
                      <a16:colId xmlns:a16="http://schemas.microsoft.com/office/drawing/2014/main" val="2186768928"/>
                    </a:ext>
                  </a:extLst>
                </a:gridCol>
              </a:tblGrid>
              <a:tr h="327405">
                <a:tc>
                  <a:txBody>
                    <a:bodyPr/>
                    <a:lstStyle/>
                    <a:p>
                      <a:pPr algn="ctr"/>
                      <a:r>
                        <a:rPr lang="en-US" b="1"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r h="327405">
                <a:tc>
                  <a:txBody>
                    <a:bodyPr/>
                    <a:lstStyle/>
                    <a:p>
                      <a:pPr algn="ctr"/>
                      <a:r>
                        <a:rPr lang="en-US" dirty="0"/>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677743"/>
                  </a:ext>
                </a:extLst>
              </a:tr>
              <a:tr h="327405">
                <a:tc>
                  <a:txBody>
                    <a:bodyPr/>
                    <a:lstStyle/>
                    <a:p>
                      <a:pPr algn="ctr"/>
                      <a:r>
                        <a:rPr lang="en-US"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659273"/>
                  </a:ext>
                </a:extLst>
              </a:tr>
              <a:tr h="327405">
                <a:tc>
                  <a:txBody>
                    <a:bodyPr/>
                    <a:lstStyle/>
                    <a:p>
                      <a:pPr algn="ctr"/>
                      <a:r>
                        <a:rPr lang="en-US"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741592"/>
                  </a:ext>
                </a:extLst>
              </a:tr>
            </a:tbl>
          </a:graphicData>
        </a:graphic>
      </p:graphicFrame>
      <p:sp>
        <p:nvSpPr>
          <p:cNvPr id="6" name="TextBox 5">
            <a:extLst>
              <a:ext uri="{FF2B5EF4-FFF2-40B4-BE49-F238E27FC236}">
                <a16:creationId xmlns:a16="http://schemas.microsoft.com/office/drawing/2014/main" id="{930BAE2B-2A41-4566-9023-157B9C4E2559}"/>
              </a:ext>
            </a:extLst>
          </p:cNvPr>
          <p:cNvSpPr txBox="1"/>
          <p:nvPr/>
        </p:nvSpPr>
        <p:spPr>
          <a:xfrm>
            <a:off x="815969" y="3481542"/>
            <a:ext cx="4721787" cy="923330"/>
          </a:xfrm>
          <a:prstGeom prst="rect">
            <a:avLst/>
          </a:prstGeom>
          <a:noFill/>
        </p:spPr>
        <p:txBody>
          <a:bodyPr wrap="square" rtlCol="0">
            <a:spAutoFit/>
          </a:bodyPr>
          <a:lstStyle/>
          <a:p>
            <a:r>
              <a:rPr lang="en-US" dirty="0"/>
              <a:t>The energy-generating property must begin construction or placed in service in the year in which the credit is first taken. </a:t>
            </a:r>
          </a:p>
        </p:txBody>
      </p:sp>
      <p:sp>
        <p:nvSpPr>
          <p:cNvPr id="22" name="TextBox 21">
            <a:extLst>
              <a:ext uri="{FF2B5EF4-FFF2-40B4-BE49-F238E27FC236}">
                <a16:creationId xmlns:a16="http://schemas.microsoft.com/office/drawing/2014/main" id="{01AF7B34-998C-413A-9E30-EEAED3FED8F4}"/>
              </a:ext>
            </a:extLst>
          </p:cNvPr>
          <p:cNvSpPr txBox="1"/>
          <p:nvPr/>
        </p:nvSpPr>
        <p:spPr>
          <a:xfrm>
            <a:off x="7092912" y="3028890"/>
            <a:ext cx="5329474" cy="400110"/>
          </a:xfrm>
          <a:prstGeom prst="rect">
            <a:avLst/>
          </a:prstGeom>
          <a:noFill/>
        </p:spPr>
        <p:txBody>
          <a:bodyPr wrap="square" rtlCol="0">
            <a:spAutoFit/>
          </a:bodyPr>
          <a:lstStyle/>
          <a:p>
            <a:r>
              <a:rPr lang="en-US" sz="2000" b="1" dirty="0">
                <a:solidFill>
                  <a:srgbClr val="FF0000"/>
                </a:solidFill>
              </a:rPr>
              <a:t>But what is considered “in construction”?</a:t>
            </a:r>
          </a:p>
        </p:txBody>
      </p:sp>
      <p:sp>
        <p:nvSpPr>
          <p:cNvPr id="23" name="TextBox 22">
            <a:extLst>
              <a:ext uri="{FF2B5EF4-FFF2-40B4-BE49-F238E27FC236}">
                <a16:creationId xmlns:a16="http://schemas.microsoft.com/office/drawing/2014/main" id="{1C44032B-7E7F-45DC-99EA-D6CF97A2308D}"/>
              </a:ext>
            </a:extLst>
          </p:cNvPr>
          <p:cNvSpPr txBox="1"/>
          <p:nvPr/>
        </p:nvSpPr>
        <p:spPr>
          <a:xfrm>
            <a:off x="7591810" y="3462223"/>
            <a:ext cx="3921804" cy="369332"/>
          </a:xfrm>
          <a:prstGeom prst="rect">
            <a:avLst/>
          </a:prstGeom>
          <a:noFill/>
        </p:spPr>
        <p:txBody>
          <a:bodyPr wrap="square" rtlCol="0">
            <a:spAutoFit/>
          </a:bodyPr>
          <a:lstStyle/>
          <a:p>
            <a:r>
              <a:rPr lang="en-US" dirty="0">
                <a:hlinkClick r:id="rId2"/>
              </a:rPr>
              <a:t>Notice 2018-59</a:t>
            </a:r>
            <a:r>
              <a:rPr lang="en-US" dirty="0"/>
              <a:t> gives guidance</a:t>
            </a:r>
          </a:p>
        </p:txBody>
      </p:sp>
      <p:sp>
        <p:nvSpPr>
          <p:cNvPr id="24" name="TextBox 23">
            <a:extLst>
              <a:ext uri="{FF2B5EF4-FFF2-40B4-BE49-F238E27FC236}">
                <a16:creationId xmlns:a16="http://schemas.microsoft.com/office/drawing/2014/main" id="{7E8E7C7A-4FED-4FE7-9DE1-48004CF052D9}"/>
              </a:ext>
            </a:extLst>
          </p:cNvPr>
          <p:cNvSpPr txBox="1"/>
          <p:nvPr/>
        </p:nvSpPr>
        <p:spPr>
          <a:xfrm>
            <a:off x="7591810" y="4018442"/>
            <a:ext cx="3921804" cy="1754326"/>
          </a:xfrm>
          <a:prstGeom prst="rect">
            <a:avLst/>
          </a:prstGeom>
          <a:noFill/>
        </p:spPr>
        <p:txBody>
          <a:bodyPr wrap="square" rtlCol="0">
            <a:spAutoFit/>
          </a:bodyPr>
          <a:lstStyle/>
          <a:p>
            <a:pPr marL="342900" indent="-342900">
              <a:buAutoNum type="arabicParenR"/>
            </a:pPr>
            <a:r>
              <a:rPr lang="en-US" dirty="0"/>
              <a:t>Start physical work of a significant nature</a:t>
            </a:r>
          </a:p>
          <a:p>
            <a:pPr marL="342900" indent="-342900">
              <a:buAutoNum type="arabicParenR"/>
            </a:pPr>
            <a:r>
              <a:rPr lang="en-US" dirty="0"/>
              <a:t>Meet the “5% Safe Harbor test” by incurring 5+% of total cost of the facility in the year credit is to be received </a:t>
            </a:r>
          </a:p>
        </p:txBody>
      </p:sp>
    </p:spTree>
    <p:extLst>
      <p:ext uri="{BB962C8B-B14F-4D97-AF65-F5344CB8AC3E}">
        <p14:creationId xmlns:p14="http://schemas.microsoft.com/office/powerpoint/2010/main" val="39305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Financial incentives</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MACRS</a:t>
            </a:r>
          </a:p>
        </p:txBody>
      </p:sp>
      <p:sp>
        <p:nvSpPr>
          <p:cNvPr id="6" name="Content Placeholder 1">
            <a:extLst>
              <a:ext uri="{FF2B5EF4-FFF2-40B4-BE49-F238E27FC236}">
                <a16:creationId xmlns:a16="http://schemas.microsoft.com/office/drawing/2014/main" id="{2FD5D455-F68D-417E-A431-AE2107430774}"/>
              </a:ext>
            </a:extLst>
          </p:cNvPr>
          <p:cNvSpPr>
            <a:spLocks noGrp="1"/>
          </p:cNvSpPr>
          <p:nvPr>
            <p:ph idx="1"/>
          </p:nvPr>
        </p:nvSpPr>
        <p:spPr>
          <a:xfrm>
            <a:off x="367557" y="1672181"/>
            <a:ext cx="10784724" cy="444771"/>
          </a:xfrm>
        </p:spPr>
        <p:txBody>
          <a:bodyPr>
            <a:normAutofit fontScale="92500" lnSpcReduction="20000"/>
          </a:bodyPr>
          <a:lstStyle/>
          <a:p>
            <a:pPr marL="0" indent="0">
              <a:buNone/>
            </a:pPr>
            <a:r>
              <a:rPr lang="en-US" sz="3200" dirty="0">
                <a:solidFill>
                  <a:srgbClr val="FF0000"/>
                </a:solidFill>
              </a:rPr>
              <a:t>MACRS: </a:t>
            </a:r>
            <a:r>
              <a:rPr lang="en-US" sz="3200" dirty="0"/>
              <a:t>Modified Accelerated Cost Recovery System</a:t>
            </a:r>
          </a:p>
        </p:txBody>
      </p:sp>
      <p:pic>
        <p:nvPicPr>
          <p:cNvPr id="2050" name="Picture 2" descr="Image result for depreciation clipart">
            <a:extLst>
              <a:ext uri="{FF2B5EF4-FFF2-40B4-BE49-F238E27FC236}">
                <a16:creationId xmlns:a16="http://schemas.microsoft.com/office/drawing/2014/main" id="{37B153AE-1D74-4A72-B5E2-7EEB0BEF4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7" t="6776" r="10657"/>
          <a:stretch/>
        </p:blipFill>
        <p:spPr bwMode="auto">
          <a:xfrm>
            <a:off x="737417" y="2559362"/>
            <a:ext cx="2605549" cy="28205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64FDB7-8FDD-4480-BB25-CD6068D10975}"/>
              </a:ext>
            </a:extLst>
          </p:cNvPr>
          <p:cNvSpPr txBox="1"/>
          <p:nvPr/>
        </p:nvSpPr>
        <p:spPr>
          <a:xfrm>
            <a:off x="4112382" y="2290066"/>
            <a:ext cx="7039897" cy="369332"/>
          </a:xfrm>
          <a:prstGeom prst="rect">
            <a:avLst/>
          </a:prstGeom>
          <a:noFill/>
        </p:spPr>
        <p:txBody>
          <a:bodyPr wrap="square" rtlCol="0">
            <a:spAutoFit/>
          </a:bodyPr>
          <a:lstStyle/>
          <a:p>
            <a:r>
              <a:rPr lang="en-US" dirty="0"/>
              <a:t>Most tangible (and some intangible) assets are depreciable. </a:t>
            </a:r>
          </a:p>
        </p:txBody>
      </p:sp>
      <p:sp>
        <p:nvSpPr>
          <p:cNvPr id="10" name="TextBox 9">
            <a:extLst>
              <a:ext uri="{FF2B5EF4-FFF2-40B4-BE49-F238E27FC236}">
                <a16:creationId xmlns:a16="http://schemas.microsoft.com/office/drawing/2014/main" id="{241CE19F-7CE4-43BB-A85C-8CC9AB3ED519}"/>
              </a:ext>
            </a:extLst>
          </p:cNvPr>
          <p:cNvSpPr txBox="1"/>
          <p:nvPr/>
        </p:nvSpPr>
        <p:spPr>
          <a:xfrm>
            <a:off x="367557" y="5477211"/>
            <a:ext cx="3345271" cy="1015663"/>
          </a:xfrm>
          <a:prstGeom prst="rect">
            <a:avLst/>
          </a:prstGeom>
          <a:noFill/>
        </p:spPr>
        <p:txBody>
          <a:bodyPr wrap="square" rtlCol="0">
            <a:spAutoFit/>
          </a:bodyPr>
          <a:lstStyle/>
          <a:p>
            <a:pPr algn="ctr"/>
            <a:r>
              <a:rPr lang="en-US" sz="2000" b="1" dirty="0">
                <a:solidFill>
                  <a:srgbClr val="FF0000"/>
                </a:solidFill>
              </a:rPr>
              <a:t>Depreciation:</a:t>
            </a:r>
          </a:p>
          <a:p>
            <a:pPr algn="ctr"/>
            <a:r>
              <a:rPr lang="en-US" sz="2000" b="1" dirty="0"/>
              <a:t>A reduction in value of an asset over time</a:t>
            </a:r>
          </a:p>
        </p:txBody>
      </p:sp>
      <p:sp>
        <p:nvSpPr>
          <p:cNvPr id="11" name="TextBox 10">
            <a:extLst>
              <a:ext uri="{FF2B5EF4-FFF2-40B4-BE49-F238E27FC236}">
                <a16:creationId xmlns:a16="http://schemas.microsoft.com/office/drawing/2014/main" id="{F90D05B6-5D20-4959-B3D7-FBAACB2F9CDD}"/>
              </a:ext>
            </a:extLst>
          </p:cNvPr>
          <p:cNvSpPr txBox="1"/>
          <p:nvPr/>
        </p:nvSpPr>
        <p:spPr>
          <a:xfrm>
            <a:off x="4108619" y="2804436"/>
            <a:ext cx="7039897" cy="1200329"/>
          </a:xfrm>
          <a:prstGeom prst="rect">
            <a:avLst/>
          </a:prstGeom>
          <a:noFill/>
        </p:spPr>
        <p:txBody>
          <a:bodyPr wrap="square" rtlCol="0">
            <a:spAutoFit/>
          </a:bodyPr>
          <a:lstStyle/>
          <a:p>
            <a:r>
              <a:rPr lang="en-US" dirty="0"/>
              <a:t>Depreciation is an income tax deduction that allows one to recover the cost basis of certain assets. Thought-process behind it is that this is an annual allowance for the wear and tear, deterioration, or obsolescence of the asset.</a:t>
            </a:r>
          </a:p>
        </p:txBody>
      </p:sp>
      <p:sp>
        <p:nvSpPr>
          <p:cNvPr id="12" name="TextBox 11">
            <a:extLst>
              <a:ext uri="{FF2B5EF4-FFF2-40B4-BE49-F238E27FC236}">
                <a16:creationId xmlns:a16="http://schemas.microsoft.com/office/drawing/2014/main" id="{95AAE554-8490-4B77-AF92-B4F32D861574}"/>
              </a:ext>
            </a:extLst>
          </p:cNvPr>
          <p:cNvSpPr txBox="1"/>
          <p:nvPr/>
        </p:nvSpPr>
        <p:spPr>
          <a:xfrm>
            <a:off x="4170126" y="4304983"/>
            <a:ext cx="3851748" cy="923330"/>
          </a:xfrm>
          <a:prstGeom prst="rect">
            <a:avLst/>
          </a:prstGeom>
          <a:noFill/>
        </p:spPr>
        <p:txBody>
          <a:bodyPr wrap="square" rtlCol="0">
            <a:spAutoFit/>
          </a:bodyPr>
          <a:lstStyle/>
          <a:p>
            <a:r>
              <a:rPr lang="en-US" dirty="0"/>
              <a:t>MACRS is one guideline to depreciate assets, dependent on class of asset.</a:t>
            </a:r>
          </a:p>
        </p:txBody>
      </p:sp>
      <p:graphicFrame>
        <p:nvGraphicFramePr>
          <p:cNvPr id="13" name="Table 12">
            <a:extLst>
              <a:ext uri="{FF2B5EF4-FFF2-40B4-BE49-F238E27FC236}">
                <a16:creationId xmlns:a16="http://schemas.microsoft.com/office/drawing/2014/main" id="{DBA2FA03-7D0B-430A-8C2F-0A0028A9C623}"/>
              </a:ext>
            </a:extLst>
          </p:cNvPr>
          <p:cNvGraphicFramePr>
            <a:graphicFrameLocks noGrp="1"/>
          </p:cNvGraphicFramePr>
          <p:nvPr>
            <p:extLst>
              <p:ext uri="{D42A27DB-BD31-4B8C-83A1-F6EECF244321}">
                <p14:modId xmlns:p14="http://schemas.microsoft.com/office/powerpoint/2010/main" val="3563044979"/>
              </p:ext>
            </p:extLst>
          </p:nvPr>
        </p:nvGraphicFramePr>
        <p:xfrm>
          <a:off x="7965811" y="4004765"/>
          <a:ext cx="3245894" cy="2482590"/>
        </p:xfrm>
        <a:graphic>
          <a:graphicData uri="http://schemas.openxmlformats.org/drawingml/2006/table">
            <a:tbl>
              <a:tblPr>
                <a:tableStyleId>{5C22544A-7EE6-4342-B048-85BDC9FD1C3A}</a:tableStyleId>
              </a:tblPr>
              <a:tblGrid>
                <a:gridCol w="1015619">
                  <a:extLst>
                    <a:ext uri="{9D8B030D-6E8A-4147-A177-3AD203B41FA5}">
                      <a16:colId xmlns:a16="http://schemas.microsoft.com/office/drawing/2014/main" val="4250242664"/>
                    </a:ext>
                  </a:extLst>
                </a:gridCol>
                <a:gridCol w="2230275">
                  <a:extLst>
                    <a:ext uri="{9D8B030D-6E8A-4147-A177-3AD203B41FA5}">
                      <a16:colId xmlns:a16="http://schemas.microsoft.com/office/drawing/2014/main" val="2186768928"/>
                    </a:ext>
                  </a:extLst>
                </a:gridCol>
              </a:tblGrid>
              <a:tr h="327405">
                <a:tc>
                  <a:txBody>
                    <a:bodyPr/>
                    <a:lstStyle/>
                    <a:p>
                      <a:pPr algn="ctr"/>
                      <a:r>
                        <a:rPr lang="en-US" sz="1400" b="1"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MACRS Depreciation (of depreciable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sz="1400" dirty="0"/>
                        <a:t>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sz="1400" dirty="0"/>
                        <a:t>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32.00%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r h="327405">
                <a:tc>
                  <a:txBody>
                    <a:bodyPr/>
                    <a:lstStyle/>
                    <a:p>
                      <a:pPr algn="ctr"/>
                      <a:r>
                        <a:rPr lang="en-US" sz="1400" dirty="0"/>
                        <a:t>Year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677743"/>
                  </a:ext>
                </a:extLst>
              </a:tr>
              <a:tr h="327405">
                <a:tc>
                  <a:txBody>
                    <a:bodyPr/>
                    <a:lstStyle/>
                    <a:p>
                      <a:pPr algn="ctr"/>
                      <a:r>
                        <a:rPr lang="en-US" sz="1400" dirty="0"/>
                        <a:t>Year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659273"/>
                  </a:ext>
                </a:extLst>
              </a:tr>
              <a:tr h="327405">
                <a:tc>
                  <a:txBody>
                    <a:bodyPr/>
                    <a:lstStyle/>
                    <a:p>
                      <a:pPr algn="ctr"/>
                      <a:r>
                        <a:rPr lang="en-US" sz="1400" dirty="0"/>
                        <a:t>Year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741592"/>
                  </a:ext>
                </a:extLst>
              </a:tr>
              <a:tr h="327405">
                <a:tc>
                  <a:txBody>
                    <a:bodyPr/>
                    <a:lstStyle/>
                    <a:p>
                      <a:pPr algn="ctr"/>
                      <a:r>
                        <a:rPr lang="en-US" sz="1400" dirty="0"/>
                        <a:t>Year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56423"/>
                  </a:ext>
                </a:extLst>
              </a:tr>
            </a:tbl>
          </a:graphicData>
        </a:graphic>
      </p:graphicFrame>
      <p:sp>
        <p:nvSpPr>
          <p:cNvPr id="14" name="TextBox 13">
            <a:extLst>
              <a:ext uri="{FF2B5EF4-FFF2-40B4-BE49-F238E27FC236}">
                <a16:creationId xmlns:a16="http://schemas.microsoft.com/office/drawing/2014/main" id="{88873DA0-EB49-401A-BE8D-DD73CA236676}"/>
              </a:ext>
            </a:extLst>
          </p:cNvPr>
          <p:cNvSpPr txBox="1"/>
          <p:nvPr/>
        </p:nvSpPr>
        <p:spPr>
          <a:xfrm>
            <a:off x="4539988" y="5194525"/>
            <a:ext cx="3851748" cy="646331"/>
          </a:xfrm>
          <a:prstGeom prst="rect">
            <a:avLst/>
          </a:prstGeom>
          <a:noFill/>
        </p:spPr>
        <p:txBody>
          <a:bodyPr wrap="square" rtlCol="0">
            <a:spAutoFit/>
          </a:bodyPr>
          <a:lstStyle/>
          <a:p>
            <a:r>
              <a:rPr lang="en-US" dirty="0"/>
              <a:t>Renewable energy is a 5-yr property.</a:t>
            </a:r>
          </a:p>
        </p:txBody>
      </p:sp>
    </p:spTree>
    <p:extLst>
      <p:ext uri="{BB962C8B-B14F-4D97-AF65-F5344CB8AC3E}">
        <p14:creationId xmlns:p14="http://schemas.microsoft.com/office/powerpoint/2010/main" val="9629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4" name="Title 3">
            <a:extLst>
              <a:ext uri="{FF2B5EF4-FFF2-40B4-BE49-F238E27FC236}">
                <a16:creationId xmlns:a16="http://schemas.microsoft.com/office/drawing/2014/main" id="{8171F7D2-92DC-4B00-9444-3A999C0EADA7}"/>
              </a:ext>
            </a:extLst>
          </p:cNvPr>
          <p:cNvSpPr>
            <a:spLocks noGrp="1"/>
          </p:cNvSpPr>
          <p:nvPr>
            <p:ph type="title"/>
          </p:nvPr>
        </p:nvSpPr>
        <p:spPr/>
        <p:txBody>
          <a:bodyPr/>
          <a:lstStyle/>
          <a:p>
            <a:r>
              <a:rPr lang="en-US" dirty="0"/>
              <a:t>Report deliverables</a:t>
            </a:r>
          </a:p>
        </p:txBody>
      </p:sp>
      <p:sp>
        <p:nvSpPr>
          <p:cNvPr id="9" name="TextBox 8">
            <a:extLst>
              <a:ext uri="{FF2B5EF4-FFF2-40B4-BE49-F238E27FC236}">
                <a16:creationId xmlns:a16="http://schemas.microsoft.com/office/drawing/2014/main" id="{982C36E9-1C3E-4847-8D50-55ECF11379A6}"/>
              </a:ext>
            </a:extLst>
          </p:cNvPr>
          <p:cNvSpPr txBox="1"/>
          <p:nvPr/>
        </p:nvSpPr>
        <p:spPr>
          <a:xfrm>
            <a:off x="324051" y="1581421"/>
            <a:ext cx="6615764" cy="400110"/>
          </a:xfrm>
          <a:prstGeom prst="rect">
            <a:avLst/>
          </a:prstGeom>
          <a:noFill/>
        </p:spPr>
        <p:txBody>
          <a:bodyPr wrap="square" rtlCol="0">
            <a:spAutoFit/>
          </a:bodyPr>
          <a:lstStyle/>
          <a:p>
            <a:r>
              <a:rPr lang="en-US" sz="2000" b="1" dirty="0"/>
              <a:t>Project Master Spreadsheet saved in ./Financials folder</a:t>
            </a:r>
          </a:p>
        </p:txBody>
      </p:sp>
      <p:pic>
        <p:nvPicPr>
          <p:cNvPr id="10" name="Picture 9">
            <a:extLst>
              <a:ext uri="{FF2B5EF4-FFF2-40B4-BE49-F238E27FC236}">
                <a16:creationId xmlns:a16="http://schemas.microsoft.com/office/drawing/2014/main" id="{81856A84-004A-4C82-8A24-DB67054B6DAB}"/>
              </a:ext>
            </a:extLst>
          </p:cNvPr>
          <p:cNvPicPr>
            <a:picLocks noChangeAspect="1"/>
          </p:cNvPicPr>
          <p:nvPr/>
        </p:nvPicPr>
        <p:blipFill>
          <a:blip r:embed="rId3"/>
          <a:stretch>
            <a:fillRect/>
          </a:stretch>
        </p:blipFill>
        <p:spPr>
          <a:xfrm>
            <a:off x="547296" y="2582654"/>
            <a:ext cx="3247540" cy="3473720"/>
          </a:xfrm>
          <a:prstGeom prst="rect">
            <a:avLst/>
          </a:prstGeom>
        </p:spPr>
      </p:pic>
      <p:pic>
        <p:nvPicPr>
          <p:cNvPr id="11" name="Picture 10">
            <a:extLst>
              <a:ext uri="{FF2B5EF4-FFF2-40B4-BE49-F238E27FC236}">
                <a16:creationId xmlns:a16="http://schemas.microsoft.com/office/drawing/2014/main" id="{ABE9525C-C278-4D8F-9000-6749D2EBDAB0}"/>
              </a:ext>
            </a:extLst>
          </p:cNvPr>
          <p:cNvPicPr>
            <a:picLocks noChangeAspect="1"/>
          </p:cNvPicPr>
          <p:nvPr/>
        </p:nvPicPr>
        <p:blipFill>
          <a:blip r:embed="rId4"/>
          <a:stretch>
            <a:fillRect/>
          </a:stretch>
        </p:blipFill>
        <p:spPr>
          <a:xfrm>
            <a:off x="8375760" y="2582654"/>
            <a:ext cx="3268944" cy="3514370"/>
          </a:xfrm>
          <a:prstGeom prst="rect">
            <a:avLst/>
          </a:prstGeom>
        </p:spPr>
      </p:pic>
      <p:sp>
        <p:nvSpPr>
          <p:cNvPr id="12" name="TextBox 11">
            <a:extLst>
              <a:ext uri="{FF2B5EF4-FFF2-40B4-BE49-F238E27FC236}">
                <a16:creationId xmlns:a16="http://schemas.microsoft.com/office/drawing/2014/main" id="{AFA9695C-2766-4060-86CE-835A8B96B881}"/>
              </a:ext>
            </a:extLst>
          </p:cNvPr>
          <p:cNvSpPr txBox="1"/>
          <p:nvPr/>
        </p:nvSpPr>
        <p:spPr>
          <a:xfrm>
            <a:off x="547296" y="6432645"/>
            <a:ext cx="2743200" cy="338554"/>
          </a:xfrm>
          <a:prstGeom prst="rect">
            <a:avLst/>
          </a:prstGeom>
          <a:noFill/>
        </p:spPr>
        <p:txBody>
          <a:bodyPr wrap="square" rtlCol="0">
            <a:spAutoFit/>
          </a:bodyPr>
          <a:lstStyle/>
          <a:p>
            <a:r>
              <a:rPr lang="en-US" sz="1600" dirty="0"/>
              <a:t>Customer - PPA</a:t>
            </a:r>
          </a:p>
        </p:txBody>
      </p:sp>
      <p:cxnSp>
        <p:nvCxnSpPr>
          <p:cNvPr id="13" name="Straight Arrow Connector 12">
            <a:extLst>
              <a:ext uri="{FF2B5EF4-FFF2-40B4-BE49-F238E27FC236}">
                <a16:creationId xmlns:a16="http://schemas.microsoft.com/office/drawing/2014/main" id="{A5A7F554-188E-485A-8379-33BAD386FE88}"/>
              </a:ext>
            </a:extLst>
          </p:cNvPr>
          <p:cNvCxnSpPr>
            <a:cxnSpLocks/>
          </p:cNvCxnSpPr>
          <p:nvPr/>
        </p:nvCxnSpPr>
        <p:spPr>
          <a:xfrm flipV="1">
            <a:off x="1309036" y="6056375"/>
            <a:ext cx="256795" cy="409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B698050-7A93-4A4A-B06F-23A1D3A14BD5}"/>
              </a:ext>
            </a:extLst>
          </p:cNvPr>
          <p:cNvSpPr/>
          <p:nvPr/>
        </p:nvSpPr>
        <p:spPr>
          <a:xfrm>
            <a:off x="1493239" y="5815035"/>
            <a:ext cx="558264" cy="154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626D51-B300-4E51-9793-C8FE09F09E0F}"/>
              </a:ext>
            </a:extLst>
          </p:cNvPr>
          <p:cNvSpPr/>
          <p:nvPr/>
        </p:nvSpPr>
        <p:spPr>
          <a:xfrm>
            <a:off x="9225547" y="5863707"/>
            <a:ext cx="607995" cy="146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AF2F1BA-A63E-4408-8958-65747914CCD7}"/>
              </a:ext>
            </a:extLst>
          </p:cNvPr>
          <p:cNvSpPr txBox="1"/>
          <p:nvPr/>
        </p:nvSpPr>
        <p:spPr>
          <a:xfrm>
            <a:off x="9068104" y="6476186"/>
            <a:ext cx="2743200" cy="338554"/>
          </a:xfrm>
          <a:prstGeom prst="rect">
            <a:avLst/>
          </a:prstGeom>
          <a:noFill/>
        </p:spPr>
        <p:txBody>
          <a:bodyPr wrap="square" rtlCol="0">
            <a:spAutoFit/>
          </a:bodyPr>
          <a:lstStyle/>
          <a:p>
            <a:r>
              <a:rPr lang="en-US" sz="1600" dirty="0"/>
              <a:t>Customer - CAPEX</a:t>
            </a:r>
          </a:p>
        </p:txBody>
      </p:sp>
      <p:cxnSp>
        <p:nvCxnSpPr>
          <p:cNvPr id="18" name="Straight Arrow Connector 17">
            <a:extLst>
              <a:ext uri="{FF2B5EF4-FFF2-40B4-BE49-F238E27FC236}">
                <a16:creationId xmlns:a16="http://schemas.microsoft.com/office/drawing/2014/main" id="{D07637CE-B813-4A42-9CF7-2D3A479E0488}"/>
              </a:ext>
            </a:extLst>
          </p:cNvPr>
          <p:cNvCxnSpPr>
            <a:cxnSpLocks/>
          </p:cNvCxnSpPr>
          <p:nvPr/>
        </p:nvCxnSpPr>
        <p:spPr>
          <a:xfrm flipH="1" flipV="1">
            <a:off x="9688720" y="6062198"/>
            <a:ext cx="144822" cy="4139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AC932FD-3B4C-4B69-9BA6-A43A44E1D0E7}"/>
              </a:ext>
            </a:extLst>
          </p:cNvPr>
          <p:cNvSpPr txBox="1"/>
          <p:nvPr/>
        </p:nvSpPr>
        <p:spPr>
          <a:xfrm>
            <a:off x="4089197" y="2563690"/>
            <a:ext cx="3933087" cy="861774"/>
          </a:xfrm>
          <a:prstGeom prst="rect">
            <a:avLst/>
          </a:prstGeom>
          <a:noFill/>
        </p:spPr>
        <p:txBody>
          <a:bodyPr wrap="square" rtlCol="0">
            <a:spAutoFit/>
          </a:bodyPr>
          <a:lstStyle/>
          <a:p>
            <a:pPr algn="ctr"/>
            <a:r>
              <a:rPr lang="en-US" dirty="0"/>
              <a:t>Run at both 0% and 2.2% (if in OH) grid inflation scenarios</a:t>
            </a:r>
          </a:p>
          <a:p>
            <a:pPr algn="ctr"/>
            <a:r>
              <a:rPr lang="en-US" sz="1400" dirty="0"/>
              <a:t>Change within each Customer Deliverable tab</a:t>
            </a:r>
          </a:p>
        </p:txBody>
      </p:sp>
      <p:sp>
        <p:nvSpPr>
          <p:cNvPr id="22" name="TextBox 21">
            <a:extLst>
              <a:ext uri="{FF2B5EF4-FFF2-40B4-BE49-F238E27FC236}">
                <a16:creationId xmlns:a16="http://schemas.microsoft.com/office/drawing/2014/main" id="{8D66D432-88DF-4DE4-8D85-4FC41D26EE62}"/>
              </a:ext>
            </a:extLst>
          </p:cNvPr>
          <p:cNvSpPr txBox="1"/>
          <p:nvPr/>
        </p:nvSpPr>
        <p:spPr>
          <a:xfrm>
            <a:off x="4359113" y="5342633"/>
            <a:ext cx="3487863" cy="861774"/>
          </a:xfrm>
          <a:prstGeom prst="rect">
            <a:avLst/>
          </a:prstGeom>
          <a:noFill/>
        </p:spPr>
        <p:txBody>
          <a:bodyPr wrap="square" rtlCol="0">
            <a:spAutoFit/>
          </a:bodyPr>
          <a:lstStyle/>
          <a:p>
            <a:pPr algn="ctr"/>
            <a:r>
              <a:rPr lang="en-US" dirty="0"/>
              <a:t>Only PDF the pages, do not save a new workbook each time</a:t>
            </a:r>
          </a:p>
          <a:p>
            <a:pPr algn="ctr"/>
            <a:r>
              <a:rPr lang="en-US" sz="1400" dirty="0"/>
              <a:t>Four PDF’s total</a:t>
            </a:r>
          </a:p>
        </p:txBody>
      </p:sp>
      <p:sp>
        <p:nvSpPr>
          <p:cNvPr id="24" name="Rectangle 23">
            <a:extLst>
              <a:ext uri="{FF2B5EF4-FFF2-40B4-BE49-F238E27FC236}">
                <a16:creationId xmlns:a16="http://schemas.microsoft.com/office/drawing/2014/main" id="{A025A8D3-ECA7-4576-A5A5-6D90FB50F83A}"/>
              </a:ext>
            </a:extLst>
          </p:cNvPr>
          <p:cNvSpPr/>
          <p:nvPr/>
        </p:nvSpPr>
        <p:spPr>
          <a:xfrm>
            <a:off x="1437433" y="2183338"/>
            <a:ext cx="1422928" cy="28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PPA</a:t>
            </a:r>
          </a:p>
        </p:txBody>
      </p:sp>
      <p:sp>
        <p:nvSpPr>
          <p:cNvPr id="25" name="Rectangle 24">
            <a:extLst>
              <a:ext uri="{FF2B5EF4-FFF2-40B4-BE49-F238E27FC236}">
                <a16:creationId xmlns:a16="http://schemas.microsoft.com/office/drawing/2014/main" id="{C342CE39-638B-49AE-B840-7C44C2311F16}"/>
              </a:ext>
            </a:extLst>
          </p:cNvPr>
          <p:cNvSpPr/>
          <p:nvPr/>
        </p:nvSpPr>
        <p:spPr>
          <a:xfrm>
            <a:off x="9331639" y="2183338"/>
            <a:ext cx="1422928" cy="28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CAPEX</a:t>
            </a:r>
          </a:p>
        </p:txBody>
      </p:sp>
      <p:sp>
        <p:nvSpPr>
          <p:cNvPr id="19" name="TextBox 18">
            <a:extLst>
              <a:ext uri="{FF2B5EF4-FFF2-40B4-BE49-F238E27FC236}">
                <a16:creationId xmlns:a16="http://schemas.microsoft.com/office/drawing/2014/main" id="{A51F7263-5839-417D-980D-11E415003C1E}"/>
              </a:ext>
            </a:extLst>
          </p:cNvPr>
          <p:cNvSpPr txBox="1"/>
          <p:nvPr/>
        </p:nvSpPr>
        <p:spPr>
          <a:xfrm>
            <a:off x="4421268" y="3737697"/>
            <a:ext cx="3247540" cy="1138773"/>
          </a:xfrm>
          <a:prstGeom prst="rect">
            <a:avLst/>
          </a:prstGeom>
          <a:noFill/>
        </p:spPr>
        <p:txBody>
          <a:bodyPr wrap="square" rtlCol="0">
            <a:spAutoFit/>
          </a:bodyPr>
          <a:lstStyle/>
          <a:p>
            <a:pPr algn="ctr"/>
            <a:r>
              <a:rPr lang="en-US" dirty="0"/>
              <a:t>Grid rate (customer’s current MCOE) must be input, along with facility consumption</a:t>
            </a:r>
          </a:p>
          <a:p>
            <a:pPr algn="ctr"/>
            <a:r>
              <a:rPr lang="en-US" sz="1400" dirty="0"/>
              <a:t>Change within the Financial tab</a:t>
            </a:r>
          </a:p>
        </p:txBody>
      </p:sp>
      <p:sp>
        <p:nvSpPr>
          <p:cNvPr id="20" name="Rectangle 19">
            <a:extLst>
              <a:ext uri="{FF2B5EF4-FFF2-40B4-BE49-F238E27FC236}">
                <a16:creationId xmlns:a16="http://schemas.microsoft.com/office/drawing/2014/main" id="{15D28B36-E6FB-4B24-9A4C-19B17DB2ED50}"/>
              </a:ext>
            </a:extLst>
          </p:cNvPr>
          <p:cNvSpPr/>
          <p:nvPr/>
        </p:nvSpPr>
        <p:spPr>
          <a:xfrm>
            <a:off x="897340" y="3562065"/>
            <a:ext cx="540093" cy="10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A5195C-892D-41DE-8504-B3E930C25057}"/>
              </a:ext>
            </a:extLst>
          </p:cNvPr>
          <p:cNvSpPr/>
          <p:nvPr/>
        </p:nvSpPr>
        <p:spPr>
          <a:xfrm>
            <a:off x="8453535" y="3939238"/>
            <a:ext cx="925125" cy="10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F6D1DA-0014-41F2-9EDD-5AC9B7922F77}"/>
              </a:ext>
            </a:extLst>
          </p:cNvPr>
          <p:cNvCxnSpPr>
            <a:cxnSpLocks/>
          </p:cNvCxnSpPr>
          <p:nvPr/>
        </p:nvCxnSpPr>
        <p:spPr>
          <a:xfrm flipH="1">
            <a:off x="1437433" y="2762250"/>
            <a:ext cx="2842478" cy="7820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85C88E1-2214-46C8-BB5E-23B5A9949400}"/>
              </a:ext>
            </a:extLst>
          </p:cNvPr>
          <p:cNvCxnSpPr>
            <a:cxnSpLocks/>
          </p:cNvCxnSpPr>
          <p:nvPr/>
        </p:nvCxnSpPr>
        <p:spPr>
          <a:xfrm>
            <a:off x="7890685" y="2780044"/>
            <a:ext cx="616673" cy="1159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animBg="1"/>
      <p:bldP spid="17" grpId="0"/>
      <p:bldP spid="21" grpId="0"/>
      <p:bldP spid="22" grpId="0"/>
      <p:bldP spid="24" grpId="0" animBg="1"/>
      <p:bldP spid="25" grpId="0" animBg="1"/>
      <p:bldP spid="19" grpId="0"/>
      <p:bldP spid="20"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at with scratching post">
            <a:extLst>
              <a:ext uri="{FF2B5EF4-FFF2-40B4-BE49-F238E27FC236}">
                <a16:creationId xmlns:a16="http://schemas.microsoft.com/office/drawing/2014/main" id="{CB214CCC-DF1B-4E52-8530-78A0EC277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2865"/>
            <a:ext cx="2598821" cy="259882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17</a:t>
            </a:fld>
            <a:endParaRPr lang="en-US" dirty="0"/>
          </a:p>
        </p:txBody>
      </p:sp>
      <p:sp>
        <p:nvSpPr>
          <p:cNvPr id="4" name="Title 3">
            <a:extLst>
              <a:ext uri="{FF2B5EF4-FFF2-40B4-BE49-F238E27FC236}">
                <a16:creationId xmlns:a16="http://schemas.microsoft.com/office/drawing/2014/main" id="{8171F7D2-92DC-4B00-9444-3A999C0EADA7}"/>
              </a:ext>
            </a:extLst>
          </p:cNvPr>
          <p:cNvSpPr>
            <a:spLocks noGrp="1"/>
          </p:cNvSpPr>
          <p:nvPr>
            <p:ph type="title"/>
          </p:nvPr>
        </p:nvSpPr>
        <p:spPr/>
        <p:txBody>
          <a:bodyPr/>
          <a:lstStyle/>
          <a:p>
            <a:r>
              <a:rPr lang="en-US" dirty="0"/>
              <a:t>Example</a:t>
            </a:r>
          </a:p>
        </p:txBody>
      </p:sp>
      <p:sp>
        <p:nvSpPr>
          <p:cNvPr id="2" name="TextBox 1">
            <a:extLst>
              <a:ext uri="{FF2B5EF4-FFF2-40B4-BE49-F238E27FC236}">
                <a16:creationId xmlns:a16="http://schemas.microsoft.com/office/drawing/2014/main" id="{384BDD03-2862-40D7-AE44-0CCBD9428543}"/>
              </a:ext>
            </a:extLst>
          </p:cNvPr>
          <p:cNvSpPr txBox="1"/>
          <p:nvPr/>
        </p:nvSpPr>
        <p:spPr>
          <a:xfrm>
            <a:off x="664142" y="1751798"/>
            <a:ext cx="10876549" cy="1846659"/>
          </a:xfrm>
          <a:prstGeom prst="rect">
            <a:avLst/>
          </a:prstGeom>
          <a:noFill/>
        </p:spPr>
        <p:txBody>
          <a:bodyPr wrap="square" rtlCol="0">
            <a:spAutoFit/>
          </a:bodyPr>
          <a:lstStyle/>
          <a:p>
            <a:r>
              <a:rPr lang="en-US" sz="2400" b="1" dirty="0">
                <a:solidFill>
                  <a:srgbClr val="FF0000"/>
                </a:solidFill>
              </a:rPr>
              <a:t>Scenario: </a:t>
            </a:r>
            <a:r>
              <a:rPr lang="en-US" dirty="0"/>
              <a:t>The hot, new company ‘</a:t>
            </a:r>
            <a:r>
              <a:rPr lang="en-US" dirty="0">
                <a:solidFill>
                  <a:srgbClr val="0070C0"/>
                </a:solidFill>
              </a:rPr>
              <a:t>CATSRULE</a:t>
            </a:r>
            <a:r>
              <a:rPr lang="en-US" dirty="0"/>
              <a:t>’ inquired with One Energy about installing a Wind for Industry project at their scratching-post manufacturing facility. They provided three months of utility bills from AEP, so we were able to determine their MCOE and annual consumption. They have enough land that they own to safely site </a:t>
            </a:r>
            <a:r>
              <a:rPr lang="en-US" b="1" dirty="0"/>
              <a:t>two</a:t>
            </a:r>
            <a:r>
              <a:rPr lang="en-US" dirty="0"/>
              <a:t> turbines. The wind resource in that area is very good. What PPA rate are we going to be able to offer them with hitting an IRR of 7%? All details that we’ve already discovered are listed below:</a:t>
            </a:r>
          </a:p>
        </p:txBody>
      </p:sp>
      <p:sp>
        <p:nvSpPr>
          <p:cNvPr id="19" name="TextBox 18">
            <a:extLst>
              <a:ext uri="{FF2B5EF4-FFF2-40B4-BE49-F238E27FC236}">
                <a16:creationId xmlns:a16="http://schemas.microsoft.com/office/drawing/2014/main" id="{3841DE0C-42CB-47DC-9465-5FB365FD8409}"/>
              </a:ext>
            </a:extLst>
          </p:cNvPr>
          <p:cNvSpPr txBox="1"/>
          <p:nvPr/>
        </p:nvSpPr>
        <p:spPr>
          <a:xfrm>
            <a:off x="2478809" y="3582154"/>
            <a:ext cx="463800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Location: Paulding, OH</a:t>
            </a:r>
          </a:p>
          <a:p>
            <a:pPr marL="285750" indent="-285750">
              <a:buFont typeface="Arial" panose="020B0604020202020204" pitchFamily="34" charset="0"/>
              <a:buChar char="•"/>
            </a:pPr>
            <a:r>
              <a:rPr lang="en-US" dirty="0"/>
              <a:t>MCOE: $0.0750 </a:t>
            </a:r>
          </a:p>
          <a:p>
            <a:pPr marL="285750" indent="-285750">
              <a:buFont typeface="Arial" panose="020B0604020202020204" pitchFamily="34" charset="0"/>
              <a:buChar char="•"/>
            </a:pPr>
            <a:r>
              <a:rPr lang="en-US" dirty="0"/>
              <a:t>Annual consumption: 12,000,000 kWh</a:t>
            </a:r>
          </a:p>
          <a:p>
            <a:pPr marL="285750" indent="-285750">
              <a:buFont typeface="Arial" panose="020B0604020202020204" pitchFamily="34" charset="0"/>
              <a:buChar char="•"/>
            </a:pPr>
            <a:r>
              <a:rPr lang="en-US" dirty="0"/>
              <a:t>Anticipated Capacity Factor: 33.4% </a:t>
            </a:r>
          </a:p>
          <a:p>
            <a:pPr marL="285750" indent="-285750">
              <a:buFont typeface="Arial" panose="020B0604020202020204" pitchFamily="34" charset="0"/>
              <a:buChar char="•"/>
            </a:pPr>
            <a:r>
              <a:rPr lang="en-US" dirty="0"/>
              <a:t>Install date 2019</a:t>
            </a:r>
          </a:p>
          <a:p>
            <a:pPr marL="285750" indent="-285750">
              <a:buFont typeface="Arial" panose="020B0604020202020204" pitchFamily="34" charset="0"/>
              <a:buChar char="•"/>
            </a:pPr>
            <a:r>
              <a:rPr lang="en-US" dirty="0"/>
              <a:t>Parcel # 37-1800-04-001.000</a:t>
            </a:r>
          </a:p>
          <a:p>
            <a:pPr marL="285750" indent="-285750">
              <a:buFont typeface="Arial" panose="020B0604020202020204" pitchFamily="34" charset="0"/>
              <a:buChar char="•"/>
            </a:pPr>
            <a:r>
              <a:rPr lang="en-US" dirty="0" err="1"/>
              <a:t>Unzoned</a:t>
            </a:r>
            <a:endParaRPr lang="en-US" dirty="0"/>
          </a:p>
          <a:p>
            <a:pPr marL="285750" indent="-285750">
              <a:buFont typeface="Arial" panose="020B0604020202020204" pitchFamily="34" charset="0"/>
              <a:buChar char="•"/>
            </a:pPr>
            <a:r>
              <a:rPr lang="en-US" dirty="0"/>
              <a:t>We have no stocked turbines and have to order the turbines in 2019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Cats are super cute</a:t>
            </a:r>
          </a:p>
        </p:txBody>
      </p:sp>
      <p:sp>
        <p:nvSpPr>
          <p:cNvPr id="5" name="TextBox 4">
            <a:extLst>
              <a:ext uri="{FF2B5EF4-FFF2-40B4-BE49-F238E27FC236}">
                <a16:creationId xmlns:a16="http://schemas.microsoft.com/office/drawing/2014/main" id="{09CB4433-4542-4FAF-A528-D8E0B704F8A6}"/>
              </a:ext>
            </a:extLst>
          </p:cNvPr>
          <p:cNvSpPr txBox="1"/>
          <p:nvPr/>
        </p:nvSpPr>
        <p:spPr>
          <a:xfrm>
            <a:off x="8513984" y="4434458"/>
            <a:ext cx="2398413" cy="461665"/>
          </a:xfrm>
          <a:prstGeom prst="rect">
            <a:avLst/>
          </a:prstGeom>
          <a:noFill/>
        </p:spPr>
        <p:txBody>
          <a:bodyPr wrap="none" rtlCol="0">
            <a:spAutoFit/>
          </a:bodyPr>
          <a:lstStyle/>
          <a:p>
            <a:r>
              <a:rPr lang="en-US" sz="2400" b="1" dirty="0">
                <a:solidFill>
                  <a:srgbClr val="FF0000"/>
                </a:solidFill>
              </a:rPr>
              <a:t>Approx. $0.0675</a:t>
            </a:r>
          </a:p>
        </p:txBody>
      </p:sp>
    </p:spTree>
    <p:extLst>
      <p:ext uri="{BB962C8B-B14F-4D97-AF65-F5344CB8AC3E}">
        <p14:creationId xmlns:p14="http://schemas.microsoft.com/office/powerpoint/2010/main" val="38488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at with scratching post">
            <a:extLst>
              <a:ext uri="{FF2B5EF4-FFF2-40B4-BE49-F238E27FC236}">
                <a16:creationId xmlns:a16="http://schemas.microsoft.com/office/drawing/2014/main" id="{CB214CCC-DF1B-4E52-8530-78A0EC277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2865"/>
            <a:ext cx="2598821" cy="259882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18</a:t>
            </a:fld>
            <a:endParaRPr lang="en-US" dirty="0"/>
          </a:p>
        </p:txBody>
      </p:sp>
      <p:sp>
        <p:nvSpPr>
          <p:cNvPr id="4" name="Title 3">
            <a:extLst>
              <a:ext uri="{FF2B5EF4-FFF2-40B4-BE49-F238E27FC236}">
                <a16:creationId xmlns:a16="http://schemas.microsoft.com/office/drawing/2014/main" id="{8171F7D2-92DC-4B00-9444-3A999C0EADA7}"/>
              </a:ext>
            </a:extLst>
          </p:cNvPr>
          <p:cNvSpPr>
            <a:spLocks noGrp="1"/>
          </p:cNvSpPr>
          <p:nvPr>
            <p:ph type="title"/>
          </p:nvPr>
        </p:nvSpPr>
        <p:spPr/>
        <p:txBody>
          <a:bodyPr/>
          <a:lstStyle/>
          <a:p>
            <a:r>
              <a:rPr lang="en-US" dirty="0"/>
              <a:t>Example</a:t>
            </a:r>
          </a:p>
        </p:txBody>
      </p:sp>
      <p:sp>
        <p:nvSpPr>
          <p:cNvPr id="2" name="TextBox 1">
            <a:extLst>
              <a:ext uri="{FF2B5EF4-FFF2-40B4-BE49-F238E27FC236}">
                <a16:creationId xmlns:a16="http://schemas.microsoft.com/office/drawing/2014/main" id="{384BDD03-2862-40D7-AE44-0CCBD9428543}"/>
              </a:ext>
            </a:extLst>
          </p:cNvPr>
          <p:cNvSpPr txBox="1"/>
          <p:nvPr/>
        </p:nvSpPr>
        <p:spPr>
          <a:xfrm>
            <a:off x="657725" y="2028023"/>
            <a:ext cx="10876549" cy="1292662"/>
          </a:xfrm>
          <a:prstGeom prst="rect">
            <a:avLst/>
          </a:prstGeom>
          <a:noFill/>
        </p:spPr>
        <p:txBody>
          <a:bodyPr wrap="square" rtlCol="0">
            <a:spAutoFit/>
          </a:bodyPr>
          <a:lstStyle/>
          <a:p>
            <a:r>
              <a:rPr lang="en-US" sz="2400" b="1" dirty="0">
                <a:solidFill>
                  <a:srgbClr val="FF0000"/>
                </a:solidFill>
              </a:rPr>
              <a:t>Scenario (cont’d): </a:t>
            </a:r>
            <a:r>
              <a:rPr lang="en-US" dirty="0">
                <a:solidFill>
                  <a:srgbClr val="0070C0"/>
                </a:solidFill>
              </a:rPr>
              <a:t>CATSRULE</a:t>
            </a:r>
            <a:r>
              <a:rPr lang="en-US" dirty="0"/>
              <a:t> wants to see what our financial models say for both the PPA and CAPEX scenarios. </a:t>
            </a:r>
          </a:p>
          <a:p>
            <a:r>
              <a:rPr lang="en-US" dirty="0"/>
              <a:t>What is the Total Savings and 20 Year Reduction in Bill for both 0% and 2.2% grid inflation for the PPA scenario? </a:t>
            </a:r>
          </a:p>
        </p:txBody>
      </p:sp>
      <p:sp>
        <p:nvSpPr>
          <p:cNvPr id="27" name="TextBox 26">
            <a:extLst>
              <a:ext uri="{FF2B5EF4-FFF2-40B4-BE49-F238E27FC236}">
                <a16:creationId xmlns:a16="http://schemas.microsoft.com/office/drawing/2014/main" id="{C1C96B7B-E187-442C-8A42-E553423B10B7}"/>
              </a:ext>
            </a:extLst>
          </p:cNvPr>
          <p:cNvSpPr txBox="1"/>
          <p:nvPr/>
        </p:nvSpPr>
        <p:spPr>
          <a:xfrm>
            <a:off x="657724" y="3244334"/>
            <a:ext cx="10876549" cy="369332"/>
          </a:xfrm>
          <a:prstGeom prst="rect">
            <a:avLst/>
          </a:prstGeom>
          <a:noFill/>
        </p:spPr>
        <p:txBody>
          <a:bodyPr wrap="square" rtlCol="0">
            <a:spAutoFit/>
          </a:bodyPr>
          <a:lstStyle/>
          <a:p>
            <a:r>
              <a:rPr lang="en-US" dirty="0"/>
              <a:t>What’s the 20 Year IRR and Breakeven Year for both 0% and 2.2% grid inflation for the CAPEX scenario?</a:t>
            </a:r>
          </a:p>
        </p:txBody>
      </p:sp>
      <p:sp>
        <p:nvSpPr>
          <p:cNvPr id="28" name="TextBox 27">
            <a:extLst>
              <a:ext uri="{FF2B5EF4-FFF2-40B4-BE49-F238E27FC236}">
                <a16:creationId xmlns:a16="http://schemas.microsoft.com/office/drawing/2014/main" id="{6A33559A-9D8F-4563-BB69-7E5E7A6E9FDD}"/>
              </a:ext>
            </a:extLst>
          </p:cNvPr>
          <p:cNvSpPr txBox="1"/>
          <p:nvPr/>
        </p:nvSpPr>
        <p:spPr>
          <a:xfrm>
            <a:off x="4356977" y="3999529"/>
            <a:ext cx="775790" cy="461665"/>
          </a:xfrm>
          <a:prstGeom prst="rect">
            <a:avLst/>
          </a:prstGeom>
          <a:noFill/>
        </p:spPr>
        <p:txBody>
          <a:bodyPr wrap="none" rtlCol="0">
            <a:spAutoFit/>
          </a:bodyPr>
          <a:lstStyle/>
          <a:p>
            <a:r>
              <a:rPr lang="en-US" sz="2400" b="1" dirty="0">
                <a:solidFill>
                  <a:srgbClr val="FF0000"/>
                </a:solidFill>
              </a:rPr>
              <a:t>PPA</a:t>
            </a:r>
          </a:p>
        </p:txBody>
      </p:sp>
      <p:sp>
        <p:nvSpPr>
          <p:cNvPr id="29" name="TextBox 28">
            <a:extLst>
              <a:ext uri="{FF2B5EF4-FFF2-40B4-BE49-F238E27FC236}">
                <a16:creationId xmlns:a16="http://schemas.microsoft.com/office/drawing/2014/main" id="{F3E488EB-3CE3-485B-83FB-1C60E9982899}"/>
              </a:ext>
            </a:extLst>
          </p:cNvPr>
          <p:cNvSpPr txBox="1"/>
          <p:nvPr/>
        </p:nvSpPr>
        <p:spPr>
          <a:xfrm>
            <a:off x="8927950" y="3970020"/>
            <a:ext cx="1225015" cy="461665"/>
          </a:xfrm>
          <a:prstGeom prst="rect">
            <a:avLst/>
          </a:prstGeom>
          <a:noFill/>
        </p:spPr>
        <p:txBody>
          <a:bodyPr wrap="none" rtlCol="0">
            <a:spAutoFit/>
          </a:bodyPr>
          <a:lstStyle/>
          <a:p>
            <a:r>
              <a:rPr lang="en-US" sz="2400" b="1" dirty="0">
                <a:solidFill>
                  <a:srgbClr val="FF0000"/>
                </a:solidFill>
              </a:rPr>
              <a:t>CAPEX</a:t>
            </a:r>
          </a:p>
        </p:txBody>
      </p:sp>
      <p:graphicFrame>
        <p:nvGraphicFramePr>
          <p:cNvPr id="30" name="Table 29">
            <a:extLst>
              <a:ext uri="{FF2B5EF4-FFF2-40B4-BE49-F238E27FC236}">
                <a16:creationId xmlns:a16="http://schemas.microsoft.com/office/drawing/2014/main" id="{68257034-BB78-410F-967A-33278A48CA6B}"/>
              </a:ext>
            </a:extLst>
          </p:cNvPr>
          <p:cNvGraphicFramePr>
            <a:graphicFrameLocks noGrp="1"/>
          </p:cNvGraphicFramePr>
          <p:nvPr>
            <p:extLst>
              <p:ext uri="{D42A27DB-BD31-4B8C-83A1-F6EECF244321}">
                <p14:modId xmlns:p14="http://schemas.microsoft.com/office/powerpoint/2010/main" val="826085546"/>
              </p:ext>
            </p:extLst>
          </p:nvPr>
        </p:nvGraphicFramePr>
        <p:xfrm>
          <a:off x="2841294" y="4646475"/>
          <a:ext cx="3807156" cy="1371600"/>
        </p:xfrm>
        <a:graphic>
          <a:graphicData uri="http://schemas.openxmlformats.org/drawingml/2006/table">
            <a:tbl>
              <a:tblPr>
                <a:tableStyleId>{5C22544A-7EE6-4342-B048-85BDC9FD1C3A}</a:tableStyleId>
              </a:tblPr>
              <a:tblGrid>
                <a:gridCol w="1269052">
                  <a:extLst>
                    <a:ext uri="{9D8B030D-6E8A-4147-A177-3AD203B41FA5}">
                      <a16:colId xmlns:a16="http://schemas.microsoft.com/office/drawing/2014/main" val="4250242664"/>
                    </a:ext>
                  </a:extLst>
                </a:gridCol>
                <a:gridCol w="1269052">
                  <a:extLst>
                    <a:ext uri="{9D8B030D-6E8A-4147-A177-3AD203B41FA5}">
                      <a16:colId xmlns:a16="http://schemas.microsoft.com/office/drawing/2014/main" val="2186768928"/>
                    </a:ext>
                  </a:extLst>
                </a:gridCol>
                <a:gridCol w="1269052">
                  <a:extLst>
                    <a:ext uri="{9D8B030D-6E8A-4147-A177-3AD203B41FA5}">
                      <a16:colId xmlns:a16="http://schemas.microsoft.com/office/drawing/2014/main" val="464905333"/>
                    </a:ext>
                  </a:extLst>
                </a:gridCol>
              </a:tblGrid>
              <a:tr h="327405">
                <a:tc>
                  <a:txBody>
                    <a:bodyPr/>
                    <a:lstStyle/>
                    <a:p>
                      <a:pPr algn="ctr"/>
                      <a:r>
                        <a:rPr lang="en-US" b="1" dirty="0"/>
                        <a:t>Grid Inflation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Total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20-Yr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bl>
          </a:graphicData>
        </a:graphic>
      </p:graphicFrame>
      <p:graphicFrame>
        <p:nvGraphicFramePr>
          <p:cNvPr id="31" name="Table 30">
            <a:extLst>
              <a:ext uri="{FF2B5EF4-FFF2-40B4-BE49-F238E27FC236}">
                <a16:creationId xmlns:a16="http://schemas.microsoft.com/office/drawing/2014/main" id="{03716CB3-6347-405D-A238-0C0B1A2DE6B3}"/>
              </a:ext>
            </a:extLst>
          </p:cNvPr>
          <p:cNvGraphicFramePr>
            <a:graphicFrameLocks noGrp="1"/>
          </p:cNvGraphicFramePr>
          <p:nvPr>
            <p:extLst>
              <p:ext uri="{D42A27DB-BD31-4B8C-83A1-F6EECF244321}">
                <p14:modId xmlns:p14="http://schemas.microsoft.com/office/powerpoint/2010/main" val="1975327235"/>
              </p:ext>
            </p:extLst>
          </p:nvPr>
        </p:nvGraphicFramePr>
        <p:xfrm>
          <a:off x="7546643" y="4646475"/>
          <a:ext cx="3987630" cy="1371600"/>
        </p:xfrm>
        <a:graphic>
          <a:graphicData uri="http://schemas.openxmlformats.org/drawingml/2006/table">
            <a:tbl>
              <a:tblPr>
                <a:tableStyleId>{5C22544A-7EE6-4342-B048-85BDC9FD1C3A}</a:tableStyleId>
              </a:tblPr>
              <a:tblGrid>
                <a:gridCol w="1329210">
                  <a:extLst>
                    <a:ext uri="{9D8B030D-6E8A-4147-A177-3AD203B41FA5}">
                      <a16:colId xmlns:a16="http://schemas.microsoft.com/office/drawing/2014/main" val="4250242664"/>
                    </a:ext>
                  </a:extLst>
                </a:gridCol>
                <a:gridCol w="1329210">
                  <a:extLst>
                    <a:ext uri="{9D8B030D-6E8A-4147-A177-3AD203B41FA5}">
                      <a16:colId xmlns:a16="http://schemas.microsoft.com/office/drawing/2014/main" val="2186768928"/>
                    </a:ext>
                  </a:extLst>
                </a:gridCol>
                <a:gridCol w="1329210">
                  <a:extLst>
                    <a:ext uri="{9D8B030D-6E8A-4147-A177-3AD203B41FA5}">
                      <a16:colId xmlns:a16="http://schemas.microsoft.com/office/drawing/2014/main" val="464905333"/>
                    </a:ext>
                  </a:extLst>
                </a:gridCol>
              </a:tblGrid>
              <a:tr h="327405">
                <a:tc>
                  <a:txBody>
                    <a:bodyPr/>
                    <a:lstStyle/>
                    <a:p>
                      <a:pPr algn="ctr"/>
                      <a:r>
                        <a:rPr lang="en-US" b="1" dirty="0"/>
                        <a:t>Grid Inflation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20-Yr IRR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Breakeven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bl>
          </a:graphicData>
        </a:graphic>
      </p:graphicFrame>
      <p:sp>
        <p:nvSpPr>
          <p:cNvPr id="6" name="TextBox 5">
            <a:extLst>
              <a:ext uri="{FF2B5EF4-FFF2-40B4-BE49-F238E27FC236}">
                <a16:creationId xmlns:a16="http://schemas.microsoft.com/office/drawing/2014/main" id="{2709D2ED-3DB8-49EB-9D4B-55EB6DF108B0}"/>
              </a:ext>
            </a:extLst>
          </p:cNvPr>
          <p:cNvSpPr txBox="1"/>
          <p:nvPr/>
        </p:nvSpPr>
        <p:spPr>
          <a:xfrm>
            <a:off x="4154067" y="5309337"/>
            <a:ext cx="1431593" cy="369332"/>
          </a:xfrm>
          <a:prstGeom prst="rect">
            <a:avLst/>
          </a:prstGeom>
          <a:noFill/>
        </p:spPr>
        <p:txBody>
          <a:bodyPr wrap="square" rtlCol="0">
            <a:spAutoFit/>
          </a:bodyPr>
          <a:lstStyle/>
          <a:p>
            <a:r>
              <a:rPr lang="en-US" dirty="0">
                <a:solidFill>
                  <a:srgbClr val="FF0000"/>
                </a:solidFill>
              </a:rPr>
              <a:t>$1,317,000</a:t>
            </a:r>
          </a:p>
        </p:txBody>
      </p:sp>
      <p:sp>
        <p:nvSpPr>
          <p:cNvPr id="32" name="TextBox 31">
            <a:extLst>
              <a:ext uri="{FF2B5EF4-FFF2-40B4-BE49-F238E27FC236}">
                <a16:creationId xmlns:a16="http://schemas.microsoft.com/office/drawing/2014/main" id="{03A8D484-EF35-4D2C-8094-D422BB8987BA}"/>
              </a:ext>
            </a:extLst>
          </p:cNvPr>
          <p:cNvSpPr txBox="1"/>
          <p:nvPr/>
        </p:nvSpPr>
        <p:spPr>
          <a:xfrm>
            <a:off x="5781092" y="5309337"/>
            <a:ext cx="702761" cy="369332"/>
          </a:xfrm>
          <a:prstGeom prst="rect">
            <a:avLst/>
          </a:prstGeom>
          <a:noFill/>
        </p:spPr>
        <p:txBody>
          <a:bodyPr wrap="square" rtlCol="0">
            <a:spAutoFit/>
          </a:bodyPr>
          <a:lstStyle/>
          <a:p>
            <a:r>
              <a:rPr lang="en-US" dirty="0">
                <a:solidFill>
                  <a:srgbClr val="FF0000"/>
                </a:solidFill>
              </a:rPr>
              <a:t>7%</a:t>
            </a:r>
          </a:p>
        </p:txBody>
      </p:sp>
      <p:sp>
        <p:nvSpPr>
          <p:cNvPr id="33" name="TextBox 32">
            <a:extLst>
              <a:ext uri="{FF2B5EF4-FFF2-40B4-BE49-F238E27FC236}">
                <a16:creationId xmlns:a16="http://schemas.microsoft.com/office/drawing/2014/main" id="{96475A4F-AF34-4506-A107-2185918A128C}"/>
              </a:ext>
            </a:extLst>
          </p:cNvPr>
          <p:cNvSpPr txBox="1"/>
          <p:nvPr/>
        </p:nvSpPr>
        <p:spPr>
          <a:xfrm>
            <a:off x="4154066" y="5678669"/>
            <a:ext cx="1431593" cy="369332"/>
          </a:xfrm>
          <a:prstGeom prst="rect">
            <a:avLst/>
          </a:prstGeom>
          <a:noFill/>
        </p:spPr>
        <p:txBody>
          <a:bodyPr wrap="square" rtlCol="0">
            <a:spAutoFit/>
          </a:bodyPr>
          <a:lstStyle/>
          <a:p>
            <a:r>
              <a:rPr lang="en-US" dirty="0">
                <a:solidFill>
                  <a:srgbClr val="FF0000"/>
                </a:solidFill>
              </a:rPr>
              <a:t>$4,468,000</a:t>
            </a:r>
          </a:p>
        </p:txBody>
      </p:sp>
      <p:sp>
        <p:nvSpPr>
          <p:cNvPr id="34" name="TextBox 33">
            <a:extLst>
              <a:ext uri="{FF2B5EF4-FFF2-40B4-BE49-F238E27FC236}">
                <a16:creationId xmlns:a16="http://schemas.microsoft.com/office/drawing/2014/main" id="{345F82ED-258A-435A-8305-2ACD660A7D06}"/>
              </a:ext>
            </a:extLst>
          </p:cNvPr>
          <p:cNvSpPr txBox="1"/>
          <p:nvPr/>
        </p:nvSpPr>
        <p:spPr>
          <a:xfrm>
            <a:off x="5743951" y="5663706"/>
            <a:ext cx="702761" cy="369332"/>
          </a:xfrm>
          <a:prstGeom prst="rect">
            <a:avLst/>
          </a:prstGeom>
          <a:noFill/>
        </p:spPr>
        <p:txBody>
          <a:bodyPr wrap="square" rtlCol="0">
            <a:spAutoFit/>
          </a:bodyPr>
          <a:lstStyle/>
          <a:p>
            <a:r>
              <a:rPr lang="en-US" dirty="0">
                <a:solidFill>
                  <a:srgbClr val="FF0000"/>
                </a:solidFill>
              </a:rPr>
              <a:t>20%</a:t>
            </a:r>
          </a:p>
        </p:txBody>
      </p:sp>
      <p:sp>
        <p:nvSpPr>
          <p:cNvPr id="35" name="TextBox 34">
            <a:extLst>
              <a:ext uri="{FF2B5EF4-FFF2-40B4-BE49-F238E27FC236}">
                <a16:creationId xmlns:a16="http://schemas.microsoft.com/office/drawing/2014/main" id="{D164124F-78F2-4F60-965B-26F521103A09}"/>
              </a:ext>
            </a:extLst>
          </p:cNvPr>
          <p:cNvSpPr txBox="1"/>
          <p:nvPr/>
        </p:nvSpPr>
        <p:spPr>
          <a:xfrm>
            <a:off x="9116144" y="5279828"/>
            <a:ext cx="1045661" cy="369332"/>
          </a:xfrm>
          <a:prstGeom prst="rect">
            <a:avLst/>
          </a:prstGeom>
          <a:noFill/>
        </p:spPr>
        <p:txBody>
          <a:bodyPr wrap="square" rtlCol="0">
            <a:spAutoFit/>
          </a:bodyPr>
          <a:lstStyle/>
          <a:p>
            <a:r>
              <a:rPr lang="en-US" dirty="0">
                <a:solidFill>
                  <a:srgbClr val="FF0000"/>
                </a:solidFill>
              </a:rPr>
              <a:t>20.26%</a:t>
            </a:r>
          </a:p>
        </p:txBody>
      </p:sp>
      <p:sp>
        <p:nvSpPr>
          <p:cNvPr id="36" name="TextBox 35">
            <a:extLst>
              <a:ext uri="{FF2B5EF4-FFF2-40B4-BE49-F238E27FC236}">
                <a16:creationId xmlns:a16="http://schemas.microsoft.com/office/drawing/2014/main" id="{2D24C3B0-58ED-45CB-BDFC-C36420EDEA91}"/>
              </a:ext>
            </a:extLst>
          </p:cNvPr>
          <p:cNvSpPr txBox="1"/>
          <p:nvPr/>
        </p:nvSpPr>
        <p:spPr>
          <a:xfrm>
            <a:off x="9116144" y="5671337"/>
            <a:ext cx="1045661" cy="369332"/>
          </a:xfrm>
          <a:prstGeom prst="rect">
            <a:avLst/>
          </a:prstGeom>
          <a:noFill/>
        </p:spPr>
        <p:txBody>
          <a:bodyPr wrap="square" rtlCol="0">
            <a:spAutoFit/>
          </a:bodyPr>
          <a:lstStyle/>
          <a:p>
            <a:r>
              <a:rPr lang="en-US" dirty="0">
                <a:solidFill>
                  <a:srgbClr val="FF0000"/>
                </a:solidFill>
              </a:rPr>
              <a:t>22.50%</a:t>
            </a:r>
          </a:p>
        </p:txBody>
      </p:sp>
      <p:sp>
        <p:nvSpPr>
          <p:cNvPr id="37" name="TextBox 36">
            <a:extLst>
              <a:ext uri="{FF2B5EF4-FFF2-40B4-BE49-F238E27FC236}">
                <a16:creationId xmlns:a16="http://schemas.microsoft.com/office/drawing/2014/main" id="{B7B5D52B-E2EC-4E04-8374-F1915743C45C}"/>
              </a:ext>
            </a:extLst>
          </p:cNvPr>
          <p:cNvSpPr txBox="1"/>
          <p:nvPr/>
        </p:nvSpPr>
        <p:spPr>
          <a:xfrm>
            <a:off x="10721735" y="5290954"/>
            <a:ext cx="517766" cy="369332"/>
          </a:xfrm>
          <a:prstGeom prst="rect">
            <a:avLst/>
          </a:prstGeom>
          <a:noFill/>
        </p:spPr>
        <p:txBody>
          <a:bodyPr wrap="square" rtlCol="0">
            <a:spAutoFit/>
          </a:bodyPr>
          <a:lstStyle/>
          <a:p>
            <a:r>
              <a:rPr lang="en-US" dirty="0">
                <a:solidFill>
                  <a:srgbClr val="FF0000"/>
                </a:solidFill>
              </a:rPr>
              <a:t>6</a:t>
            </a:r>
          </a:p>
        </p:txBody>
      </p:sp>
      <p:sp>
        <p:nvSpPr>
          <p:cNvPr id="38" name="TextBox 37">
            <a:extLst>
              <a:ext uri="{FF2B5EF4-FFF2-40B4-BE49-F238E27FC236}">
                <a16:creationId xmlns:a16="http://schemas.microsoft.com/office/drawing/2014/main" id="{14022718-50F5-43F0-A638-8998ADB718FA}"/>
              </a:ext>
            </a:extLst>
          </p:cNvPr>
          <p:cNvSpPr txBox="1"/>
          <p:nvPr/>
        </p:nvSpPr>
        <p:spPr>
          <a:xfrm>
            <a:off x="10574349" y="5680438"/>
            <a:ext cx="812538" cy="369332"/>
          </a:xfrm>
          <a:prstGeom prst="rect">
            <a:avLst/>
          </a:prstGeom>
          <a:noFill/>
        </p:spPr>
        <p:txBody>
          <a:bodyPr wrap="square" rtlCol="0">
            <a:spAutoFit/>
          </a:bodyPr>
          <a:lstStyle/>
          <a:p>
            <a:r>
              <a:rPr lang="en-US" dirty="0">
                <a:solidFill>
                  <a:srgbClr val="FF0000"/>
                </a:solidFill>
              </a:rPr>
              <a:t>5.75</a:t>
            </a:r>
          </a:p>
        </p:txBody>
      </p:sp>
    </p:spTree>
    <p:extLst>
      <p:ext uri="{BB962C8B-B14F-4D97-AF65-F5344CB8AC3E}">
        <p14:creationId xmlns:p14="http://schemas.microsoft.com/office/powerpoint/2010/main" val="6768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 grpId="0"/>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709FE3-51FC-4316-8B5B-C307F4AECF7F}"/>
              </a:ext>
            </a:extLst>
          </p:cNvPr>
          <p:cNvSpPr>
            <a:spLocks noGrp="1"/>
          </p:cNvSpPr>
          <p:nvPr>
            <p:ph type="title"/>
          </p:nvPr>
        </p:nvSpPr>
        <p:spPr/>
        <p:txBody>
          <a:bodyPr/>
          <a:lstStyle/>
          <a:p>
            <a:r>
              <a:rPr lang="en-US" dirty="0"/>
              <a:t>Questions?</a:t>
            </a:r>
          </a:p>
        </p:txBody>
      </p:sp>
      <p:sp>
        <p:nvSpPr>
          <p:cNvPr id="5" name="Content Placeholder 1">
            <a:extLst>
              <a:ext uri="{FF2B5EF4-FFF2-40B4-BE49-F238E27FC236}">
                <a16:creationId xmlns:a16="http://schemas.microsoft.com/office/drawing/2014/main" id="{65D17609-1C88-40AD-8C36-BB512C482DC2}"/>
              </a:ext>
            </a:extLst>
          </p:cNvPr>
          <p:cNvSpPr txBox="1">
            <a:spLocks/>
          </p:cNvSpPr>
          <p:nvPr/>
        </p:nvSpPr>
        <p:spPr>
          <a:xfrm>
            <a:off x="3520115" y="2449173"/>
            <a:ext cx="6037869" cy="74350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33" dirty="0"/>
              <a:t>Questions? Comments? Concerns?</a:t>
            </a:r>
          </a:p>
          <a:p>
            <a:pPr marL="0" indent="0">
              <a:buNone/>
            </a:pPr>
            <a:endParaRPr lang="en-US" sz="2333" dirty="0"/>
          </a:p>
        </p:txBody>
      </p:sp>
      <p:sp>
        <p:nvSpPr>
          <p:cNvPr id="6" name="TextBox 5">
            <a:extLst>
              <a:ext uri="{FF2B5EF4-FFF2-40B4-BE49-F238E27FC236}">
                <a16:creationId xmlns:a16="http://schemas.microsoft.com/office/drawing/2014/main" id="{DF6B7220-8218-4DA9-A81E-873CBBBA1BEF}"/>
              </a:ext>
            </a:extLst>
          </p:cNvPr>
          <p:cNvSpPr txBox="1"/>
          <p:nvPr/>
        </p:nvSpPr>
        <p:spPr>
          <a:xfrm>
            <a:off x="5550263" y="3900564"/>
            <a:ext cx="806631" cy="323165"/>
          </a:xfrm>
          <a:prstGeom prst="rect">
            <a:avLst/>
          </a:prstGeom>
          <a:noFill/>
        </p:spPr>
        <p:txBody>
          <a:bodyPr wrap="none" rtlCol="0">
            <a:spAutoFit/>
          </a:bodyPr>
          <a:lstStyle/>
          <a:p>
            <a:r>
              <a:rPr lang="en-US" sz="1500" dirty="0"/>
              <a:t>Zoning</a:t>
            </a:r>
          </a:p>
        </p:txBody>
      </p:sp>
      <p:sp>
        <p:nvSpPr>
          <p:cNvPr id="8" name="TextBox 7">
            <a:extLst>
              <a:ext uri="{FF2B5EF4-FFF2-40B4-BE49-F238E27FC236}">
                <a16:creationId xmlns:a16="http://schemas.microsoft.com/office/drawing/2014/main" id="{FE7F1663-53F8-47B4-9EF3-F7BB081CCB26}"/>
              </a:ext>
            </a:extLst>
          </p:cNvPr>
          <p:cNvSpPr txBox="1"/>
          <p:nvPr/>
        </p:nvSpPr>
        <p:spPr>
          <a:xfrm>
            <a:off x="5474121" y="3546621"/>
            <a:ext cx="958917" cy="323165"/>
          </a:xfrm>
          <a:prstGeom prst="rect">
            <a:avLst/>
          </a:prstGeom>
          <a:noFill/>
        </p:spPr>
        <p:txBody>
          <a:bodyPr wrap="none" rtlCol="0">
            <a:spAutoFit/>
          </a:bodyPr>
          <a:lstStyle/>
          <a:p>
            <a:r>
              <a:rPr lang="en-US" sz="1500" dirty="0"/>
              <a:t>Next Up:</a:t>
            </a:r>
          </a:p>
        </p:txBody>
      </p:sp>
      <p:pic>
        <p:nvPicPr>
          <p:cNvPr id="2" name="Picture 2" descr="Image result for pusheen white background">
            <a:extLst>
              <a:ext uri="{FF2B5EF4-FFF2-40B4-BE49-F238E27FC236}">
                <a16:creationId xmlns:a16="http://schemas.microsoft.com/office/drawing/2014/main" id="{9393EB7F-A7BE-4131-9860-245221867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14" y="4744291"/>
            <a:ext cx="2376564" cy="237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1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49DDAD-6B12-416D-802B-355CBB447F2E}"/>
              </a:ext>
            </a:extLst>
          </p:cNvPr>
          <p:cNvSpPr>
            <a:spLocks noGrp="1"/>
          </p:cNvSpPr>
          <p:nvPr>
            <p:ph idx="1"/>
          </p:nvPr>
        </p:nvSpPr>
        <p:spPr>
          <a:xfrm>
            <a:off x="1627464" y="2491529"/>
            <a:ext cx="9726336" cy="3685433"/>
          </a:xfrm>
        </p:spPr>
        <p:txBody>
          <a:bodyPr/>
          <a:lstStyle/>
          <a:p>
            <a:pPr marL="514350" indent="-514350">
              <a:buFont typeface="+mj-lt"/>
              <a:buAutoNum type="arabicPeriod"/>
            </a:pPr>
            <a:r>
              <a:rPr lang="en-US" dirty="0"/>
              <a:t>Introduction</a:t>
            </a:r>
          </a:p>
          <a:p>
            <a:pPr marL="514350" indent="-514350">
              <a:buFont typeface="+mj-lt"/>
              <a:buAutoNum type="arabicPeriod"/>
            </a:pPr>
            <a:r>
              <a:rPr lang="en-US" dirty="0"/>
              <a:t>Project Master</a:t>
            </a:r>
          </a:p>
          <a:p>
            <a:pPr marL="514350" indent="-514350">
              <a:buFont typeface="+mj-lt"/>
              <a:buAutoNum type="arabicPeriod"/>
            </a:pPr>
            <a:r>
              <a:rPr lang="en-US" dirty="0"/>
              <a:t>Pricing Meeting </a:t>
            </a:r>
          </a:p>
          <a:p>
            <a:pPr marL="514350" indent="-514350">
              <a:buFont typeface="+mj-lt"/>
              <a:buAutoNum type="arabicPeriod"/>
            </a:pPr>
            <a:r>
              <a:rPr lang="en-US" dirty="0"/>
              <a:t>Incentives</a:t>
            </a:r>
          </a:p>
          <a:p>
            <a:pPr marL="514350" indent="-514350">
              <a:buFont typeface="+mj-lt"/>
              <a:buAutoNum type="arabicPeriod"/>
            </a:pPr>
            <a:r>
              <a:rPr lang="en-US" dirty="0"/>
              <a:t>Report Deliverables</a:t>
            </a:r>
          </a:p>
          <a:p>
            <a:pPr marL="514350" indent="-514350">
              <a:buFont typeface="+mj-lt"/>
              <a:buAutoNum type="arabicPeriod"/>
            </a:pPr>
            <a:r>
              <a:rPr lang="en-US" dirty="0"/>
              <a:t>Example</a:t>
            </a:r>
          </a:p>
        </p:txBody>
      </p:sp>
      <p:sp>
        <p:nvSpPr>
          <p:cNvPr id="3" name="Slide Number Placeholder 2">
            <a:extLst>
              <a:ext uri="{FF2B5EF4-FFF2-40B4-BE49-F238E27FC236}">
                <a16:creationId xmlns:a16="http://schemas.microsoft.com/office/drawing/2014/main" id="{9DD4476B-6653-4C61-A696-D756E1F56E3E}"/>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4" name="Title 3">
            <a:extLst>
              <a:ext uri="{FF2B5EF4-FFF2-40B4-BE49-F238E27FC236}">
                <a16:creationId xmlns:a16="http://schemas.microsoft.com/office/drawing/2014/main" id="{E5431D2F-5534-4420-AEB1-E92745AEFBEC}"/>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0097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973E9E-5A8E-4BF6-88B6-CEE40A1E3CC6}"/>
              </a:ext>
            </a:extLst>
          </p:cNvPr>
          <p:cNvSpPr>
            <a:spLocks noGrp="1"/>
          </p:cNvSpPr>
          <p:nvPr>
            <p:ph type="sldNum" sz="quarter" idx="12"/>
          </p:nvPr>
        </p:nvSpPr>
        <p:spPr/>
        <p:txBody>
          <a:bodyPr/>
          <a:lstStyle/>
          <a:p>
            <a:fld id="{4EC93DFA-70F6-4220-86AB-AD3183C08C91}" type="slidenum">
              <a:rPr lang="en-US" smtClean="0"/>
              <a:t>3</a:t>
            </a:fld>
            <a:endParaRPr lang="en-US" dirty="0"/>
          </a:p>
        </p:txBody>
      </p:sp>
      <p:sp>
        <p:nvSpPr>
          <p:cNvPr id="4" name="Title 3">
            <a:extLst>
              <a:ext uri="{FF2B5EF4-FFF2-40B4-BE49-F238E27FC236}">
                <a16:creationId xmlns:a16="http://schemas.microsoft.com/office/drawing/2014/main" id="{7F3CA823-B229-4B84-92F3-FE0DAB057722}"/>
              </a:ext>
            </a:extLst>
          </p:cNvPr>
          <p:cNvSpPr>
            <a:spLocks noGrp="1"/>
          </p:cNvSpPr>
          <p:nvPr>
            <p:ph type="title"/>
          </p:nvPr>
        </p:nvSpPr>
        <p:spPr/>
        <p:txBody>
          <a:bodyPr/>
          <a:lstStyle/>
          <a:p>
            <a:r>
              <a:rPr lang="en-US" dirty="0"/>
              <a:t>introduction</a:t>
            </a:r>
          </a:p>
        </p:txBody>
      </p:sp>
      <p:sp>
        <p:nvSpPr>
          <p:cNvPr id="5" name="Content Placeholder 1">
            <a:extLst>
              <a:ext uri="{FF2B5EF4-FFF2-40B4-BE49-F238E27FC236}">
                <a16:creationId xmlns:a16="http://schemas.microsoft.com/office/drawing/2014/main" id="{F3D515F3-ACA1-484F-BE1B-BEDD55C27DC4}"/>
              </a:ext>
            </a:extLst>
          </p:cNvPr>
          <p:cNvSpPr txBox="1">
            <a:spLocks/>
          </p:cNvSpPr>
          <p:nvPr/>
        </p:nvSpPr>
        <p:spPr>
          <a:xfrm>
            <a:off x="2047612" y="1737373"/>
            <a:ext cx="10401650" cy="2108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OE offers two financial options for our projects</a:t>
            </a:r>
          </a:p>
        </p:txBody>
      </p:sp>
      <p:sp>
        <p:nvSpPr>
          <p:cNvPr id="6" name="Rectangle 5">
            <a:extLst>
              <a:ext uri="{FF2B5EF4-FFF2-40B4-BE49-F238E27FC236}">
                <a16:creationId xmlns:a16="http://schemas.microsoft.com/office/drawing/2014/main" id="{1D209D14-71B7-4D53-8F9D-596AE05973A8}"/>
              </a:ext>
            </a:extLst>
          </p:cNvPr>
          <p:cNvSpPr/>
          <p:nvPr/>
        </p:nvSpPr>
        <p:spPr>
          <a:xfrm>
            <a:off x="1609030" y="2501192"/>
            <a:ext cx="3545305" cy="580639"/>
          </a:xfrm>
          <a:prstGeom prst="rect">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PPA</a:t>
            </a:r>
          </a:p>
        </p:txBody>
      </p:sp>
      <p:sp>
        <p:nvSpPr>
          <p:cNvPr id="7" name="Rectangle 6">
            <a:extLst>
              <a:ext uri="{FF2B5EF4-FFF2-40B4-BE49-F238E27FC236}">
                <a16:creationId xmlns:a16="http://schemas.microsoft.com/office/drawing/2014/main" id="{72D8ABC3-1C61-400B-8990-8FB28F9772E7}"/>
              </a:ext>
            </a:extLst>
          </p:cNvPr>
          <p:cNvSpPr/>
          <p:nvPr/>
        </p:nvSpPr>
        <p:spPr>
          <a:xfrm>
            <a:off x="6837947" y="2501193"/>
            <a:ext cx="3545305" cy="580639"/>
          </a:xfrm>
          <a:prstGeom prst="rect">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CAPEX</a:t>
            </a:r>
          </a:p>
        </p:txBody>
      </p:sp>
      <p:sp>
        <p:nvSpPr>
          <p:cNvPr id="10" name="TextBox 9">
            <a:extLst>
              <a:ext uri="{FF2B5EF4-FFF2-40B4-BE49-F238E27FC236}">
                <a16:creationId xmlns:a16="http://schemas.microsoft.com/office/drawing/2014/main" id="{98A71246-3839-48E1-8EDF-70DA4308925C}"/>
              </a:ext>
            </a:extLst>
          </p:cNvPr>
          <p:cNvSpPr txBox="1"/>
          <p:nvPr/>
        </p:nvSpPr>
        <p:spPr>
          <a:xfrm>
            <a:off x="1609030" y="3426903"/>
            <a:ext cx="3545305" cy="1754326"/>
          </a:xfrm>
          <a:prstGeom prst="rect">
            <a:avLst/>
          </a:prstGeom>
          <a:noFill/>
        </p:spPr>
        <p:txBody>
          <a:bodyPr wrap="square" rtlCol="0">
            <a:spAutoFit/>
          </a:bodyPr>
          <a:lstStyle/>
          <a:p>
            <a:r>
              <a:rPr lang="en-US" dirty="0"/>
              <a:t>We front all the costs associated with the project, and the customer pays per kWh delivered to the facility.</a:t>
            </a:r>
          </a:p>
          <a:p>
            <a:endParaRPr lang="en-US" dirty="0"/>
          </a:p>
          <a:p>
            <a:r>
              <a:rPr lang="en-US" b="1" dirty="0"/>
              <a:t>One Energy owns the project.</a:t>
            </a:r>
          </a:p>
        </p:txBody>
      </p:sp>
      <p:sp>
        <p:nvSpPr>
          <p:cNvPr id="11" name="TextBox 10">
            <a:extLst>
              <a:ext uri="{FF2B5EF4-FFF2-40B4-BE49-F238E27FC236}">
                <a16:creationId xmlns:a16="http://schemas.microsoft.com/office/drawing/2014/main" id="{96EF225D-5256-45FF-A439-CA9022ACB6FA}"/>
              </a:ext>
            </a:extLst>
          </p:cNvPr>
          <p:cNvSpPr txBox="1"/>
          <p:nvPr/>
        </p:nvSpPr>
        <p:spPr>
          <a:xfrm>
            <a:off x="6837948" y="3372073"/>
            <a:ext cx="3629756" cy="2585323"/>
          </a:xfrm>
          <a:prstGeom prst="rect">
            <a:avLst/>
          </a:prstGeom>
          <a:noFill/>
        </p:spPr>
        <p:txBody>
          <a:bodyPr wrap="square" rtlCol="0">
            <a:spAutoFit/>
          </a:bodyPr>
          <a:lstStyle/>
          <a:p>
            <a:r>
              <a:rPr lang="en-US" dirty="0"/>
              <a:t>We develop, engineer, procure, and construct the project for the customer. Customer pays for entirety of project upfront and only has operating costs associated throughout lifetime of project.</a:t>
            </a:r>
          </a:p>
          <a:p>
            <a:endParaRPr lang="en-US" dirty="0"/>
          </a:p>
          <a:p>
            <a:r>
              <a:rPr lang="en-US" b="1" dirty="0"/>
              <a:t>Customer owns the project.</a:t>
            </a:r>
          </a:p>
        </p:txBody>
      </p:sp>
      <p:sp>
        <p:nvSpPr>
          <p:cNvPr id="12" name="TextBox 11">
            <a:extLst>
              <a:ext uri="{FF2B5EF4-FFF2-40B4-BE49-F238E27FC236}">
                <a16:creationId xmlns:a16="http://schemas.microsoft.com/office/drawing/2014/main" id="{76EFBC41-BA22-4323-A3B8-C3BE9356A70F}"/>
              </a:ext>
            </a:extLst>
          </p:cNvPr>
          <p:cNvSpPr txBox="1"/>
          <p:nvPr/>
        </p:nvSpPr>
        <p:spPr>
          <a:xfrm>
            <a:off x="357450" y="5432732"/>
            <a:ext cx="6048463" cy="1200329"/>
          </a:xfrm>
          <a:prstGeom prst="rect">
            <a:avLst/>
          </a:prstGeom>
          <a:noFill/>
        </p:spPr>
        <p:txBody>
          <a:bodyPr wrap="square" rtlCol="0">
            <a:spAutoFit/>
          </a:bodyPr>
          <a:lstStyle/>
          <a:p>
            <a:r>
              <a:rPr lang="en-US" b="1" dirty="0">
                <a:solidFill>
                  <a:srgbClr val="FF0000"/>
                </a:solidFill>
              </a:rPr>
              <a:t>With either option, we want to make a profit. </a:t>
            </a:r>
          </a:p>
          <a:p>
            <a:r>
              <a:rPr lang="en-US" b="1" dirty="0">
                <a:solidFill>
                  <a:srgbClr val="FF0000"/>
                </a:solidFill>
              </a:rPr>
              <a:t>But how do we determine what CAPEX cost or PPA rate we can offer </a:t>
            </a:r>
            <a:r>
              <a:rPr lang="en-US" b="1" i="1" dirty="0">
                <a:solidFill>
                  <a:srgbClr val="FF0000"/>
                </a:solidFill>
              </a:rPr>
              <a:t>while hitting our returns and trying to save the customer money</a:t>
            </a:r>
            <a:r>
              <a:rPr lang="en-US" b="1" dirty="0">
                <a:solidFill>
                  <a:srgbClr val="FF0000"/>
                </a:solidFill>
              </a:rPr>
              <a:t>?</a:t>
            </a:r>
          </a:p>
        </p:txBody>
      </p:sp>
    </p:spTree>
    <p:extLst>
      <p:ext uri="{BB962C8B-B14F-4D97-AF65-F5344CB8AC3E}">
        <p14:creationId xmlns:p14="http://schemas.microsoft.com/office/powerpoint/2010/main" val="9480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cat with money image">
            <a:extLst>
              <a:ext uri="{FF2B5EF4-FFF2-40B4-BE49-F238E27FC236}">
                <a16:creationId xmlns:a16="http://schemas.microsoft.com/office/drawing/2014/main" id="{2261B3B2-9961-49AB-A91E-203D65783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49" y="5239737"/>
            <a:ext cx="1814492" cy="167659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7DA9060-327C-45E1-B91D-D0871E7F26E6}"/>
              </a:ext>
            </a:extLst>
          </p:cNvPr>
          <p:cNvSpPr>
            <a:spLocks noGrp="1"/>
          </p:cNvSpPr>
          <p:nvPr>
            <p:ph idx="1"/>
          </p:nvPr>
        </p:nvSpPr>
        <p:spPr>
          <a:xfrm>
            <a:off x="320594" y="1881440"/>
            <a:ext cx="6904839" cy="635713"/>
          </a:xfrm>
        </p:spPr>
        <p:txBody>
          <a:bodyPr>
            <a:normAutofit/>
          </a:bodyPr>
          <a:lstStyle/>
          <a:p>
            <a:pPr marL="0" indent="0">
              <a:buNone/>
            </a:pPr>
            <a:r>
              <a:rPr lang="en-US" sz="2400" dirty="0"/>
              <a:t>Main factors that affect OE project financing</a:t>
            </a:r>
          </a:p>
        </p:txBody>
      </p:sp>
      <p:sp>
        <p:nvSpPr>
          <p:cNvPr id="3" name="Slide Number Placeholder 2">
            <a:extLst>
              <a:ext uri="{FF2B5EF4-FFF2-40B4-BE49-F238E27FC236}">
                <a16:creationId xmlns:a16="http://schemas.microsoft.com/office/drawing/2014/main" id="{A5973E9E-5A8E-4BF6-88B6-CEE40A1E3CC6}"/>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4" name="Title 3">
            <a:extLst>
              <a:ext uri="{FF2B5EF4-FFF2-40B4-BE49-F238E27FC236}">
                <a16:creationId xmlns:a16="http://schemas.microsoft.com/office/drawing/2014/main" id="{7F3CA823-B229-4B84-92F3-FE0DAB057722}"/>
              </a:ext>
            </a:extLst>
          </p:cNvPr>
          <p:cNvSpPr>
            <a:spLocks noGrp="1"/>
          </p:cNvSpPr>
          <p:nvPr>
            <p:ph type="title"/>
          </p:nvPr>
        </p:nvSpPr>
        <p:spPr/>
        <p:txBody>
          <a:bodyPr/>
          <a:lstStyle/>
          <a:p>
            <a:r>
              <a:rPr lang="en-US" dirty="0"/>
              <a:t>introduction</a:t>
            </a:r>
          </a:p>
        </p:txBody>
      </p:sp>
      <p:sp>
        <p:nvSpPr>
          <p:cNvPr id="5" name="Arrow: Pentagon 4">
            <a:extLst>
              <a:ext uri="{FF2B5EF4-FFF2-40B4-BE49-F238E27FC236}">
                <a16:creationId xmlns:a16="http://schemas.microsoft.com/office/drawing/2014/main" id="{0E976D54-72F0-46BA-8BA4-D67380BCB029}"/>
              </a:ext>
            </a:extLst>
          </p:cNvPr>
          <p:cNvSpPr/>
          <p:nvPr/>
        </p:nvSpPr>
        <p:spPr>
          <a:xfrm rot="5400000">
            <a:off x="959124" y="2779538"/>
            <a:ext cx="1958997" cy="2229940"/>
          </a:xfrm>
          <a:prstGeom prst="homePlate">
            <a:avLst>
              <a:gd name="adj" fmla="val 48723"/>
            </a:avLst>
          </a:prstGeom>
          <a:noFill/>
          <a:ln w="1270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0C746DB5-4C77-458D-A2DE-CA64DA7F691D}"/>
              </a:ext>
            </a:extLst>
          </p:cNvPr>
          <p:cNvSpPr/>
          <p:nvPr/>
        </p:nvSpPr>
        <p:spPr>
          <a:xfrm rot="5400000">
            <a:off x="3510775" y="2779538"/>
            <a:ext cx="1958997" cy="2229940"/>
          </a:xfrm>
          <a:prstGeom prst="homePlate">
            <a:avLst>
              <a:gd name="adj" fmla="val 48723"/>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35A3225B-EA75-468B-8655-0B713E441391}"/>
              </a:ext>
            </a:extLst>
          </p:cNvPr>
          <p:cNvSpPr/>
          <p:nvPr/>
        </p:nvSpPr>
        <p:spPr>
          <a:xfrm rot="5400000">
            <a:off x="6062426" y="2779537"/>
            <a:ext cx="1958997" cy="2229940"/>
          </a:xfrm>
          <a:prstGeom prst="homePlate">
            <a:avLst>
              <a:gd name="adj" fmla="val 48723"/>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D874A71E-FD2F-4CCA-AC57-766CDE9564EC}"/>
              </a:ext>
            </a:extLst>
          </p:cNvPr>
          <p:cNvSpPr/>
          <p:nvPr/>
        </p:nvSpPr>
        <p:spPr>
          <a:xfrm rot="5400000">
            <a:off x="8614077" y="2779537"/>
            <a:ext cx="1958997" cy="2229940"/>
          </a:xfrm>
          <a:prstGeom prst="homePlate">
            <a:avLst>
              <a:gd name="adj" fmla="val 48723"/>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A8A"/>
              </a:solidFill>
            </a:endParaRPr>
          </a:p>
        </p:txBody>
      </p:sp>
      <p:sp>
        <p:nvSpPr>
          <p:cNvPr id="9" name="TextBox 8">
            <a:extLst>
              <a:ext uri="{FF2B5EF4-FFF2-40B4-BE49-F238E27FC236}">
                <a16:creationId xmlns:a16="http://schemas.microsoft.com/office/drawing/2014/main" id="{8110DEB0-90F7-4CE1-8D7B-76A544A7D87B}"/>
              </a:ext>
            </a:extLst>
          </p:cNvPr>
          <p:cNvSpPr txBox="1"/>
          <p:nvPr/>
        </p:nvSpPr>
        <p:spPr>
          <a:xfrm>
            <a:off x="1221363" y="3194108"/>
            <a:ext cx="1434518" cy="923330"/>
          </a:xfrm>
          <a:prstGeom prst="rect">
            <a:avLst/>
          </a:prstGeom>
          <a:noFill/>
        </p:spPr>
        <p:txBody>
          <a:bodyPr wrap="square" rtlCol="0">
            <a:spAutoFit/>
          </a:bodyPr>
          <a:lstStyle/>
          <a:p>
            <a:pPr algn="ctr"/>
            <a:r>
              <a:rPr lang="en-US" dirty="0"/>
              <a:t>Project Capacity Factor</a:t>
            </a:r>
          </a:p>
        </p:txBody>
      </p:sp>
      <p:sp>
        <p:nvSpPr>
          <p:cNvPr id="10" name="TextBox 9">
            <a:extLst>
              <a:ext uri="{FF2B5EF4-FFF2-40B4-BE49-F238E27FC236}">
                <a16:creationId xmlns:a16="http://schemas.microsoft.com/office/drawing/2014/main" id="{CD17C7D3-06F6-44EA-A839-19001E277920}"/>
              </a:ext>
            </a:extLst>
          </p:cNvPr>
          <p:cNvSpPr txBox="1"/>
          <p:nvPr/>
        </p:nvSpPr>
        <p:spPr>
          <a:xfrm>
            <a:off x="3773014" y="3471107"/>
            <a:ext cx="1434518" cy="369332"/>
          </a:xfrm>
          <a:prstGeom prst="rect">
            <a:avLst/>
          </a:prstGeom>
          <a:noFill/>
        </p:spPr>
        <p:txBody>
          <a:bodyPr wrap="square" rtlCol="0">
            <a:spAutoFit/>
          </a:bodyPr>
          <a:lstStyle/>
          <a:p>
            <a:pPr algn="ctr"/>
            <a:r>
              <a:rPr lang="en-US" dirty="0"/>
              <a:t>Land Costs</a:t>
            </a:r>
          </a:p>
        </p:txBody>
      </p:sp>
      <p:sp>
        <p:nvSpPr>
          <p:cNvPr id="11" name="TextBox 10">
            <a:extLst>
              <a:ext uri="{FF2B5EF4-FFF2-40B4-BE49-F238E27FC236}">
                <a16:creationId xmlns:a16="http://schemas.microsoft.com/office/drawing/2014/main" id="{537053D6-96C6-40F3-87CE-C8F5CA879883}"/>
              </a:ext>
            </a:extLst>
          </p:cNvPr>
          <p:cNvSpPr txBox="1"/>
          <p:nvPr/>
        </p:nvSpPr>
        <p:spPr>
          <a:xfrm>
            <a:off x="6324665" y="3471107"/>
            <a:ext cx="1434518" cy="369332"/>
          </a:xfrm>
          <a:prstGeom prst="rect">
            <a:avLst/>
          </a:prstGeom>
          <a:noFill/>
        </p:spPr>
        <p:txBody>
          <a:bodyPr wrap="square" rtlCol="0">
            <a:spAutoFit/>
          </a:bodyPr>
          <a:lstStyle/>
          <a:p>
            <a:pPr algn="ctr"/>
            <a:r>
              <a:rPr lang="en-US" dirty="0"/>
              <a:t>ITC</a:t>
            </a:r>
          </a:p>
        </p:txBody>
      </p:sp>
      <p:sp>
        <p:nvSpPr>
          <p:cNvPr id="12" name="TextBox 11">
            <a:extLst>
              <a:ext uri="{FF2B5EF4-FFF2-40B4-BE49-F238E27FC236}">
                <a16:creationId xmlns:a16="http://schemas.microsoft.com/office/drawing/2014/main" id="{29386661-AC13-439C-8841-F20E479B0BAB}"/>
              </a:ext>
            </a:extLst>
          </p:cNvPr>
          <p:cNvSpPr txBox="1"/>
          <p:nvPr/>
        </p:nvSpPr>
        <p:spPr>
          <a:xfrm>
            <a:off x="8801197" y="3263374"/>
            <a:ext cx="1584756" cy="923330"/>
          </a:xfrm>
          <a:prstGeom prst="rect">
            <a:avLst/>
          </a:prstGeom>
          <a:noFill/>
        </p:spPr>
        <p:txBody>
          <a:bodyPr wrap="square" rtlCol="0">
            <a:spAutoFit/>
          </a:bodyPr>
          <a:lstStyle/>
          <a:p>
            <a:pPr algn="ctr"/>
            <a:r>
              <a:rPr lang="en-US" dirty="0"/>
              <a:t>Construction &amp; Legal Costs</a:t>
            </a:r>
          </a:p>
        </p:txBody>
      </p:sp>
      <p:sp>
        <p:nvSpPr>
          <p:cNvPr id="13" name="TextBox 12">
            <a:extLst>
              <a:ext uri="{FF2B5EF4-FFF2-40B4-BE49-F238E27FC236}">
                <a16:creationId xmlns:a16="http://schemas.microsoft.com/office/drawing/2014/main" id="{4F65D23B-70F8-4D2D-A08B-4CAE7E9ED13E}"/>
              </a:ext>
            </a:extLst>
          </p:cNvPr>
          <p:cNvSpPr txBox="1"/>
          <p:nvPr/>
        </p:nvSpPr>
        <p:spPr>
          <a:xfrm>
            <a:off x="3360477" y="5884062"/>
            <a:ext cx="5087005" cy="646331"/>
          </a:xfrm>
          <a:prstGeom prst="rect">
            <a:avLst/>
          </a:prstGeom>
          <a:noFill/>
        </p:spPr>
        <p:txBody>
          <a:bodyPr wrap="square" rtlCol="0">
            <a:spAutoFit/>
          </a:bodyPr>
          <a:lstStyle/>
          <a:p>
            <a:pPr algn="ctr"/>
            <a:r>
              <a:rPr lang="en-US" b="1" dirty="0">
                <a:solidFill>
                  <a:srgbClr val="FF0000"/>
                </a:solidFill>
              </a:rPr>
              <a:t>It’s all one big balancing act. </a:t>
            </a:r>
          </a:p>
          <a:p>
            <a:pPr algn="ctr"/>
            <a:r>
              <a:rPr lang="en-US" b="1" dirty="0">
                <a:solidFill>
                  <a:srgbClr val="FF0000"/>
                </a:solidFill>
              </a:rPr>
              <a:t>But with money.</a:t>
            </a:r>
          </a:p>
        </p:txBody>
      </p:sp>
      <p:sp>
        <p:nvSpPr>
          <p:cNvPr id="14" name="AutoShape 4" descr="Image result for money cat white background">
            <a:extLst>
              <a:ext uri="{FF2B5EF4-FFF2-40B4-BE49-F238E27FC236}">
                <a16:creationId xmlns:a16="http://schemas.microsoft.com/office/drawing/2014/main" id="{57603AC0-8D02-49A5-BC4F-B4285741C9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Pictures Humor Animals Cats Necktie Money eyeglasses Funny White background 2560x1600 Glasses">
            <a:extLst>
              <a:ext uri="{FF2B5EF4-FFF2-40B4-BE49-F238E27FC236}">
                <a16:creationId xmlns:a16="http://schemas.microsoft.com/office/drawing/2014/main" id="{A787DB39-803C-4436-AE86-1210D12A32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60" r="15771"/>
          <a:stretch/>
        </p:blipFill>
        <p:spPr bwMode="auto">
          <a:xfrm>
            <a:off x="2655881" y="5271861"/>
            <a:ext cx="1552353" cy="158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master</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Background</a:t>
            </a:r>
          </a:p>
        </p:txBody>
      </p:sp>
      <p:sp>
        <p:nvSpPr>
          <p:cNvPr id="7" name="Content Placeholder 1">
            <a:extLst>
              <a:ext uri="{FF2B5EF4-FFF2-40B4-BE49-F238E27FC236}">
                <a16:creationId xmlns:a16="http://schemas.microsoft.com/office/drawing/2014/main" id="{7C334F5A-4938-414F-AF4C-B19F3FEC8C0D}"/>
              </a:ext>
            </a:extLst>
          </p:cNvPr>
          <p:cNvSpPr txBox="1">
            <a:spLocks/>
          </p:cNvSpPr>
          <p:nvPr/>
        </p:nvSpPr>
        <p:spPr>
          <a:xfrm>
            <a:off x="644490" y="2057191"/>
            <a:ext cx="5986914" cy="486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Many different uses</a:t>
            </a:r>
          </a:p>
          <a:p>
            <a:pPr lvl="1"/>
            <a:r>
              <a:rPr lang="en-US" sz="2600" b="0" dirty="0"/>
              <a:t>Big-picture record keeping throughout life of project from development to operations</a:t>
            </a:r>
          </a:p>
          <a:p>
            <a:pPr lvl="2"/>
            <a:r>
              <a:rPr lang="en-US" b="0" dirty="0"/>
              <a:t>Each stage gets a new spreadsheet, do not save over</a:t>
            </a:r>
          </a:p>
          <a:p>
            <a:pPr lvl="1"/>
            <a:r>
              <a:rPr lang="en-US" sz="2600" b="0" dirty="0"/>
              <a:t>Used by CFO for projections that are given to investors</a:t>
            </a:r>
          </a:p>
          <a:p>
            <a:pPr lvl="1"/>
            <a:r>
              <a:rPr lang="en-US" sz="2600" b="0" dirty="0"/>
              <a:t>Plays into the Tax Equity Model</a:t>
            </a:r>
          </a:p>
          <a:p>
            <a:pPr lvl="1"/>
            <a:r>
              <a:rPr lang="en-US" sz="2600" b="0" dirty="0"/>
              <a:t>Plays into the Fleet Roll Up Model</a:t>
            </a:r>
          </a:p>
          <a:p>
            <a:pPr marL="0" indent="0">
              <a:buNone/>
            </a:pPr>
            <a:endParaRPr lang="en-US" sz="2600" b="0" dirty="0"/>
          </a:p>
        </p:txBody>
      </p:sp>
      <p:sp>
        <p:nvSpPr>
          <p:cNvPr id="8" name="Content Placeholder 1">
            <a:extLst>
              <a:ext uri="{FF2B5EF4-FFF2-40B4-BE49-F238E27FC236}">
                <a16:creationId xmlns:a16="http://schemas.microsoft.com/office/drawing/2014/main" id="{4680345D-E7ED-442D-9FF9-A0058408E936}"/>
              </a:ext>
            </a:extLst>
          </p:cNvPr>
          <p:cNvSpPr txBox="1">
            <a:spLocks/>
          </p:cNvSpPr>
          <p:nvPr/>
        </p:nvSpPr>
        <p:spPr>
          <a:xfrm>
            <a:off x="7291136" y="2607812"/>
            <a:ext cx="3971385" cy="4594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Many different users</a:t>
            </a:r>
          </a:p>
          <a:p>
            <a:pPr lvl="1"/>
            <a:r>
              <a:rPr lang="en-US" sz="2600" dirty="0"/>
              <a:t>Internal</a:t>
            </a:r>
          </a:p>
          <a:p>
            <a:pPr lvl="1"/>
            <a:r>
              <a:rPr lang="en-US" sz="2600" b="0" dirty="0"/>
              <a:t>Customer</a:t>
            </a:r>
          </a:p>
          <a:p>
            <a:pPr lvl="1"/>
            <a:r>
              <a:rPr lang="en-US" sz="2600" dirty="0"/>
              <a:t>OECC investors</a:t>
            </a:r>
          </a:p>
          <a:p>
            <a:pPr lvl="1"/>
            <a:r>
              <a:rPr lang="en-US" sz="2600" b="0" dirty="0"/>
              <a:t>OE investors</a:t>
            </a:r>
          </a:p>
          <a:p>
            <a:pPr lvl="1"/>
            <a:r>
              <a:rPr lang="en-US" sz="2600" dirty="0"/>
              <a:t>Fleet investors</a:t>
            </a:r>
            <a:endParaRPr lang="en-US" sz="2600" b="0" dirty="0"/>
          </a:p>
        </p:txBody>
      </p:sp>
    </p:spTree>
    <p:extLst>
      <p:ext uri="{BB962C8B-B14F-4D97-AF65-F5344CB8AC3E}">
        <p14:creationId xmlns:p14="http://schemas.microsoft.com/office/powerpoint/2010/main" val="9129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master</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Background</a:t>
            </a:r>
          </a:p>
        </p:txBody>
      </p:sp>
      <p:pic>
        <p:nvPicPr>
          <p:cNvPr id="6" name="Picture 5">
            <a:extLst>
              <a:ext uri="{FF2B5EF4-FFF2-40B4-BE49-F238E27FC236}">
                <a16:creationId xmlns:a16="http://schemas.microsoft.com/office/drawing/2014/main" id="{CA62ABB8-385A-401B-8F7A-F5B8A712DE0F}"/>
              </a:ext>
            </a:extLst>
          </p:cNvPr>
          <p:cNvPicPr>
            <a:picLocks noChangeAspect="1"/>
          </p:cNvPicPr>
          <p:nvPr/>
        </p:nvPicPr>
        <p:blipFill>
          <a:blip r:embed="rId2"/>
          <a:stretch>
            <a:fillRect/>
          </a:stretch>
        </p:blipFill>
        <p:spPr>
          <a:xfrm>
            <a:off x="4645077" y="2605603"/>
            <a:ext cx="3403143" cy="3150042"/>
          </a:xfrm>
          <a:prstGeom prst="rect">
            <a:avLst/>
          </a:prstGeom>
        </p:spPr>
      </p:pic>
      <p:pic>
        <p:nvPicPr>
          <p:cNvPr id="7" name="Picture 6">
            <a:extLst>
              <a:ext uri="{FF2B5EF4-FFF2-40B4-BE49-F238E27FC236}">
                <a16:creationId xmlns:a16="http://schemas.microsoft.com/office/drawing/2014/main" id="{34177386-6975-4A88-9DE8-FE2D7921039F}"/>
              </a:ext>
            </a:extLst>
          </p:cNvPr>
          <p:cNvPicPr>
            <a:picLocks noChangeAspect="1"/>
          </p:cNvPicPr>
          <p:nvPr/>
        </p:nvPicPr>
        <p:blipFill>
          <a:blip r:embed="rId3"/>
          <a:stretch>
            <a:fillRect/>
          </a:stretch>
        </p:blipFill>
        <p:spPr>
          <a:xfrm>
            <a:off x="8296683" y="2605603"/>
            <a:ext cx="3413311" cy="3150042"/>
          </a:xfrm>
          <a:prstGeom prst="rect">
            <a:avLst/>
          </a:prstGeom>
        </p:spPr>
      </p:pic>
      <p:sp>
        <p:nvSpPr>
          <p:cNvPr id="11" name="Rectangle 10">
            <a:extLst>
              <a:ext uri="{FF2B5EF4-FFF2-40B4-BE49-F238E27FC236}">
                <a16:creationId xmlns:a16="http://schemas.microsoft.com/office/drawing/2014/main" id="{E3B6696F-9C5E-4071-A522-E51D82093FEB}"/>
              </a:ext>
            </a:extLst>
          </p:cNvPr>
          <p:cNvSpPr/>
          <p:nvPr/>
        </p:nvSpPr>
        <p:spPr>
          <a:xfrm>
            <a:off x="8908816" y="5537531"/>
            <a:ext cx="286520" cy="1472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3AD3C756-F571-4762-9803-D87A83A3DCEE}"/>
              </a:ext>
            </a:extLst>
          </p:cNvPr>
          <p:cNvSpPr txBox="1">
            <a:spLocks/>
          </p:cNvSpPr>
          <p:nvPr/>
        </p:nvSpPr>
        <p:spPr>
          <a:xfrm>
            <a:off x="506717" y="2525507"/>
            <a:ext cx="3618356" cy="33102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dirty="0"/>
              <a:t>Two tabs to edit (Technical &amp; Financial)</a:t>
            </a:r>
          </a:p>
          <a:p>
            <a:r>
              <a:rPr lang="en-US" sz="1800" b="0" dirty="0"/>
              <a:t>Edit known information in </a:t>
            </a:r>
            <a:r>
              <a:rPr lang="en-US" sz="1800" b="0" dirty="0">
                <a:solidFill>
                  <a:schemeClr val="accent1">
                    <a:lumMod val="75000"/>
                  </a:schemeClr>
                </a:solidFill>
              </a:rPr>
              <a:t>BLUE</a:t>
            </a:r>
            <a:r>
              <a:rPr lang="en-US" sz="1800" b="0" dirty="0"/>
              <a:t> cells</a:t>
            </a:r>
          </a:p>
          <a:p>
            <a:r>
              <a:rPr lang="en-US" sz="1800" b="0" dirty="0"/>
              <a:t>Each sheet should get progressively filled in as project moves throughout stages</a:t>
            </a:r>
          </a:p>
          <a:p>
            <a:r>
              <a:rPr lang="en-US" sz="1800" b="0" dirty="0"/>
              <a:t>Only fill in information that is known during that stage</a:t>
            </a:r>
          </a:p>
          <a:p>
            <a:pPr lvl="1"/>
            <a:r>
              <a:rPr lang="en-US" sz="1400" dirty="0"/>
              <a:t>IE should be fairly bare</a:t>
            </a:r>
          </a:p>
          <a:p>
            <a:pPr lvl="1"/>
            <a:r>
              <a:rPr lang="en-US" sz="1400" b="0" dirty="0"/>
              <a:t>DE should have more of the information completed</a:t>
            </a:r>
          </a:p>
        </p:txBody>
      </p:sp>
      <p:sp>
        <p:nvSpPr>
          <p:cNvPr id="13" name="TextBox 12">
            <a:extLst>
              <a:ext uri="{FF2B5EF4-FFF2-40B4-BE49-F238E27FC236}">
                <a16:creationId xmlns:a16="http://schemas.microsoft.com/office/drawing/2014/main" id="{D01D9A89-C201-4048-B328-BA8A21AB4F1B}"/>
              </a:ext>
            </a:extLst>
          </p:cNvPr>
          <p:cNvSpPr txBox="1"/>
          <p:nvPr/>
        </p:nvSpPr>
        <p:spPr>
          <a:xfrm>
            <a:off x="5410200" y="6197926"/>
            <a:ext cx="2743200" cy="369332"/>
          </a:xfrm>
          <a:prstGeom prst="rect">
            <a:avLst/>
          </a:prstGeom>
          <a:noFill/>
        </p:spPr>
        <p:txBody>
          <a:bodyPr wrap="square" rtlCol="0">
            <a:spAutoFit/>
          </a:bodyPr>
          <a:lstStyle/>
          <a:p>
            <a:r>
              <a:rPr lang="en-US" dirty="0"/>
              <a:t>Technical</a:t>
            </a:r>
            <a:endParaRPr lang="en-US" sz="1600" dirty="0"/>
          </a:p>
        </p:txBody>
      </p:sp>
      <p:sp>
        <p:nvSpPr>
          <p:cNvPr id="14" name="TextBox 13">
            <a:extLst>
              <a:ext uri="{FF2B5EF4-FFF2-40B4-BE49-F238E27FC236}">
                <a16:creationId xmlns:a16="http://schemas.microsoft.com/office/drawing/2014/main" id="{858AC322-16A1-410B-8AAB-ED90AB61F674}"/>
              </a:ext>
            </a:extLst>
          </p:cNvPr>
          <p:cNvSpPr txBox="1"/>
          <p:nvPr/>
        </p:nvSpPr>
        <p:spPr>
          <a:xfrm>
            <a:off x="9448800" y="6169580"/>
            <a:ext cx="2743200" cy="369332"/>
          </a:xfrm>
          <a:prstGeom prst="rect">
            <a:avLst/>
          </a:prstGeom>
          <a:noFill/>
        </p:spPr>
        <p:txBody>
          <a:bodyPr wrap="square" rtlCol="0">
            <a:spAutoFit/>
          </a:bodyPr>
          <a:lstStyle/>
          <a:p>
            <a:r>
              <a:rPr lang="en-US" dirty="0"/>
              <a:t>Financial</a:t>
            </a:r>
            <a:endParaRPr lang="en-US" sz="1600" dirty="0"/>
          </a:p>
        </p:txBody>
      </p:sp>
      <p:cxnSp>
        <p:nvCxnSpPr>
          <p:cNvPr id="15" name="Straight Arrow Connector 14">
            <a:extLst>
              <a:ext uri="{FF2B5EF4-FFF2-40B4-BE49-F238E27FC236}">
                <a16:creationId xmlns:a16="http://schemas.microsoft.com/office/drawing/2014/main" id="{B1D5F598-550F-4080-9C23-9E47742C3865}"/>
              </a:ext>
            </a:extLst>
          </p:cNvPr>
          <p:cNvCxnSpPr>
            <a:cxnSpLocks/>
          </p:cNvCxnSpPr>
          <p:nvPr/>
        </p:nvCxnSpPr>
        <p:spPr>
          <a:xfrm flipH="1" flipV="1">
            <a:off x="5265021" y="5684753"/>
            <a:ext cx="649939" cy="5131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49475F-4478-4A62-81E3-9EF25F334BB9}"/>
              </a:ext>
            </a:extLst>
          </p:cNvPr>
          <p:cNvCxnSpPr>
            <a:cxnSpLocks/>
          </p:cNvCxnSpPr>
          <p:nvPr/>
        </p:nvCxnSpPr>
        <p:spPr>
          <a:xfrm flipH="1" flipV="1">
            <a:off x="9212879" y="5709464"/>
            <a:ext cx="649939" cy="5131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622AC2-6D42-45BC-8574-A4AD04678A5F}"/>
              </a:ext>
            </a:extLst>
          </p:cNvPr>
          <p:cNvSpPr txBox="1"/>
          <p:nvPr/>
        </p:nvSpPr>
        <p:spPr>
          <a:xfrm>
            <a:off x="482006" y="1604699"/>
            <a:ext cx="13514120" cy="646331"/>
          </a:xfrm>
          <a:prstGeom prst="rect">
            <a:avLst/>
          </a:prstGeom>
          <a:noFill/>
        </p:spPr>
        <p:txBody>
          <a:bodyPr wrap="square" rtlCol="0">
            <a:spAutoFit/>
          </a:bodyPr>
          <a:lstStyle/>
          <a:p>
            <a:r>
              <a:rPr lang="en-US" dirty="0"/>
              <a:t>Template:</a:t>
            </a:r>
          </a:p>
          <a:p>
            <a:r>
              <a:rPr lang="en-US" dirty="0"/>
              <a:t>Dropbox (OEE)\Projects – Master\00- OE Project Model - Template – LATEST DATE.xlsx</a:t>
            </a:r>
          </a:p>
        </p:txBody>
      </p:sp>
      <p:sp>
        <p:nvSpPr>
          <p:cNvPr id="20" name="Rectangle 19">
            <a:extLst>
              <a:ext uri="{FF2B5EF4-FFF2-40B4-BE49-F238E27FC236}">
                <a16:creationId xmlns:a16="http://schemas.microsoft.com/office/drawing/2014/main" id="{2A98F01F-5D16-4CE4-ADA0-61D98ED1580A}"/>
              </a:ext>
            </a:extLst>
          </p:cNvPr>
          <p:cNvSpPr/>
          <p:nvPr/>
        </p:nvSpPr>
        <p:spPr>
          <a:xfrm>
            <a:off x="5002509" y="5522997"/>
            <a:ext cx="236788" cy="133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8803660-823D-44B3-9112-8075631F2799}"/>
              </a:ext>
            </a:extLst>
          </p:cNvPr>
          <p:cNvSpPr txBox="1"/>
          <p:nvPr/>
        </p:nvSpPr>
        <p:spPr>
          <a:xfrm>
            <a:off x="268055" y="6048103"/>
            <a:ext cx="4158766" cy="646331"/>
          </a:xfrm>
          <a:prstGeom prst="rect">
            <a:avLst/>
          </a:prstGeom>
          <a:noFill/>
        </p:spPr>
        <p:txBody>
          <a:bodyPr wrap="square" rtlCol="0">
            <a:spAutoFit/>
          </a:bodyPr>
          <a:lstStyle/>
          <a:p>
            <a:r>
              <a:rPr lang="en-US" dirty="0"/>
              <a:t>Other tabs are the models as well as the customer deliverables</a:t>
            </a:r>
            <a:endParaRPr lang="en-US" dirty="0">
              <a:highlight>
                <a:srgbClr val="FFFF00"/>
              </a:highlight>
            </a:endParaRPr>
          </a:p>
        </p:txBody>
      </p:sp>
    </p:spTree>
    <p:extLst>
      <p:ext uri="{BB962C8B-B14F-4D97-AF65-F5344CB8AC3E}">
        <p14:creationId xmlns:p14="http://schemas.microsoft.com/office/powerpoint/2010/main" val="324673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master</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Technical Sheet</a:t>
            </a:r>
          </a:p>
        </p:txBody>
      </p:sp>
      <p:pic>
        <p:nvPicPr>
          <p:cNvPr id="6" name="Picture 5">
            <a:extLst>
              <a:ext uri="{FF2B5EF4-FFF2-40B4-BE49-F238E27FC236}">
                <a16:creationId xmlns:a16="http://schemas.microsoft.com/office/drawing/2014/main" id="{1793CD7D-30CB-4B51-877E-4FD17CC3ACEB}"/>
              </a:ext>
            </a:extLst>
          </p:cNvPr>
          <p:cNvPicPr>
            <a:picLocks noChangeAspect="1"/>
          </p:cNvPicPr>
          <p:nvPr/>
        </p:nvPicPr>
        <p:blipFill>
          <a:blip r:embed="rId3"/>
          <a:stretch>
            <a:fillRect/>
          </a:stretch>
        </p:blipFill>
        <p:spPr>
          <a:xfrm>
            <a:off x="3354638" y="989545"/>
            <a:ext cx="4686651" cy="4338093"/>
          </a:xfrm>
          <a:prstGeom prst="rect">
            <a:avLst/>
          </a:prstGeom>
        </p:spPr>
      </p:pic>
      <p:sp>
        <p:nvSpPr>
          <p:cNvPr id="7" name="TextBox 6">
            <a:extLst>
              <a:ext uri="{FF2B5EF4-FFF2-40B4-BE49-F238E27FC236}">
                <a16:creationId xmlns:a16="http://schemas.microsoft.com/office/drawing/2014/main" id="{279FEFD3-217E-4BC6-AB39-48702D889FE3}"/>
              </a:ext>
            </a:extLst>
          </p:cNvPr>
          <p:cNvSpPr txBox="1"/>
          <p:nvPr/>
        </p:nvSpPr>
        <p:spPr>
          <a:xfrm>
            <a:off x="628566" y="1836058"/>
            <a:ext cx="2743200" cy="369332"/>
          </a:xfrm>
          <a:prstGeom prst="rect">
            <a:avLst/>
          </a:prstGeom>
          <a:noFill/>
        </p:spPr>
        <p:txBody>
          <a:bodyPr wrap="square" rtlCol="0">
            <a:spAutoFit/>
          </a:bodyPr>
          <a:lstStyle/>
          <a:p>
            <a:r>
              <a:rPr lang="en-US" dirty="0"/>
              <a:t>Project Name</a:t>
            </a:r>
            <a:endParaRPr lang="en-US" sz="1600" dirty="0"/>
          </a:p>
        </p:txBody>
      </p:sp>
      <p:sp>
        <p:nvSpPr>
          <p:cNvPr id="8" name="TextBox 7">
            <a:extLst>
              <a:ext uri="{FF2B5EF4-FFF2-40B4-BE49-F238E27FC236}">
                <a16:creationId xmlns:a16="http://schemas.microsoft.com/office/drawing/2014/main" id="{D372855D-A503-4CFC-BB74-DDF628404406}"/>
              </a:ext>
            </a:extLst>
          </p:cNvPr>
          <p:cNvSpPr txBox="1"/>
          <p:nvPr/>
        </p:nvSpPr>
        <p:spPr>
          <a:xfrm>
            <a:off x="645694" y="2655869"/>
            <a:ext cx="2743200" cy="369332"/>
          </a:xfrm>
          <a:prstGeom prst="rect">
            <a:avLst/>
          </a:prstGeom>
          <a:noFill/>
        </p:spPr>
        <p:txBody>
          <a:bodyPr wrap="square" rtlCol="0">
            <a:spAutoFit/>
          </a:bodyPr>
          <a:lstStyle/>
          <a:p>
            <a:r>
              <a:rPr lang="en-US" dirty="0"/>
              <a:t>Customer</a:t>
            </a:r>
            <a:endParaRPr lang="en-US" sz="1600" dirty="0"/>
          </a:p>
        </p:txBody>
      </p:sp>
      <p:sp>
        <p:nvSpPr>
          <p:cNvPr id="9" name="TextBox 8">
            <a:extLst>
              <a:ext uri="{FF2B5EF4-FFF2-40B4-BE49-F238E27FC236}">
                <a16:creationId xmlns:a16="http://schemas.microsoft.com/office/drawing/2014/main" id="{5D0D7C94-CA71-4864-BD34-4968135024F8}"/>
              </a:ext>
            </a:extLst>
          </p:cNvPr>
          <p:cNvSpPr txBox="1"/>
          <p:nvPr/>
        </p:nvSpPr>
        <p:spPr>
          <a:xfrm>
            <a:off x="9603029" y="1836058"/>
            <a:ext cx="2743200" cy="369332"/>
          </a:xfrm>
          <a:prstGeom prst="rect">
            <a:avLst/>
          </a:prstGeom>
          <a:noFill/>
        </p:spPr>
        <p:txBody>
          <a:bodyPr wrap="square" rtlCol="0">
            <a:spAutoFit/>
          </a:bodyPr>
          <a:lstStyle/>
          <a:p>
            <a:r>
              <a:rPr lang="en-US" dirty="0"/>
              <a:t>MW Total</a:t>
            </a:r>
            <a:endParaRPr lang="en-US" sz="1600" dirty="0"/>
          </a:p>
        </p:txBody>
      </p:sp>
      <p:sp>
        <p:nvSpPr>
          <p:cNvPr id="10" name="TextBox 9">
            <a:extLst>
              <a:ext uri="{FF2B5EF4-FFF2-40B4-BE49-F238E27FC236}">
                <a16:creationId xmlns:a16="http://schemas.microsoft.com/office/drawing/2014/main" id="{7B1E269B-E00B-468E-8E59-E1AB589D521D}"/>
              </a:ext>
            </a:extLst>
          </p:cNvPr>
          <p:cNvSpPr txBox="1"/>
          <p:nvPr/>
        </p:nvSpPr>
        <p:spPr>
          <a:xfrm>
            <a:off x="9603029" y="2542893"/>
            <a:ext cx="2743200" cy="369332"/>
          </a:xfrm>
          <a:prstGeom prst="rect">
            <a:avLst/>
          </a:prstGeom>
          <a:noFill/>
        </p:spPr>
        <p:txBody>
          <a:bodyPr wrap="square" rtlCol="0">
            <a:spAutoFit/>
          </a:bodyPr>
          <a:lstStyle/>
          <a:p>
            <a:r>
              <a:rPr lang="en-US" dirty="0"/>
              <a:t>Installed Year</a:t>
            </a:r>
            <a:endParaRPr lang="en-US" sz="1600" dirty="0"/>
          </a:p>
        </p:txBody>
      </p:sp>
      <p:sp>
        <p:nvSpPr>
          <p:cNvPr id="11" name="TextBox 10">
            <a:extLst>
              <a:ext uri="{FF2B5EF4-FFF2-40B4-BE49-F238E27FC236}">
                <a16:creationId xmlns:a16="http://schemas.microsoft.com/office/drawing/2014/main" id="{41CBE83E-ABCB-47CC-8A21-4DB3F0360D96}"/>
              </a:ext>
            </a:extLst>
          </p:cNvPr>
          <p:cNvSpPr txBox="1"/>
          <p:nvPr/>
        </p:nvSpPr>
        <p:spPr>
          <a:xfrm>
            <a:off x="9603029" y="3262833"/>
            <a:ext cx="2743200" cy="369332"/>
          </a:xfrm>
          <a:prstGeom prst="rect">
            <a:avLst/>
          </a:prstGeom>
          <a:noFill/>
        </p:spPr>
        <p:txBody>
          <a:bodyPr wrap="square" rtlCol="0">
            <a:spAutoFit/>
          </a:bodyPr>
          <a:lstStyle/>
          <a:p>
            <a:r>
              <a:rPr lang="en-US" dirty="0"/>
              <a:t>State</a:t>
            </a:r>
            <a:endParaRPr lang="en-US" sz="1600" dirty="0"/>
          </a:p>
        </p:txBody>
      </p:sp>
      <p:sp>
        <p:nvSpPr>
          <p:cNvPr id="12" name="TextBox 11">
            <a:extLst>
              <a:ext uri="{FF2B5EF4-FFF2-40B4-BE49-F238E27FC236}">
                <a16:creationId xmlns:a16="http://schemas.microsoft.com/office/drawing/2014/main" id="{3FCCA363-FE5C-485B-A1A7-F334E7AD0461}"/>
              </a:ext>
            </a:extLst>
          </p:cNvPr>
          <p:cNvSpPr txBox="1"/>
          <p:nvPr/>
        </p:nvSpPr>
        <p:spPr>
          <a:xfrm>
            <a:off x="168636" y="3692280"/>
            <a:ext cx="2743200" cy="369332"/>
          </a:xfrm>
          <a:prstGeom prst="rect">
            <a:avLst/>
          </a:prstGeom>
          <a:noFill/>
        </p:spPr>
        <p:txBody>
          <a:bodyPr wrap="square" rtlCol="0">
            <a:spAutoFit/>
          </a:bodyPr>
          <a:lstStyle/>
          <a:p>
            <a:r>
              <a:rPr lang="en-US" dirty="0"/>
              <a:t>Project Parcel Acres</a:t>
            </a:r>
            <a:endParaRPr lang="en-US" sz="1600" dirty="0"/>
          </a:p>
        </p:txBody>
      </p:sp>
      <p:pic>
        <p:nvPicPr>
          <p:cNvPr id="14" name="Picture 13">
            <a:extLst>
              <a:ext uri="{FF2B5EF4-FFF2-40B4-BE49-F238E27FC236}">
                <a16:creationId xmlns:a16="http://schemas.microsoft.com/office/drawing/2014/main" id="{BC8C57BC-977B-48FB-ADC5-348211B7237A}"/>
              </a:ext>
            </a:extLst>
          </p:cNvPr>
          <p:cNvPicPr>
            <a:picLocks noChangeAspect="1"/>
          </p:cNvPicPr>
          <p:nvPr/>
        </p:nvPicPr>
        <p:blipFill>
          <a:blip r:embed="rId4"/>
          <a:stretch>
            <a:fillRect/>
          </a:stretch>
        </p:blipFill>
        <p:spPr>
          <a:xfrm>
            <a:off x="4445093" y="4597041"/>
            <a:ext cx="4651235" cy="2260959"/>
          </a:xfrm>
          <a:prstGeom prst="rect">
            <a:avLst/>
          </a:prstGeom>
        </p:spPr>
      </p:pic>
      <p:sp>
        <p:nvSpPr>
          <p:cNvPr id="15" name="TextBox 14">
            <a:extLst>
              <a:ext uri="{FF2B5EF4-FFF2-40B4-BE49-F238E27FC236}">
                <a16:creationId xmlns:a16="http://schemas.microsoft.com/office/drawing/2014/main" id="{40D661FA-B191-4661-BDEE-CC9027E6EBC5}"/>
              </a:ext>
            </a:extLst>
          </p:cNvPr>
          <p:cNvSpPr txBox="1"/>
          <p:nvPr/>
        </p:nvSpPr>
        <p:spPr>
          <a:xfrm>
            <a:off x="645694" y="5678304"/>
            <a:ext cx="2743200" cy="369332"/>
          </a:xfrm>
          <a:prstGeom prst="rect">
            <a:avLst/>
          </a:prstGeom>
          <a:noFill/>
        </p:spPr>
        <p:txBody>
          <a:bodyPr wrap="square" rtlCol="0">
            <a:spAutoFit/>
          </a:bodyPr>
          <a:lstStyle/>
          <a:p>
            <a:r>
              <a:rPr lang="en-US" dirty="0"/>
              <a:t>Project P50 NCF</a:t>
            </a:r>
            <a:endParaRPr lang="en-US" sz="1600" dirty="0"/>
          </a:p>
        </p:txBody>
      </p:sp>
      <p:sp>
        <p:nvSpPr>
          <p:cNvPr id="16" name="Rectangle 15">
            <a:extLst>
              <a:ext uri="{FF2B5EF4-FFF2-40B4-BE49-F238E27FC236}">
                <a16:creationId xmlns:a16="http://schemas.microsoft.com/office/drawing/2014/main" id="{AC157995-D314-4687-89C0-52CCA00110DC}"/>
              </a:ext>
            </a:extLst>
          </p:cNvPr>
          <p:cNvSpPr/>
          <p:nvPr/>
        </p:nvSpPr>
        <p:spPr>
          <a:xfrm>
            <a:off x="4399750" y="2105652"/>
            <a:ext cx="647520" cy="155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B8D15F-A684-4432-A5F2-53447B48C64D}"/>
              </a:ext>
            </a:extLst>
          </p:cNvPr>
          <p:cNvSpPr/>
          <p:nvPr/>
        </p:nvSpPr>
        <p:spPr>
          <a:xfrm>
            <a:off x="4413008" y="2283745"/>
            <a:ext cx="647520" cy="84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910DB6-8A6A-4270-9543-2E3A67F72885}"/>
              </a:ext>
            </a:extLst>
          </p:cNvPr>
          <p:cNvSpPr/>
          <p:nvPr/>
        </p:nvSpPr>
        <p:spPr>
          <a:xfrm>
            <a:off x="4445092" y="3185327"/>
            <a:ext cx="647520" cy="107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0FE9E1F-359C-414C-96C3-15679B4A3FF1}"/>
              </a:ext>
            </a:extLst>
          </p:cNvPr>
          <p:cNvSpPr/>
          <p:nvPr/>
        </p:nvSpPr>
        <p:spPr>
          <a:xfrm>
            <a:off x="5471363" y="4866499"/>
            <a:ext cx="313420" cy="157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4B2C44-D258-47DB-8E3A-B801066CE13B}"/>
              </a:ext>
            </a:extLst>
          </p:cNvPr>
          <p:cNvSpPr/>
          <p:nvPr/>
        </p:nvSpPr>
        <p:spPr>
          <a:xfrm>
            <a:off x="6204901" y="2111068"/>
            <a:ext cx="282526" cy="149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312EE5-077A-415D-8E40-8DF13061888A}"/>
              </a:ext>
            </a:extLst>
          </p:cNvPr>
          <p:cNvSpPr/>
          <p:nvPr/>
        </p:nvSpPr>
        <p:spPr>
          <a:xfrm>
            <a:off x="6193101" y="2283744"/>
            <a:ext cx="409829" cy="84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9305D1-D92B-493E-9C2E-BCEB3D2D0194}"/>
              </a:ext>
            </a:extLst>
          </p:cNvPr>
          <p:cNvSpPr/>
          <p:nvPr/>
        </p:nvSpPr>
        <p:spPr>
          <a:xfrm>
            <a:off x="6193101" y="2388992"/>
            <a:ext cx="409829" cy="84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A514A8B-8F9D-440E-87C5-652057EFC86E}"/>
              </a:ext>
            </a:extLst>
          </p:cNvPr>
          <p:cNvCxnSpPr>
            <a:cxnSpLocks/>
          </p:cNvCxnSpPr>
          <p:nvPr/>
        </p:nvCxnSpPr>
        <p:spPr>
          <a:xfrm>
            <a:off x="2136808" y="2020724"/>
            <a:ext cx="2165685" cy="1625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9848414-D9ED-4E0A-A98D-C8EA479D19EB}"/>
              </a:ext>
            </a:extLst>
          </p:cNvPr>
          <p:cNvCxnSpPr>
            <a:cxnSpLocks/>
          </p:cNvCxnSpPr>
          <p:nvPr/>
        </p:nvCxnSpPr>
        <p:spPr>
          <a:xfrm flipV="1">
            <a:off x="1792898" y="2360381"/>
            <a:ext cx="2509595" cy="492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2303EA8-75E6-4711-A827-7BE1280F01A6}"/>
              </a:ext>
            </a:extLst>
          </p:cNvPr>
          <p:cNvCxnSpPr>
            <a:cxnSpLocks/>
          </p:cNvCxnSpPr>
          <p:nvPr/>
        </p:nvCxnSpPr>
        <p:spPr>
          <a:xfrm flipV="1">
            <a:off x="2259258" y="3218907"/>
            <a:ext cx="2140492" cy="567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CE1B801-36D7-44DD-9FBF-2580DA214CC0}"/>
              </a:ext>
            </a:extLst>
          </p:cNvPr>
          <p:cNvCxnSpPr>
            <a:cxnSpLocks/>
          </p:cNvCxnSpPr>
          <p:nvPr/>
        </p:nvCxnSpPr>
        <p:spPr>
          <a:xfrm flipH="1">
            <a:off x="6602930" y="2039174"/>
            <a:ext cx="3000099" cy="1441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20D92B-6F0C-4520-A107-E6EE349F5456}"/>
              </a:ext>
            </a:extLst>
          </p:cNvPr>
          <p:cNvCxnSpPr>
            <a:cxnSpLocks/>
          </p:cNvCxnSpPr>
          <p:nvPr/>
        </p:nvCxnSpPr>
        <p:spPr>
          <a:xfrm flipH="1" flipV="1">
            <a:off x="6689558" y="2325778"/>
            <a:ext cx="2913471" cy="395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2929806-6C21-48F5-82A3-392F10B96BB0}"/>
              </a:ext>
            </a:extLst>
          </p:cNvPr>
          <p:cNvCxnSpPr>
            <a:cxnSpLocks/>
          </p:cNvCxnSpPr>
          <p:nvPr/>
        </p:nvCxnSpPr>
        <p:spPr>
          <a:xfrm flipH="1" flipV="1">
            <a:off x="6654353" y="2533913"/>
            <a:ext cx="2948677" cy="9198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69151B-C664-43CE-92EE-9AC6306785DA}"/>
              </a:ext>
            </a:extLst>
          </p:cNvPr>
          <p:cNvCxnSpPr>
            <a:cxnSpLocks/>
          </p:cNvCxnSpPr>
          <p:nvPr/>
        </p:nvCxnSpPr>
        <p:spPr>
          <a:xfrm flipV="1">
            <a:off x="2469033" y="4976595"/>
            <a:ext cx="2930740" cy="886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master</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Financial Sheet</a:t>
            </a:r>
          </a:p>
        </p:txBody>
      </p:sp>
      <p:pic>
        <p:nvPicPr>
          <p:cNvPr id="6" name="Picture 5">
            <a:extLst>
              <a:ext uri="{FF2B5EF4-FFF2-40B4-BE49-F238E27FC236}">
                <a16:creationId xmlns:a16="http://schemas.microsoft.com/office/drawing/2014/main" id="{767647F0-B1D2-43FA-88B7-9D1BA3FA370D}"/>
              </a:ext>
            </a:extLst>
          </p:cNvPr>
          <p:cNvPicPr>
            <a:picLocks noChangeAspect="1"/>
          </p:cNvPicPr>
          <p:nvPr/>
        </p:nvPicPr>
        <p:blipFill>
          <a:blip r:embed="rId2"/>
          <a:stretch>
            <a:fillRect/>
          </a:stretch>
        </p:blipFill>
        <p:spPr>
          <a:xfrm>
            <a:off x="2518626" y="1666547"/>
            <a:ext cx="5229693" cy="4826327"/>
          </a:xfrm>
          <a:prstGeom prst="rect">
            <a:avLst/>
          </a:prstGeom>
        </p:spPr>
      </p:pic>
      <p:sp>
        <p:nvSpPr>
          <p:cNvPr id="7" name="TextBox 6">
            <a:extLst>
              <a:ext uri="{FF2B5EF4-FFF2-40B4-BE49-F238E27FC236}">
                <a16:creationId xmlns:a16="http://schemas.microsoft.com/office/drawing/2014/main" id="{629C660B-1307-4865-A57B-8AA0E1D1A4BB}"/>
              </a:ext>
            </a:extLst>
          </p:cNvPr>
          <p:cNvSpPr txBox="1"/>
          <p:nvPr/>
        </p:nvSpPr>
        <p:spPr>
          <a:xfrm>
            <a:off x="281177" y="4429453"/>
            <a:ext cx="2743200" cy="369332"/>
          </a:xfrm>
          <a:prstGeom prst="rect">
            <a:avLst/>
          </a:prstGeom>
          <a:noFill/>
        </p:spPr>
        <p:txBody>
          <a:bodyPr wrap="square" rtlCol="0">
            <a:spAutoFit/>
          </a:bodyPr>
          <a:lstStyle/>
          <a:p>
            <a:r>
              <a:rPr lang="en-US" dirty="0"/>
              <a:t>Land Costs</a:t>
            </a:r>
            <a:endParaRPr lang="en-US" sz="1600" dirty="0"/>
          </a:p>
        </p:txBody>
      </p:sp>
      <p:sp>
        <p:nvSpPr>
          <p:cNvPr id="8" name="Rectangle 7">
            <a:extLst>
              <a:ext uri="{FF2B5EF4-FFF2-40B4-BE49-F238E27FC236}">
                <a16:creationId xmlns:a16="http://schemas.microsoft.com/office/drawing/2014/main" id="{85E4BAF4-D4D8-4547-AEE0-854AFD8E878E}"/>
              </a:ext>
            </a:extLst>
          </p:cNvPr>
          <p:cNvSpPr/>
          <p:nvPr/>
        </p:nvSpPr>
        <p:spPr>
          <a:xfrm>
            <a:off x="4100362" y="5484120"/>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B793777-5D7B-4438-B696-1F76795FD6DE}"/>
              </a:ext>
            </a:extLst>
          </p:cNvPr>
          <p:cNvCxnSpPr>
            <a:cxnSpLocks/>
          </p:cNvCxnSpPr>
          <p:nvPr/>
        </p:nvCxnSpPr>
        <p:spPr>
          <a:xfrm>
            <a:off x="1652777" y="4639531"/>
            <a:ext cx="2447585" cy="8445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461235-8676-4537-8096-875955231341}"/>
              </a:ext>
            </a:extLst>
          </p:cNvPr>
          <p:cNvSpPr txBox="1"/>
          <p:nvPr/>
        </p:nvSpPr>
        <p:spPr>
          <a:xfrm>
            <a:off x="8532780" y="1906017"/>
            <a:ext cx="1747001" cy="1015663"/>
          </a:xfrm>
          <a:prstGeom prst="rect">
            <a:avLst/>
          </a:prstGeom>
          <a:noFill/>
        </p:spPr>
        <p:txBody>
          <a:bodyPr wrap="square" rtlCol="0">
            <a:spAutoFit/>
          </a:bodyPr>
          <a:lstStyle/>
          <a:p>
            <a:r>
              <a:rPr lang="en-US" dirty="0"/>
              <a:t>EPC Costs</a:t>
            </a:r>
          </a:p>
          <a:p>
            <a:r>
              <a:rPr lang="en-US" sz="1400" dirty="0"/>
              <a:t>   1 WTG: $3.2 mil</a:t>
            </a:r>
          </a:p>
          <a:p>
            <a:r>
              <a:rPr lang="en-US" sz="1400" dirty="0"/>
              <a:t>   2 WTG: $6.0 mil</a:t>
            </a:r>
          </a:p>
          <a:p>
            <a:r>
              <a:rPr lang="en-US" sz="1400" dirty="0"/>
              <a:t>   3 WTG: $8.6 mil</a:t>
            </a:r>
          </a:p>
        </p:txBody>
      </p:sp>
      <p:sp>
        <p:nvSpPr>
          <p:cNvPr id="13" name="TextBox 12">
            <a:extLst>
              <a:ext uri="{FF2B5EF4-FFF2-40B4-BE49-F238E27FC236}">
                <a16:creationId xmlns:a16="http://schemas.microsoft.com/office/drawing/2014/main" id="{24FB19CE-3449-4BD4-A43C-B069E4679235}"/>
              </a:ext>
            </a:extLst>
          </p:cNvPr>
          <p:cNvSpPr txBox="1"/>
          <p:nvPr/>
        </p:nvSpPr>
        <p:spPr>
          <a:xfrm>
            <a:off x="8532779" y="3244334"/>
            <a:ext cx="1747001" cy="369332"/>
          </a:xfrm>
          <a:prstGeom prst="rect">
            <a:avLst/>
          </a:prstGeom>
          <a:noFill/>
        </p:spPr>
        <p:txBody>
          <a:bodyPr wrap="square" rtlCol="0">
            <a:spAutoFit/>
          </a:bodyPr>
          <a:lstStyle/>
          <a:p>
            <a:r>
              <a:rPr lang="en-US" dirty="0"/>
              <a:t>ITC Rate</a:t>
            </a:r>
            <a:endParaRPr lang="en-US" sz="1600" dirty="0"/>
          </a:p>
        </p:txBody>
      </p:sp>
      <p:sp>
        <p:nvSpPr>
          <p:cNvPr id="14" name="TextBox 13">
            <a:extLst>
              <a:ext uri="{FF2B5EF4-FFF2-40B4-BE49-F238E27FC236}">
                <a16:creationId xmlns:a16="http://schemas.microsoft.com/office/drawing/2014/main" id="{7098A12D-81D0-4BFA-8708-82F703EC1825}"/>
              </a:ext>
            </a:extLst>
          </p:cNvPr>
          <p:cNvSpPr txBox="1"/>
          <p:nvPr/>
        </p:nvSpPr>
        <p:spPr>
          <a:xfrm>
            <a:off x="8532780" y="3829681"/>
            <a:ext cx="3449871" cy="1138773"/>
          </a:xfrm>
          <a:prstGeom prst="rect">
            <a:avLst/>
          </a:prstGeom>
          <a:noFill/>
        </p:spPr>
        <p:txBody>
          <a:bodyPr wrap="square" rtlCol="0">
            <a:spAutoFit/>
          </a:bodyPr>
          <a:lstStyle/>
          <a:p>
            <a:r>
              <a:rPr lang="en-US" dirty="0"/>
              <a:t>Adjust O&amp;M costs accordingly relative to project size</a:t>
            </a:r>
            <a:r>
              <a:rPr lang="en-US" sz="1600" dirty="0"/>
              <a:t> (Professional Fees and BOP do not change)</a:t>
            </a:r>
            <a:endParaRPr lang="en-US" dirty="0"/>
          </a:p>
        </p:txBody>
      </p:sp>
      <p:sp>
        <p:nvSpPr>
          <p:cNvPr id="15" name="TextBox 14">
            <a:extLst>
              <a:ext uri="{FF2B5EF4-FFF2-40B4-BE49-F238E27FC236}">
                <a16:creationId xmlns:a16="http://schemas.microsoft.com/office/drawing/2014/main" id="{95E4DA22-0BF2-4D76-8A90-8469FD76E095}"/>
              </a:ext>
            </a:extLst>
          </p:cNvPr>
          <p:cNvSpPr txBox="1"/>
          <p:nvPr/>
        </p:nvSpPr>
        <p:spPr>
          <a:xfrm>
            <a:off x="8532779" y="5261258"/>
            <a:ext cx="2921284" cy="646331"/>
          </a:xfrm>
          <a:prstGeom prst="rect">
            <a:avLst/>
          </a:prstGeom>
          <a:noFill/>
        </p:spPr>
        <p:txBody>
          <a:bodyPr wrap="square" rtlCol="0">
            <a:spAutoFit/>
          </a:bodyPr>
          <a:lstStyle/>
          <a:p>
            <a:r>
              <a:rPr lang="en-US" dirty="0"/>
              <a:t>PPA Rate Initial – take a first guess!</a:t>
            </a:r>
            <a:endParaRPr lang="en-US" sz="1600" dirty="0"/>
          </a:p>
        </p:txBody>
      </p:sp>
      <p:sp>
        <p:nvSpPr>
          <p:cNvPr id="16" name="TextBox 15">
            <a:extLst>
              <a:ext uri="{FF2B5EF4-FFF2-40B4-BE49-F238E27FC236}">
                <a16:creationId xmlns:a16="http://schemas.microsoft.com/office/drawing/2014/main" id="{E750C197-6327-48C1-9E94-16739FF25A7F}"/>
              </a:ext>
            </a:extLst>
          </p:cNvPr>
          <p:cNvSpPr txBox="1"/>
          <p:nvPr/>
        </p:nvSpPr>
        <p:spPr>
          <a:xfrm>
            <a:off x="251858" y="5665331"/>
            <a:ext cx="1912230" cy="615553"/>
          </a:xfrm>
          <a:prstGeom prst="rect">
            <a:avLst/>
          </a:prstGeom>
          <a:noFill/>
        </p:spPr>
        <p:txBody>
          <a:bodyPr wrap="square" rtlCol="0">
            <a:spAutoFit/>
          </a:bodyPr>
          <a:lstStyle/>
          <a:p>
            <a:r>
              <a:rPr lang="en-US" dirty="0"/>
              <a:t>REC Rate  </a:t>
            </a:r>
          </a:p>
          <a:p>
            <a:r>
              <a:rPr lang="en-US" sz="1600" dirty="0"/>
              <a:t>   $0.007 in OH</a:t>
            </a:r>
            <a:endParaRPr lang="en-US" sz="1400" dirty="0"/>
          </a:p>
        </p:txBody>
      </p:sp>
      <p:sp>
        <p:nvSpPr>
          <p:cNvPr id="18" name="Rectangle 17">
            <a:extLst>
              <a:ext uri="{FF2B5EF4-FFF2-40B4-BE49-F238E27FC236}">
                <a16:creationId xmlns:a16="http://schemas.microsoft.com/office/drawing/2014/main" id="{64F779A9-BA92-4670-B011-1ABD205229B8}"/>
              </a:ext>
            </a:extLst>
          </p:cNvPr>
          <p:cNvSpPr/>
          <p:nvPr/>
        </p:nvSpPr>
        <p:spPr>
          <a:xfrm>
            <a:off x="5735053" y="5867948"/>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06EDFE-945A-4038-B3FC-B90CF7E8853B}"/>
              </a:ext>
            </a:extLst>
          </p:cNvPr>
          <p:cNvSpPr/>
          <p:nvPr/>
        </p:nvSpPr>
        <p:spPr>
          <a:xfrm>
            <a:off x="5738685" y="4880461"/>
            <a:ext cx="484895" cy="864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1C3F6F-9A92-4DF7-BF3B-8036FB092D38}"/>
              </a:ext>
            </a:extLst>
          </p:cNvPr>
          <p:cNvSpPr/>
          <p:nvPr/>
        </p:nvSpPr>
        <p:spPr>
          <a:xfrm>
            <a:off x="5735053" y="5776254"/>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341A5F-386E-4614-9DFC-D6DEE13DA25C}"/>
              </a:ext>
            </a:extLst>
          </p:cNvPr>
          <p:cNvSpPr/>
          <p:nvPr/>
        </p:nvSpPr>
        <p:spPr>
          <a:xfrm>
            <a:off x="5735052" y="4687469"/>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8CD01B-6212-4FC7-8D15-CCFAF04128B2}"/>
              </a:ext>
            </a:extLst>
          </p:cNvPr>
          <p:cNvSpPr/>
          <p:nvPr/>
        </p:nvSpPr>
        <p:spPr>
          <a:xfrm>
            <a:off x="5735051" y="4290910"/>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60C217F-46D4-4290-9B64-D28B337F68AA}"/>
              </a:ext>
            </a:extLst>
          </p:cNvPr>
          <p:cNvCxnSpPr>
            <a:cxnSpLocks/>
          </p:cNvCxnSpPr>
          <p:nvPr/>
        </p:nvCxnSpPr>
        <p:spPr>
          <a:xfrm>
            <a:off x="1656345" y="5923258"/>
            <a:ext cx="4027764" cy="23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F5A444-A13E-491E-9C36-217E2A2DFAF3}"/>
              </a:ext>
            </a:extLst>
          </p:cNvPr>
          <p:cNvCxnSpPr>
            <a:cxnSpLocks/>
          </p:cNvCxnSpPr>
          <p:nvPr/>
        </p:nvCxnSpPr>
        <p:spPr>
          <a:xfrm flipH="1">
            <a:off x="6270890" y="2093956"/>
            <a:ext cx="2261889" cy="2196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DDB4F13-F483-4429-805E-7121BC973E47}"/>
              </a:ext>
            </a:extLst>
          </p:cNvPr>
          <p:cNvCxnSpPr>
            <a:cxnSpLocks/>
          </p:cNvCxnSpPr>
          <p:nvPr/>
        </p:nvCxnSpPr>
        <p:spPr>
          <a:xfrm flipH="1">
            <a:off x="6270889" y="3429000"/>
            <a:ext cx="2259055" cy="12584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7C3D6B1-747D-49C4-8771-409C81B40112}"/>
              </a:ext>
            </a:extLst>
          </p:cNvPr>
          <p:cNvCxnSpPr>
            <a:cxnSpLocks/>
          </p:cNvCxnSpPr>
          <p:nvPr/>
        </p:nvCxnSpPr>
        <p:spPr>
          <a:xfrm flipH="1">
            <a:off x="6337811" y="4115693"/>
            <a:ext cx="2204385" cy="10832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8908AF9-2507-4B30-8F7B-6BB026625754}"/>
              </a:ext>
            </a:extLst>
          </p:cNvPr>
          <p:cNvCxnSpPr>
            <a:cxnSpLocks/>
          </p:cNvCxnSpPr>
          <p:nvPr/>
        </p:nvCxnSpPr>
        <p:spPr>
          <a:xfrm flipH="1">
            <a:off x="6270889" y="5472003"/>
            <a:ext cx="2259056" cy="337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P spid="13" grpId="0"/>
      <p:bldP spid="14" grpId="0"/>
      <p:bldP spid="15" grpId="0"/>
      <p:bldP spid="16"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master</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Financial Sheet</a:t>
            </a:r>
          </a:p>
        </p:txBody>
      </p:sp>
      <p:pic>
        <p:nvPicPr>
          <p:cNvPr id="25" name="Picture 24">
            <a:extLst>
              <a:ext uri="{FF2B5EF4-FFF2-40B4-BE49-F238E27FC236}">
                <a16:creationId xmlns:a16="http://schemas.microsoft.com/office/drawing/2014/main" id="{DCD1CF52-4448-48AD-90C4-8F83FAE7980A}"/>
              </a:ext>
            </a:extLst>
          </p:cNvPr>
          <p:cNvPicPr>
            <a:picLocks noChangeAspect="1"/>
          </p:cNvPicPr>
          <p:nvPr/>
        </p:nvPicPr>
        <p:blipFill>
          <a:blip r:embed="rId2"/>
          <a:stretch>
            <a:fillRect/>
          </a:stretch>
        </p:blipFill>
        <p:spPr>
          <a:xfrm>
            <a:off x="121936" y="1378716"/>
            <a:ext cx="5229693" cy="4826327"/>
          </a:xfrm>
          <a:prstGeom prst="rect">
            <a:avLst/>
          </a:prstGeom>
        </p:spPr>
      </p:pic>
      <p:pic>
        <p:nvPicPr>
          <p:cNvPr id="2" name="Picture 1">
            <a:extLst>
              <a:ext uri="{FF2B5EF4-FFF2-40B4-BE49-F238E27FC236}">
                <a16:creationId xmlns:a16="http://schemas.microsoft.com/office/drawing/2014/main" id="{53C1152E-A4CE-4D1F-BA5A-9D8A7361855B}"/>
              </a:ext>
            </a:extLst>
          </p:cNvPr>
          <p:cNvPicPr>
            <a:picLocks noChangeAspect="1"/>
          </p:cNvPicPr>
          <p:nvPr/>
        </p:nvPicPr>
        <p:blipFill>
          <a:blip r:embed="rId3"/>
          <a:stretch>
            <a:fillRect/>
          </a:stretch>
        </p:blipFill>
        <p:spPr>
          <a:xfrm>
            <a:off x="3984841" y="1999923"/>
            <a:ext cx="4866547" cy="4773939"/>
          </a:xfrm>
          <a:prstGeom prst="rect">
            <a:avLst/>
          </a:prstGeom>
        </p:spPr>
      </p:pic>
      <p:sp>
        <p:nvSpPr>
          <p:cNvPr id="10" name="TextBox 9">
            <a:extLst>
              <a:ext uri="{FF2B5EF4-FFF2-40B4-BE49-F238E27FC236}">
                <a16:creationId xmlns:a16="http://schemas.microsoft.com/office/drawing/2014/main" id="{2255BCC1-8421-4062-B818-8CB9684BAA44}"/>
              </a:ext>
            </a:extLst>
          </p:cNvPr>
          <p:cNvSpPr txBox="1"/>
          <p:nvPr/>
        </p:nvSpPr>
        <p:spPr>
          <a:xfrm>
            <a:off x="9304837" y="3161355"/>
            <a:ext cx="2480160" cy="923330"/>
          </a:xfrm>
          <a:prstGeom prst="rect">
            <a:avLst/>
          </a:prstGeom>
          <a:noFill/>
        </p:spPr>
        <p:txBody>
          <a:bodyPr wrap="square" rtlCol="0">
            <a:spAutoFit/>
          </a:bodyPr>
          <a:lstStyle/>
          <a:p>
            <a:r>
              <a:rPr lang="en-US" dirty="0"/>
              <a:t>Use Goal Seek to find the PPA rate that hits our internal IRR of 7%</a:t>
            </a:r>
          </a:p>
        </p:txBody>
      </p:sp>
      <p:pic>
        <p:nvPicPr>
          <p:cNvPr id="11" name="Picture 10">
            <a:extLst>
              <a:ext uri="{FF2B5EF4-FFF2-40B4-BE49-F238E27FC236}">
                <a16:creationId xmlns:a16="http://schemas.microsoft.com/office/drawing/2014/main" id="{64BC854D-30B4-4B42-8C91-596AC6868B56}"/>
              </a:ext>
            </a:extLst>
          </p:cNvPr>
          <p:cNvPicPr>
            <a:picLocks noChangeAspect="1"/>
          </p:cNvPicPr>
          <p:nvPr/>
        </p:nvPicPr>
        <p:blipFill rotWithShape="1">
          <a:blip r:embed="rId4"/>
          <a:srcRect r="2378" b="-1480"/>
          <a:stretch/>
        </p:blipFill>
        <p:spPr>
          <a:xfrm>
            <a:off x="6549449" y="4700268"/>
            <a:ext cx="1690554" cy="1140550"/>
          </a:xfrm>
          <a:prstGeom prst="rect">
            <a:avLst/>
          </a:prstGeom>
          <a:ln w="57150">
            <a:solidFill>
              <a:schemeClr val="tx1"/>
            </a:solidFill>
          </a:ln>
        </p:spPr>
      </p:pic>
      <p:sp>
        <p:nvSpPr>
          <p:cNvPr id="12" name="Rectangle 11">
            <a:extLst>
              <a:ext uri="{FF2B5EF4-FFF2-40B4-BE49-F238E27FC236}">
                <a16:creationId xmlns:a16="http://schemas.microsoft.com/office/drawing/2014/main" id="{ACE72D5E-8DE4-4963-82F4-1700552DECE2}"/>
              </a:ext>
            </a:extLst>
          </p:cNvPr>
          <p:cNvSpPr/>
          <p:nvPr/>
        </p:nvSpPr>
        <p:spPr>
          <a:xfrm>
            <a:off x="7109176" y="3513680"/>
            <a:ext cx="571099" cy="1093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4CE4C62-5CB7-4320-824B-7DE708B73E10}"/>
              </a:ext>
            </a:extLst>
          </p:cNvPr>
          <p:cNvCxnSpPr>
            <a:cxnSpLocks/>
          </p:cNvCxnSpPr>
          <p:nvPr/>
        </p:nvCxnSpPr>
        <p:spPr>
          <a:xfrm>
            <a:off x="7457600" y="3649458"/>
            <a:ext cx="222675" cy="176074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78F05CE-5C88-47AE-A8FE-38E27DA52C96}"/>
              </a:ext>
            </a:extLst>
          </p:cNvPr>
          <p:cNvSpPr/>
          <p:nvPr/>
        </p:nvSpPr>
        <p:spPr>
          <a:xfrm>
            <a:off x="5471403" y="5879318"/>
            <a:ext cx="571099" cy="1093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6F3290F-1B99-42E5-8589-534A45F92DFE}"/>
              </a:ext>
            </a:extLst>
          </p:cNvPr>
          <p:cNvCxnSpPr>
            <a:cxnSpLocks/>
          </p:cNvCxnSpPr>
          <p:nvPr/>
        </p:nvCxnSpPr>
        <p:spPr>
          <a:xfrm flipV="1">
            <a:off x="5805078" y="5057775"/>
            <a:ext cx="1386297" cy="78304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6A930AD-F08A-40C4-B499-B29E16A6125C}"/>
              </a:ext>
            </a:extLst>
          </p:cNvPr>
          <p:cNvSpPr/>
          <p:nvPr/>
        </p:nvSpPr>
        <p:spPr>
          <a:xfrm>
            <a:off x="6737683" y="5568576"/>
            <a:ext cx="719917" cy="180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046EDD-B429-49B9-BF1E-FF985835BE8A}"/>
              </a:ext>
            </a:extLst>
          </p:cNvPr>
          <p:cNvSpPr/>
          <p:nvPr/>
        </p:nvSpPr>
        <p:spPr>
          <a:xfrm>
            <a:off x="7049445" y="5149516"/>
            <a:ext cx="571099" cy="18019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BF65EB4-D7FB-447E-9C76-07A94EA46013}"/>
              </a:ext>
            </a:extLst>
          </p:cNvPr>
          <p:cNvSpPr txBox="1"/>
          <p:nvPr/>
        </p:nvSpPr>
        <p:spPr>
          <a:xfrm>
            <a:off x="9304837" y="4789054"/>
            <a:ext cx="2765227" cy="338554"/>
          </a:xfrm>
          <a:prstGeom prst="rect">
            <a:avLst/>
          </a:prstGeom>
          <a:noFill/>
        </p:spPr>
        <p:txBody>
          <a:bodyPr wrap="square" rtlCol="0">
            <a:spAutoFit/>
          </a:bodyPr>
          <a:lstStyle/>
          <a:p>
            <a:r>
              <a:rPr lang="en-US" sz="1600" i="1" dirty="0"/>
              <a:t>Make sure to include % sign!</a:t>
            </a:r>
          </a:p>
        </p:txBody>
      </p:sp>
      <p:cxnSp>
        <p:nvCxnSpPr>
          <p:cNvPr id="23" name="Straight Arrow Connector 22">
            <a:extLst>
              <a:ext uri="{FF2B5EF4-FFF2-40B4-BE49-F238E27FC236}">
                <a16:creationId xmlns:a16="http://schemas.microsoft.com/office/drawing/2014/main" id="{619F2380-FAA3-4797-9A5B-309C2961F127}"/>
              </a:ext>
            </a:extLst>
          </p:cNvPr>
          <p:cNvCxnSpPr>
            <a:cxnSpLocks/>
            <a:stCxn id="14" idx="6"/>
            <a:endCxn id="22" idx="1"/>
          </p:cNvCxnSpPr>
          <p:nvPr/>
        </p:nvCxnSpPr>
        <p:spPr>
          <a:xfrm flipV="1">
            <a:off x="7620544" y="4958331"/>
            <a:ext cx="1684293" cy="281284"/>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B5A13C7-8DD5-4938-8FBC-BB9DBD5F3D02}"/>
              </a:ext>
            </a:extLst>
          </p:cNvPr>
          <p:cNvSpPr txBox="1"/>
          <p:nvPr/>
        </p:nvSpPr>
        <p:spPr>
          <a:xfrm>
            <a:off x="9391456" y="1752027"/>
            <a:ext cx="2591988" cy="923330"/>
          </a:xfrm>
          <a:prstGeom prst="rect">
            <a:avLst/>
          </a:prstGeom>
          <a:noFill/>
        </p:spPr>
        <p:txBody>
          <a:bodyPr wrap="square" rtlCol="0">
            <a:spAutoFit/>
          </a:bodyPr>
          <a:lstStyle/>
          <a:p>
            <a:r>
              <a:rPr lang="en-US" b="1" dirty="0">
                <a:solidFill>
                  <a:srgbClr val="FF0000"/>
                </a:solidFill>
              </a:rPr>
              <a:t>How do we know we’ve got the right PPA rate to offer?</a:t>
            </a:r>
          </a:p>
        </p:txBody>
      </p:sp>
    </p:spTree>
    <p:extLst>
      <p:ext uri="{BB962C8B-B14F-4D97-AF65-F5344CB8AC3E}">
        <p14:creationId xmlns:p14="http://schemas.microsoft.com/office/powerpoint/2010/main" val="31856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5" grpId="0" animBg="1"/>
      <p:bldP spid="20" grpId="0" animBg="1"/>
      <p:bldP spid="14" grpId="0" animBg="1"/>
      <p:bldP spid="22" grpId="0"/>
    </p:bldLst>
  </p:timing>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7790</TotalTime>
  <Words>1498</Words>
  <Application>Microsoft Office PowerPoint</Application>
  <PresentationFormat>Widescreen</PresentationFormat>
  <Paragraphs>237</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Palatino Linotype</vt:lpstr>
      <vt:lpstr>One Energy Presentations</vt:lpstr>
      <vt:lpstr>PPT Wind school (class 13A) financials</vt:lpstr>
      <vt:lpstr>outline</vt:lpstr>
      <vt:lpstr>introduction</vt:lpstr>
      <vt:lpstr>introduction</vt:lpstr>
      <vt:lpstr>Project master</vt:lpstr>
      <vt:lpstr>Project master</vt:lpstr>
      <vt:lpstr>Project master</vt:lpstr>
      <vt:lpstr>Project master</vt:lpstr>
      <vt:lpstr>Project master</vt:lpstr>
      <vt:lpstr>Project master</vt:lpstr>
      <vt:lpstr>Pricing Meeting</vt:lpstr>
      <vt:lpstr>Pricing meeting</vt:lpstr>
      <vt:lpstr>Financial incentives</vt:lpstr>
      <vt:lpstr>Financial incentives</vt:lpstr>
      <vt:lpstr>Financial incentives</vt:lpstr>
      <vt:lpstr>Report deliverables</vt:lpstr>
      <vt:lpstr>Example</vt:lpstr>
      <vt:lpstr>Example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Grosso</dc:creator>
  <cp:lastModifiedBy>Carly Good</cp:lastModifiedBy>
  <cp:revision>217</cp:revision>
  <cp:lastPrinted>2017-03-15T21:18:02Z</cp:lastPrinted>
  <dcterms:created xsi:type="dcterms:W3CDTF">2016-08-18T14:52:56Z</dcterms:created>
  <dcterms:modified xsi:type="dcterms:W3CDTF">2019-01-04T14:27:12Z</dcterms:modified>
</cp:coreProperties>
</file>