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9" r:id="rId17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F32D"/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846" autoAdjust="0"/>
  </p:normalViewPr>
  <p:slideViewPr>
    <p:cSldViewPr snapToGrid="0">
      <p:cViewPr varScale="1">
        <p:scale>
          <a:sx n="92" d="100"/>
          <a:sy n="92" d="100"/>
        </p:scale>
        <p:origin x="42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</a:t>
            </a:r>
          </a:p>
          <a:p>
            <a:r>
              <a:rPr lang="en-US" dirty="0"/>
              <a:t>City limits: Autoliv/</a:t>
            </a:r>
            <a:r>
              <a:rPr lang="en-US" dirty="0" err="1"/>
              <a:t>Veoneer</a:t>
            </a:r>
            <a:r>
              <a:rPr lang="en-US" dirty="0"/>
              <a:t> (sort of?)</a:t>
            </a:r>
          </a:p>
          <a:p>
            <a:r>
              <a:rPr lang="en-US" dirty="0"/>
              <a:t>Township: Greenville; NFWC</a:t>
            </a:r>
          </a:p>
          <a:p>
            <a:r>
              <a:rPr lang="en-US" dirty="0"/>
              <a:t>Village: Ottawa</a:t>
            </a:r>
          </a:p>
          <a:p>
            <a:r>
              <a:rPr lang="en-US" dirty="0"/>
              <a:t>Unincorporated Area: 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3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5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0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>
                <a:latin typeface="Palatino Linotype" panose="02040502050505030304" pitchFamily="18" charset="0"/>
              </a:rPr>
              <a:t>Submit variance application</a:t>
            </a:r>
          </a:p>
          <a:p>
            <a:pPr lvl="2"/>
            <a:r>
              <a:rPr lang="en-US" dirty="0">
                <a:latin typeface="Palatino Linotype" panose="02040502050505030304" pitchFamily="18" charset="0"/>
              </a:rPr>
              <a:t>The Supreme Court of Ohio has set forth elements that must be met to be granted a variance – basis is that literal interpretation of the ordinance would deprive a property owner of his right to use the land, creating substantial injustice</a:t>
            </a:r>
          </a:p>
          <a:p>
            <a:pPr lvl="2"/>
            <a:r>
              <a:rPr lang="en-US" dirty="0">
                <a:latin typeface="Palatino Linotype" panose="02040502050505030304" pitchFamily="18" charset="0"/>
              </a:rPr>
              <a:t>Usually places have their own variance applications</a:t>
            </a:r>
          </a:p>
          <a:p>
            <a:pPr lvl="2"/>
            <a:r>
              <a:rPr lang="en-US" dirty="0">
                <a:latin typeface="Palatino Linotype" panose="02040502050505030304" pitchFamily="18" charset="0"/>
              </a:rPr>
              <a:t>Area variance – height, setbacks</a:t>
            </a:r>
          </a:p>
          <a:p>
            <a:pPr lvl="2"/>
            <a:r>
              <a:rPr lang="en-US" dirty="0">
                <a:latin typeface="Palatino Linotype" panose="02040502050505030304" pitchFamily="18" charset="0"/>
              </a:rPr>
              <a:t>Use variance </a:t>
            </a:r>
          </a:p>
          <a:p>
            <a:pPr lvl="3"/>
            <a:r>
              <a:rPr lang="en-US" dirty="0">
                <a:latin typeface="Palatino Linotype" panose="02040502050505030304" pitchFamily="18" charset="0"/>
              </a:rPr>
              <a:t>Allows a use to be permitted on land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48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Ex: variances are decided by Board of Zoning Appeals</a:t>
            </a:r>
          </a:p>
          <a:p>
            <a:r>
              <a:rPr lang="en-US" dirty="0"/>
              <a:t>Ex: Rezone/amend ordinance decided by Board of Township Trustees or City Council typically, and other bodies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90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8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8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371601"/>
            <a:ext cx="12192000" cy="5486399"/>
            <a:chOff x="0" y="1371601"/>
            <a:chExt cx="12192000" cy="548639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9" r="73275" b="953"/>
            <a:stretch/>
          </p:blipFill>
          <p:spPr>
            <a:xfrm>
              <a:off x="0" y="1371601"/>
              <a:ext cx="2531644" cy="54863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/>
            <a:stretch/>
          </p:blipFill>
          <p:spPr>
            <a:xfrm>
              <a:off x="2474284" y="4750654"/>
              <a:ext cx="9717716" cy="21073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474284" y="1371601"/>
              <a:ext cx="9717716" cy="3379053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6" y="84632"/>
            <a:ext cx="1808767" cy="114838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651834" y="2299018"/>
            <a:ext cx="7419975" cy="931862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1589"/>
            <a:ext cx="9144000" cy="960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701"/>
            <a:ext cx="6172200" cy="43203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0701"/>
            <a:ext cx="3932237" cy="4328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3" y="184498"/>
            <a:ext cx="9190037" cy="9491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09387"/>
            <a:ext cx="6172200" cy="4351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9387"/>
            <a:ext cx="3932237" cy="43596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7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8071"/>
            <a:ext cx="2628900" cy="4698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8071"/>
            <a:ext cx="7734300" cy="46988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3" cy="568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26" y="264827"/>
            <a:ext cx="2230166" cy="1415927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3825" y="5780384"/>
            <a:ext cx="9105900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911279"/>
            <a:ext cx="2931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11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www.oneenergy.com</a:t>
            </a: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9314341" y="5895575"/>
            <a:ext cx="0" cy="714055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4447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5" y="809897"/>
            <a:ext cx="9629503" cy="417513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78072"/>
            <a:ext cx="10515600" cy="30844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6860"/>
            <a:ext cx="5181600" cy="46801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24" y="365125"/>
            <a:ext cx="9683163" cy="793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1808"/>
            <a:ext cx="5157787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2159"/>
            <a:ext cx="5157787" cy="3947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1808"/>
            <a:ext cx="5183188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2159"/>
            <a:ext cx="5183188" cy="3947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597"/>
            <a:ext cx="10515600" cy="4686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  <a:ex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789492" cy="7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openclipart.org/detail/2242/fire-icon-by-zeimusu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PPT Wind school (class 13B)</a:t>
            </a:r>
            <a:br>
              <a:rPr lang="en-US" dirty="0"/>
            </a:br>
            <a:r>
              <a:rPr lang="en-US" dirty="0"/>
              <a:t>zoning</a:t>
            </a:r>
          </a:p>
        </p:txBody>
      </p:sp>
    </p:spTree>
    <p:extLst>
      <p:ext uri="{BB962C8B-B14F-4D97-AF65-F5344CB8AC3E}">
        <p14:creationId xmlns:p14="http://schemas.microsoft.com/office/powerpoint/2010/main" val="24604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Image result for zoning codes">
            <a:extLst>
              <a:ext uri="{FF2B5EF4-FFF2-40B4-BE49-F238E27FC236}">
                <a16:creationId xmlns:a16="http://schemas.microsoft.com/office/drawing/2014/main" id="{D20ABC98-593C-4482-B542-745FE900F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33" y="2024165"/>
            <a:ext cx="9726869" cy="43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A1DFF-5760-4782-BDE9-4A1AD9D6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2762D-F682-46C0-AEF9-B5DDDA4B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zoning memo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5EA4E-475C-42EB-A2BB-D321B9994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PPT Inputs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DB459F6-A41A-47C0-903B-B717A19FD64B}"/>
              </a:ext>
            </a:extLst>
          </p:cNvPr>
          <p:cNvSpPr/>
          <p:nvPr/>
        </p:nvSpPr>
        <p:spPr>
          <a:xfrm>
            <a:off x="368575" y="1561940"/>
            <a:ext cx="2355575" cy="1438435"/>
          </a:xfrm>
          <a:prstGeom prst="homePlate">
            <a:avLst>
              <a:gd name="adj" fmla="val 48723"/>
            </a:avLst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004C7-AB2C-498B-9ABF-2D53D9DC21F5}"/>
              </a:ext>
            </a:extLst>
          </p:cNvPr>
          <p:cNvSpPr txBox="1"/>
          <p:nvPr/>
        </p:nvSpPr>
        <p:spPr>
          <a:xfrm>
            <a:off x="590612" y="1758540"/>
            <a:ext cx="2056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PPT</a:t>
            </a:r>
            <a:r>
              <a:rPr lang="en-US" sz="1600" dirty="0"/>
              <a:t> collects necessary information and gives to </a:t>
            </a:r>
            <a:r>
              <a:rPr lang="en-US" sz="1600" b="1" dirty="0">
                <a:solidFill>
                  <a:srgbClr val="00B050"/>
                </a:solidFill>
              </a:rPr>
              <a:t>Legal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E470CD-E92E-4EF6-90F8-70B4B9EBCD66}"/>
              </a:ext>
            </a:extLst>
          </p:cNvPr>
          <p:cNvSpPr/>
          <p:nvPr/>
        </p:nvSpPr>
        <p:spPr>
          <a:xfrm>
            <a:off x="10802396" y="5256586"/>
            <a:ext cx="721121" cy="467591"/>
          </a:xfrm>
          <a:prstGeom prst="rect">
            <a:avLst/>
          </a:prstGeom>
          <a:noFill/>
          <a:ln w="57150">
            <a:solidFill>
              <a:srgbClr val="6FF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EFDD6B-F4CD-4A30-B4BA-708A32971876}"/>
              </a:ext>
            </a:extLst>
          </p:cNvPr>
          <p:cNvCxnSpPr>
            <a:cxnSpLocks/>
          </p:cNvCxnSpPr>
          <p:nvPr/>
        </p:nvCxnSpPr>
        <p:spPr>
          <a:xfrm flipH="1">
            <a:off x="3709555" y="5507183"/>
            <a:ext cx="7092842" cy="72735"/>
          </a:xfrm>
          <a:prstGeom prst="straightConnector1">
            <a:avLst/>
          </a:prstGeom>
          <a:ln w="57150">
            <a:solidFill>
              <a:srgbClr val="6FF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5D07BA4-6494-4A3F-A7C5-9DE23CBB31C8}"/>
              </a:ext>
            </a:extLst>
          </p:cNvPr>
          <p:cNvSpPr/>
          <p:nvPr/>
        </p:nvSpPr>
        <p:spPr>
          <a:xfrm>
            <a:off x="2343363" y="5490381"/>
            <a:ext cx="1251892" cy="161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A1DFF-5760-4782-BDE9-4A1AD9D6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2762D-F682-46C0-AEF9-B5DDDA4B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zoning memo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5EA4E-475C-42EB-A2BB-D321B9994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DB459F6-A41A-47C0-903B-B717A19FD64B}"/>
              </a:ext>
            </a:extLst>
          </p:cNvPr>
          <p:cNvSpPr/>
          <p:nvPr/>
        </p:nvSpPr>
        <p:spPr>
          <a:xfrm>
            <a:off x="368575" y="1561940"/>
            <a:ext cx="2355575" cy="1438435"/>
          </a:xfrm>
          <a:prstGeom prst="homePlate">
            <a:avLst>
              <a:gd name="adj" fmla="val 48723"/>
            </a:avLst>
          </a:prstGeom>
          <a:noFill/>
          <a:ln w="1270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9C03B-02C3-4B1C-B140-562EB8C4E831}"/>
              </a:ext>
            </a:extLst>
          </p:cNvPr>
          <p:cNvSpPr txBox="1"/>
          <p:nvPr/>
        </p:nvSpPr>
        <p:spPr>
          <a:xfrm>
            <a:off x="441463" y="1742548"/>
            <a:ext cx="2282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Legal</a:t>
            </a:r>
            <a:r>
              <a:rPr lang="en-US" sz="1600" dirty="0"/>
              <a:t> conducts analysis, completes zoning memo, and gives to </a:t>
            </a:r>
            <a:r>
              <a:rPr lang="en-US" sz="1600" b="1" dirty="0">
                <a:solidFill>
                  <a:srgbClr val="FF0000"/>
                </a:solidFill>
              </a:rPr>
              <a:t>PPT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0B6CD-7622-45AA-8992-F02504D17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942" y="1561940"/>
            <a:ext cx="4711368" cy="5049294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B0C0BDF-DE45-4885-B8D0-531CE275CFFF}"/>
              </a:ext>
            </a:extLst>
          </p:cNvPr>
          <p:cNvSpPr txBox="1">
            <a:spLocks/>
          </p:cNvSpPr>
          <p:nvPr/>
        </p:nvSpPr>
        <p:spPr>
          <a:xfrm>
            <a:off x="1864165" y="3202557"/>
            <a:ext cx="3645454" cy="660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Things specifically looked for: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F858E62F-BB47-4750-A649-36C32FEC6EE5}"/>
              </a:ext>
            </a:extLst>
          </p:cNvPr>
          <p:cNvSpPr txBox="1">
            <a:spLocks/>
          </p:cNvSpPr>
          <p:nvPr/>
        </p:nvSpPr>
        <p:spPr>
          <a:xfrm>
            <a:off x="181690" y="3857626"/>
            <a:ext cx="3392784" cy="660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What does the wind-specific ordinance say? Does it apply to turbines of our size? Is it considered a “Conditional Use”?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60EA0DAC-7763-42FE-9A8E-C1949E9B8826}"/>
              </a:ext>
            </a:extLst>
          </p:cNvPr>
          <p:cNvSpPr txBox="1">
            <a:spLocks/>
          </p:cNvSpPr>
          <p:nvPr/>
        </p:nvSpPr>
        <p:spPr>
          <a:xfrm>
            <a:off x="3686892" y="3857626"/>
            <a:ext cx="3392784" cy="660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Is a turbine permitted? What about large structures?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6E25DA45-DD2E-42ED-9A23-05AED9B0E10A}"/>
              </a:ext>
            </a:extLst>
          </p:cNvPr>
          <p:cNvSpPr txBox="1">
            <a:spLocks/>
          </p:cNvSpPr>
          <p:nvPr/>
        </p:nvSpPr>
        <p:spPr>
          <a:xfrm>
            <a:off x="3686892" y="4588940"/>
            <a:ext cx="3392784" cy="660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Is a turbine permitted only in specific zoning districts?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28246A73-CD86-497D-AA02-48A7AB8659CE}"/>
              </a:ext>
            </a:extLst>
          </p:cNvPr>
          <p:cNvSpPr txBox="1">
            <a:spLocks/>
          </p:cNvSpPr>
          <p:nvPr/>
        </p:nvSpPr>
        <p:spPr>
          <a:xfrm>
            <a:off x="3686892" y="5320254"/>
            <a:ext cx="3392784" cy="660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Is there an applicable setback from structures or property lines?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C7E95DEB-93CB-4CBC-A04D-03E1AF13CCF4}"/>
              </a:ext>
            </a:extLst>
          </p:cNvPr>
          <p:cNvSpPr txBox="1">
            <a:spLocks/>
          </p:cNvSpPr>
          <p:nvPr/>
        </p:nvSpPr>
        <p:spPr>
          <a:xfrm>
            <a:off x="181690" y="5375687"/>
            <a:ext cx="3392784" cy="660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Are there any other important items, like noise, landscaping/buffering, </a:t>
            </a:r>
            <a:r>
              <a:rPr lang="en-US" sz="1800" b="0" dirty="0" err="1"/>
              <a:t>etc</a:t>
            </a:r>
            <a:r>
              <a:rPr lang="en-US" sz="1800" b="0" dirty="0"/>
              <a:t>?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718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A1DFF-5760-4782-BDE9-4A1AD9D6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2762D-F682-46C0-AEF9-B5DDDA4B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zoning memo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5EA4E-475C-42EB-A2BB-D321B9994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DB459F6-A41A-47C0-903B-B717A19FD64B}"/>
              </a:ext>
            </a:extLst>
          </p:cNvPr>
          <p:cNvSpPr/>
          <p:nvPr/>
        </p:nvSpPr>
        <p:spPr>
          <a:xfrm>
            <a:off x="368575" y="1561940"/>
            <a:ext cx="2355575" cy="1438435"/>
          </a:xfrm>
          <a:prstGeom prst="homePlate">
            <a:avLst>
              <a:gd name="adj" fmla="val 48723"/>
            </a:avLst>
          </a:prstGeom>
          <a:noFill/>
          <a:ln w="1270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9C03B-02C3-4B1C-B140-562EB8C4E831}"/>
              </a:ext>
            </a:extLst>
          </p:cNvPr>
          <p:cNvSpPr txBox="1"/>
          <p:nvPr/>
        </p:nvSpPr>
        <p:spPr>
          <a:xfrm>
            <a:off x="441463" y="1742548"/>
            <a:ext cx="2282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Legal</a:t>
            </a:r>
            <a:r>
              <a:rPr lang="en-US" sz="1600" dirty="0"/>
              <a:t> conducts analysis, completes zoning memo, and gives to </a:t>
            </a:r>
            <a:r>
              <a:rPr lang="en-US" sz="1600" b="1" dirty="0">
                <a:solidFill>
                  <a:srgbClr val="FF0000"/>
                </a:solidFill>
              </a:rPr>
              <a:t>PPT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1978D3B-EA57-4883-9D97-A72A2755F935}"/>
              </a:ext>
            </a:extLst>
          </p:cNvPr>
          <p:cNvSpPr txBox="1">
            <a:spLocks/>
          </p:cNvSpPr>
          <p:nvPr/>
        </p:nvSpPr>
        <p:spPr>
          <a:xfrm>
            <a:off x="3811734" y="1781618"/>
            <a:ext cx="6464875" cy="660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Main goal of the Zoning Memo: </a:t>
            </a:r>
            <a:r>
              <a:rPr lang="en-US" sz="2400" dirty="0"/>
              <a:t>to determine how to legally build a wind turbine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83ABCE7-0AD0-49F8-99C8-64A540CE2D98}"/>
              </a:ext>
            </a:extLst>
          </p:cNvPr>
          <p:cNvSpPr txBox="1">
            <a:spLocks/>
          </p:cNvSpPr>
          <p:nvPr/>
        </p:nvSpPr>
        <p:spPr>
          <a:xfrm>
            <a:off x="2405498" y="3856487"/>
            <a:ext cx="4390157" cy="66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/>
              <a:t>Are certain permits necessary?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FB1C576D-9AE9-44C3-9249-0D5638F8AE5E}"/>
              </a:ext>
            </a:extLst>
          </p:cNvPr>
          <p:cNvSpPr txBox="1">
            <a:spLocks/>
          </p:cNvSpPr>
          <p:nvPr/>
        </p:nvSpPr>
        <p:spPr>
          <a:xfrm>
            <a:off x="1352552" y="5036484"/>
            <a:ext cx="4390157" cy="66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/>
              <a:t>Reasonable to rezone the land?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55B30C84-AC0B-4E0A-BC07-06A8F5F4C3A3}"/>
              </a:ext>
            </a:extLst>
          </p:cNvPr>
          <p:cNvSpPr txBox="1">
            <a:spLocks/>
          </p:cNvSpPr>
          <p:nvPr/>
        </p:nvSpPr>
        <p:spPr>
          <a:xfrm>
            <a:off x="6638926" y="3195677"/>
            <a:ext cx="4390157" cy="66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/>
              <a:t>Can we obtain a Conditional Use permits if needed?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7465CBF3-8198-447C-881E-369D82207E3F}"/>
              </a:ext>
            </a:extLst>
          </p:cNvPr>
          <p:cNvSpPr txBox="1">
            <a:spLocks/>
          </p:cNvSpPr>
          <p:nvPr/>
        </p:nvSpPr>
        <p:spPr>
          <a:xfrm>
            <a:off x="7374946" y="4900349"/>
            <a:ext cx="4390157" cy="66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/>
              <a:t>Do we need a height variance?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AA106FDD-164D-45C9-B31D-551D3EF1C35A}"/>
              </a:ext>
            </a:extLst>
          </p:cNvPr>
          <p:cNvSpPr txBox="1">
            <a:spLocks/>
          </p:cNvSpPr>
          <p:nvPr/>
        </p:nvSpPr>
        <p:spPr>
          <a:xfrm>
            <a:off x="5027468" y="5944210"/>
            <a:ext cx="4390157" cy="66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/>
              <a:t>Does the ordinance have to be amended to allow for wind turbines?</a:t>
            </a:r>
          </a:p>
        </p:txBody>
      </p:sp>
    </p:spTree>
    <p:extLst>
      <p:ext uri="{BB962C8B-B14F-4D97-AF65-F5344CB8AC3E}">
        <p14:creationId xmlns:p14="http://schemas.microsoft.com/office/powerpoint/2010/main" val="148484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A1DFF-5760-4782-BDE9-4A1AD9D6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2762D-F682-46C0-AEF9-B5DDDA4B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zoning memo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5EA4E-475C-42EB-A2BB-D321B9994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DB459F6-A41A-47C0-903B-B717A19FD64B}"/>
              </a:ext>
            </a:extLst>
          </p:cNvPr>
          <p:cNvSpPr/>
          <p:nvPr/>
        </p:nvSpPr>
        <p:spPr>
          <a:xfrm>
            <a:off x="368575" y="1561940"/>
            <a:ext cx="2355575" cy="1438435"/>
          </a:xfrm>
          <a:prstGeom prst="homePlate">
            <a:avLst>
              <a:gd name="adj" fmla="val 48723"/>
            </a:avLst>
          </a:prstGeom>
          <a:noFill/>
          <a:ln w="1270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9C03B-02C3-4B1C-B140-562EB8C4E831}"/>
              </a:ext>
            </a:extLst>
          </p:cNvPr>
          <p:cNvSpPr txBox="1"/>
          <p:nvPr/>
        </p:nvSpPr>
        <p:spPr>
          <a:xfrm>
            <a:off x="441463" y="1742548"/>
            <a:ext cx="2282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Legal</a:t>
            </a:r>
            <a:r>
              <a:rPr lang="en-US" sz="1600" dirty="0"/>
              <a:t> conducts analysis, completes zoning memo, and gives to </a:t>
            </a:r>
            <a:r>
              <a:rPr lang="en-US" sz="1600" b="1" dirty="0">
                <a:solidFill>
                  <a:srgbClr val="FF0000"/>
                </a:solidFill>
              </a:rPr>
              <a:t>PPT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1978D3B-EA57-4883-9D97-A72A2755F935}"/>
              </a:ext>
            </a:extLst>
          </p:cNvPr>
          <p:cNvSpPr txBox="1">
            <a:spLocks/>
          </p:cNvSpPr>
          <p:nvPr/>
        </p:nvSpPr>
        <p:spPr>
          <a:xfrm>
            <a:off x="3563217" y="1993513"/>
            <a:ext cx="6464875" cy="660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Includes path forward for compliance, though most times there are multiple answers</a:t>
            </a:r>
            <a:endParaRPr lang="en-US" sz="2400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7465CBF3-8198-447C-881E-369D82207E3F}"/>
              </a:ext>
            </a:extLst>
          </p:cNvPr>
          <p:cNvSpPr txBox="1">
            <a:spLocks/>
          </p:cNvSpPr>
          <p:nvPr/>
        </p:nvSpPr>
        <p:spPr>
          <a:xfrm>
            <a:off x="1835729" y="3323940"/>
            <a:ext cx="6328062" cy="66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Why choose one path to compliance over another?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F5C11893-8418-4176-9749-E8474D81F2CE}"/>
              </a:ext>
            </a:extLst>
          </p:cNvPr>
          <p:cNvSpPr txBox="1">
            <a:spLocks/>
          </p:cNvSpPr>
          <p:nvPr/>
        </p:nvSpPr>
        <p:spPr>
          <a:xfrm>
            <a:off x="3752853" y="3844334"/>
            <a:ext cx="4857747" cy="118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>
                <a:solidFill>
                  <a:srgbClr val="0070C0"/>
                </a:solidFill>
              </a:rPr>
              <a:t>Deciding bodies; likelihood of success</a:t>
            </a:r>
          </a:p>
          <a:p>
            <a:pPr algn="ctr"/>
            <a:r>
              <a:rPr lang="en-US" sz="1600" b="0" dirty="0"/>
              <a:t>Sometimes we have to go through multiple bodies before obtaining ultimate approval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A98C75E-0A39-4908-8DE9-6C4AD3859A18}"/>
              </a:ext>
            </a:extLst>
          </p:cNvPr>
          <p:cNvSpPr txBox="1">
            <a:spLocks/>
          </p:cNvSpPr>
          <p:nvPr/>
        </p:nvSpPr>
        <p:spPr>
          <a:xfrm>
            <a:off x="3667126" y="5271246"/>
            <a:ext cx="4857747" cy="660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>
                <a:solidFill>
                  <a:srgbClr val="0070C0"/>
                </a:solidFill>
              </a:rPr>
              <a:t>Timeline</a:t>
            </a:r>
          </a:p>
          <a:p>
            <a:pPr algn="ctr"/>
            <a:r>
              <a:rPr lang="en-US" sz="1600" b="0" dirty="0"/>
              <a:t>Totally dependent on how many hoops need to be gone through and how many applications to process</a:t>
            </a:r>
          </a:p>
        </p:txBody>
      </p:sp>
    </p:spTree>
    <p:extLst>
      <p:ext uri="{BB962C8B-B14F-4D97-AF65-F5344CB8AC3E}">
        <p14:creationId xmlns:p14="http://schemas.microsoft.com/office/powerpoint/2010/main" val="409684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A1DFF-5760-4782-BDE9-4A1AD9D6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2762D-F682-46C0-AEF9-B5DDDA4B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zoning memo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5EA4E-475C-42EB-A2BB-D321B9994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PPT Uses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DB459F6-A41A-47C0-903B-B717A19FD64B}"/>
              </a:ext>
            </a:extLst>
          </p:cNvPr>
          <p:cNvSpPr/>
          <p:nvPr/>
        </p:nvSpPr>
        <p:spPr>
          <a:xfrm>
            <a:off x="368575" y="1561940"/>
            <a:ext cx="2355575" cy="1438435"/>
          </a:xfrm>
          <a:prstGeom prst="homePlate">
            <a:avLst>
              <a:gd name="adj" fmla="val 48723"/>
            </a:avLst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7465CBF3-8198-447C-881E-369D82207E3F}"/>
              </a:ext>
            </a:extLst>
          </p:cNvPr>
          <p:cNvSpPr txBox="1">
            <a:spLocks/>
          </p:cNvSpPr>
          <p:nvPr/>
        </p:nvSpPr>
        <p:spPr>
          <a:xfrm>
            <a:off x="3778829" y="2300398"/>
            <a:ext cx="6328062" cy="66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/>
              <a:t>Read the Zoning Memo after Legal returns 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438696-EF48-4A5D-B0E1-6B456B6264F2}"/>
              </a:ext>
            </a:extLst>
          </p:cNvPr>
          <p:cNvSpPr txBox="1"/>
          <p:nvPr/>
        </p:nvSpPr>
        <p:spPr>
          <a:xfrm>
            <a:off x="441463" y="1785309"/>
            <a:ext cx="2282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PPT</a:t>
            </a:r>
            <a:r>
              <a:rPr lang="en-US" sz="1600" dirty="0"/>
              <a:t> reads zoning memo and applies findings to turbine siting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C7C45A2-8309-43E7-994E-E263726E2BD3}"/>
              </a:ext>
            </a:extLst>
          </p:cNvPr>
          <p:cNvSpPr txBox="1">
            <a:spLocks/>
          </p:cNvSpPr>
          <p:nvPr/>
        </p:nvSpPr>
        <p:spPr>
          <a:xfrm>
            <a:off x="3934692" y="3048316"/>
            <a:ext cx="6328062" cy="66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/>
              <a:t>Main thing to look for is any applicable setbacks for the proposed zoning path forward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BA4E8C6-A673-4954-BAE4-DC5B5ACF154F}"/>
              </a:ext>
            </a:extLst>
          </p:cNvPr>
          <p:cNvSpPr txBox="1">
            <a:spLocks/>
          </p:cNvSpPr>
          <p:nvPr/>
        </p:nvSpPr>
        <p:spPr>
          <a:xfrm>
            <a:off x="3934692" y="4048180"/>
            <a:ext cx="6328062" cy="66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/>
              <a:t>If there are setbacks, adjust turbine siting to adhere to indicated setbacks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B6C40384-96B2-4590-802C-C9ECBCB26E8B}"/>
              </a:ext>
            </a:extLst>
          </p:cNvPr>
          <p:cNvSpPr txBox="1">
            <a:spLocks/>
          </p:cNvSpPr>
          <p:nvPr/>
        </p:nvSpPr>
        <p:spPr>
          <a:xfrm>
            <a:off x="3934692" y="5048044"/>
            <a:ext cx="6328062" cy="130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/>
              <a:t>Summarize main findings from the Zoning Memo in the IE or DE; do not include the proposed zoning path forward and only indicate that we have acknowledged that there is (or is not) a viable path forward</a:t>
            </a:r>
          </a:p>
        </p:txBody>
      </p:sp>
    </p:spTree>
    <p:extLst>
      <p:ext uri="{BB962C8B-B14F-4D97-AF65-F5344CB8AC3E}">
        <p14:creationId xmlns:p14="http://schemas.microsoft.com/office/powerpoint/2010/main" val="12492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A1DFF-5760-4782-BDE9-4A1AD9D6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2762D-F682-46C0-AEF9-B5DDDA4B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zoning memo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5EA4E-475C-42EB-A2BB-D321B9994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Side Note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7465CBF3-8198-447C-881E-369D82207E3F}"/>
              </a:ext>
            </a:extLst>
          </p:cNvPr>
          <p:cNvSpPr txBox="1">
            <a:spLocks/>
          </p:cNvSpPr>
          <p:nvPr/>
        </p:nvSpPr>
        <p:spPr>
          <a:xfrm>
            <a:off x="1151360" y="2291451"/>
            <a:ext cx="6683385" cy="113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Fires happen and Legal gets busy AF and sometimes can’t get PPT a full Zoning Memo as fast as it’s needed.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D39B90F-023D-49F8-A584-F8A529203AC6}"/>
              </a:ext>
            </a:extLst>
          </p:cNvPr>
          <p:cNvSpPr txBox="1">
            <a:spLocks/>
          </p:cNvSpPr>
          <p:nvPr/>
        </p:nvSpPr>
        <p:spPr>
          <a:xfrm>
            <a:off x="1151359" y="3405492"/>
            <a:ext cx="6683385" cy="113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If that’s the case, Legal will work to get a short paragraph summarizing the ordinance to be included within the IE </a:t>
            </a:r>
          </a:p>
        </p:txBody>
      </p:sp>
      <p:pic>
        <p:nvPicPr>
          <p:cNvPr id="5122" name="Picture 2" descr="Image result for cat with fire and white background">
            <a:extLst>
              <a:ext uri="{FF2B5EF4-FFF2-40B4-BE49-F238E27FC236}">
                <a16:creationId xmlns:a16="http://schemas.microsoft.com/office/drawing/2014/main" id="{906D9B2F-5297-49DB-9939-DB80E5430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8333" r="8961" b="9243"/>
          <a:stretch/>
        </p:blipFill>
        <p:spPr bwMode="auto">
          <a:xfrm>
            <a:off x="8368389" y="3047261"/>
            <a:ext cx="2985409" cy="252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28D5E-BCD2-415F-B378-1922B153B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0375" y="4939700"/>
            <a:ext cx="1155979" cy="16455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A05E1E-C814-497C-9C7C-744A7B324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32922" y="4949498"/>
            <a:ext cx="1155979" cy="1645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6FD349-05BB-4C99-B5A7-66DD69EE5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97845" y="4939699"/>
            <a:ext cx="1155979" cy="16455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C02381-5CE1-466B-BA20-97A9D6167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62524" y="4949498"/>
            <a:ext cx="1155979" cy="16455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4ABE70-5AAD-4073-9B53-10B3219AA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68243" y="4949498"/>
            <a:ext cx="1155979" cy="16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709FE3-51FC-4316-8B5B-C307F4AE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5D17609-1C88-40AD-8C36-BB512C482DC2}"/>
              </a:ext>
            </a:extLst>
          </p:cNvPr>
          <p:cNvSpPr txBox="1">
            <a:spLocks/>
          </p:cNvSpPr>
          <p:nvPr/>
        </p:nvSpPr>
        <p:spPr>
          <a:xfrm>
            <a:off x="3520115" y="2449173"/>
            <a:ext cx="6037869" cy="743505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33" dirty="0"/>
              <a:t>Questions? Comments? Concerns?</a:t>
            </a:r>
          </a:p>
          <a:p>
            <a:pPr marL="0" indent="0">
              <a:buNone/>
            </a:pPr>
            <a:endParaRPr lang="en-US" sz="233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B7220-8218-4DA9-A81E-873CBBBA1BEF}"/>
              </a:ext>
            </a:extLst>
          </p:cNvPr>
          <p:cNvSpPr txBox="1"/>
          <p:nvPr/>
        </p:nvSpPr>
        <p:spPr>
          <a:xfrm>
            <a:off x="4524896" y="3900564"/>
            <a:ext cx="31422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Third-Party Studies &amp;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F1663-53F8-47B4-9EF3-F7BB081CCB26}"/>
              </a:ext>
            </a:extLst>
          </p:cNvPr>
          <p:cNvSpPr txBox="1"/>
          <p:nvPr/>
        </p:nvSpPr>
        <p:spPr>
          <a:xfrm>
            <a:off x="5474121" y="3546621"/>
            <a:ext cx="10951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Next class:</a:t>
            </a:r>
          </a:p>
        </p:txBody>
      </p:sp>
      <p:pic>
        <p:nvPicPr>
          <p:cNvPr id="1026" name="Picture 2" descr="Image result for pusheen white background">
            <a:extLst>
              <a:ext uri="{FF2B5EF4-FFF2-40B4-BE49-F238E27FC236}">
                <a16:creationId xmlns:a16="http://schemas.microsoft.com/office/drawing/2014/main" id="{69258757-151C-4B75-A7E9-0454B21B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45" y="4914464"/>
            <a:ext cx="1780650" cy="178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1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49DDAD-6B12-416D-802B-355CBB44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464" y="2491529"/>
            <a:ext cx="9726336" cy="36854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Zoning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One Energy Zoning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Zoning Memo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Background/Process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PPT Inputs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Analysis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PPT Uses</a:t>
            </a:r>
          </a:p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4476B-6653-4C61-A696-D756E1F5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431D2F-5534-4420-AEB1-E92745AE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0097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83CB6-924D-4D62-89F4-A1658F74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430074-691E-40C0-9A37-3F0174EE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2050" name="Picture 2" descr="Image result for zoning codes">
            <a:extLst>
              <a:ext uri="{FF2B5EF4-FFF2-40B4-BE49-F238E27FC236}">
                <a16:creationId xmlns:a16="http://schemas.microsoft.com/office/drawing/2014/main" id="{DFFDF6A1-D227-4655-A234-83E0C34A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85" y="4470675"/>
            <a:ext cx="2743200" cy="23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zoning codes">
            <a:extLst>
              <a:ext uri="{FF2B5EF4-FFF2-40B4-BE49-F238E27FC236}">
                <a16:creationId xmlns:a16="http://schemas.microsoft.com/office/drawing/2014/main" id="{4F0BD8F2-7650-4481-958E-3B9EEE74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65" y="1844255"/>
            <a:ext cx="5741855" cy="25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514A84D-D00D-4132-92FD-577C94A8A244}"/>
              </a:ext>
            </a:extLst>
          </p:cNvPr>
          <p:cNvSpPr txBox="1">
            <a:spLocks/>
          </p:cNvSpPr>
          <p:nvPr/>
        </p:nvSpPr>
        <p:spPr>
          <a:xfrm>
            <a:off x="666752" y="1699547"/>
            <a:ext cx="5011077" cy="210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Zoning:</a:t>
            </a:r>
            <a:r>
              <a:rPr lang="en-US" sz="2000" dirty="0"/>
              <a:t> </a:t>
            </a:r>
            <a:r>
              <a:rPr lang="en-US" sz="1800" b="0" dirty="0"/>
              <a:t>the process of dividing land in a municipality into zones (like residential, industrial, </a:t>
            </a:r>
            <a:r>
              <a:rPr lang="en-US" sz="1800" b="0" dirty="0" err="1"/>
              <a:t>etc</a:t>
            </a:r>
            <a:r>
              <a:rPr lang="en-US" sz="1800" b="0" dirty="0"/>
              <a:t>) in which certain land uses are permitted or prohibited; also, the set of ordinances by which such zones are established and regulated</a:t>
            </a:r>
            <a:endParaRPr lang="en-US" sz="2000" b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7DBEBED-65DB-4F16-B42A-243782B4B313}"/>
              </a:ext>
            </a:extLst>
          </p:cNvPr>
          <p:cNvSpPr txBox="1">
            <a:spLocks/>
          </p:cNvSpPr>
          <p:nvPr/>
        </p:nvSpPr>
        <p:spPr>
          <a:xfrm>
            <a:off x="1121232" y="3807827"/>
            <a:ext cx="3966484" cy="7290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5"/>
                </a:solidFill>
              </a:rPr>
              <a:t>In plain words.. how a city/village/township controls what is built and where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1554BBC-387D-49C2-A0B6-DA5B3A36344D}"/>
              </a:ext>
            </a:extLst>
          </p:cNvPr>
          <p:cNvSpPr txBox="1">
            <a:spLocks/>
          </p:cNvSpPr>
          <p:nvPr/>
        </p:nvSpPr>
        <p:spPr>
          <a:xfrm>
            <a:off x="1278657" y="5006153"/>
            <a:ext cx="3985228" cy="1486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0" dirty="0"/>
              <a:t>It’s a way of protecting the welfare of the community by </a:t>
            </a:r>
          </a:p>
          <a:p>
            <a:r>
              <a:rPr lang="en-US" sz="1600" b="0" dirty="0"/>
              <a:t>Preventing undesirable buildings in certain locations</a:t>
            </a:r>
          </a:p>
          <a:p>
            <a:r>
              <a:rPr lang="en-US" sz="1600" b="0" dirty="0"/>
              <a:t>Allows for similar types of buildings and structures in specific locations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87EEF5-59E2-40EB-9947-2B957BF1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405E5A-9FED-4FCB-9F65-D3E36F3A6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energy zoning needs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2A701EE-3087-47F5-9312-80397814B1D1}"/>
              </a:ext>
            </a:extLst>
          </p:cNvPr>
          <p:cNvSpPr txBox="1">
            <a:spLocks/>
          </p:cNvSpPr>
          <p:nvPr/>
        </p:nvSpPr>
        <p:spPr>
          <a:xfrm>
            <a:off x="-95248" y="1928147"/>
            <a:ext cx="8772523" cy="210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Why is this important for One Energy project development?</a:t>
            </a:r>
            <a:endParaRPr lang="en-US" sz="2000" b="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8D85B4-EBD8-4055-BEFD-24597F7045CB}"/>
              </a:ext>
            </a:extLst>
          </p:cNvPr>
          <p:cNvSpPr txBox="1">
            <a:spLocks/>
          </p:cNvSpPr>
          <p:nvPr/>
        </p:nvSpPr>
        <p:spPr>
          <a:xfrm>
            <a:off x="1592981" y="2463981"/>
            <a:ext cx="5807944" cy="1486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Has a section in both the IE and DE</a:t>
            </a:r>
          </a:p>
          <a:p>
            <a:r>
              <a:rPr lang="en-US" sz="1800" b="0" dirty="0"/>
              <a:t>May impact turbine siting</a:t>
            </a:r>
          </a:p>
          <a:p>
            <a:r>
              <a:rPr lang="en-US" sz="1800" b="0" dirty="0"/>
              <a:t>May determine the technical feasibility of a project </a:t>
            </a:r>
            <a:endParaRPr lang="en-US" sz="2000" b="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4FA8D62-9C0D-4361-97EE-8047D58AD9F0}"/>
              </a:ext>
            </a:extLst>
          </p:cNvPr>
          <p:cNvSpPr txBox="1">
            <a:spLocks/>
          </p:cNvSpPr>
          <p:nvPr/>
        </p:nvSpPr>
        <p:spPr>
          <a:xfrm>
            <a:off x="-818879" y="4333795"/>
            <a:ext cx="8772523" cy="210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What can zoning tell us as we develop a project?</a:t>
            </a:r>
            <a:endParaRPr lang="en-US" sz="2000" b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150C146-EB37-46EC-9171-9D9CE94A48F1}"/>
              </a:ext>
            </a:extLst>
          </p:cNvPr>
          <p:cNvSpPr txBox="1">
            <a:spLocks/>
          </p:cNvSpPr>
          <p:nvPr/>
        </p:nvSpPr>
        <p:spPr>
          <a:xfrm>
            <a:off x="1592981" y="4869629"/>
            <a:ext cx="5807944" cy="1486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Where, in any given area, a turbine may be sited</a:t>
            </a:r>
          </a:p>
          <a:p>
            <a:r>
              <a:rPr lang="en-US" sz="1800" b="0" dirty="0"/>
              <a:t>Setbacks from various objects </a:t>
            </a:r>
          </a:p>
          <a:p>
            <a:r>
              <a:rPr lang="en-US" sz="1800" b="0" dirty="0"/>
              <a:t>Potential height restrictions</a:t>
            </a:r>
          </a:p>
          <a:p>
            <a:r>
              <a:rPr lang="en-US" sz="1800" b="0" dirty="0"/>
              <a:t>Any specific requirements that are for wind turbines</a:t>
            </a:r>
            <a:endParaRPr lang="en-US" sz="2000" b="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BD1DB53-57E5-464F-8BD6-A01E9C267606}"/>
              </a:ext>
            </a:extLst>
          </p:cNvPr>
          <p:cNvSpPr txBox="1">
            <a:spLocks/>
          </p:cNvSpPr>
          <p:nvPr/>
        </p:nvSpPr>
        <p:spPr>
          <a:xfrm>
            <a:off x="8108157" y="3088108"/>
            <a:ext cx="3748086" cy="2108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0070C0"/>
                </a:solidFill>
              </a:rPr>
              <a:t>Is anything a show-stopper and what steps do we need to take to adhere to local zoning?</a:t>
            </a:r>
            <a:endParaRPr lang="en-US" sz="32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DC121C-7DA8-409B-B7E4-E43929AA0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611"/>
            <a:ext cx="10515600" cy="40528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Legal puts together a zoning memo for PPT that answers a few main questions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Are there any ordinances that will prohibit this project from moving forward?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Are there any ordinances that will affect turbine siting?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Are there any wind turbine-specific ordinances that we have to pay extra attention to?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What does this municipality consider a wind turbines?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What possible paths forward do we have to making this project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B6982-8D06-4598-9437-392A3D47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BE045A-4069-4EA2-9983-59FC52C3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zoning memo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32359-E6C5-4C43-9931-43C330979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64958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A1DFF-5760-4782-BDE9-4A1AD9D6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2762D-F682-46C0-AEF9-B5DDDA4B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zoning memo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5EA4E-475C-42EB-A2BB-D321B9994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DB459F6-A41A-47C0-903B-B717A19FD64B}"/>
              </a:ext>
            </a:extLst>
          </p:cNvPr>
          <p:cNvSpPr/>
          <p:nvPr/>
        </p:nvSpPr>
        <p:spPr>
          <a:xfrm>
            <a:off x="1149625" y="2219177"/>
            <a:ext cx="3212826" cy="2229940"/>
          </a:xfrm>
          <a:prstGeom prst="homePlate">
            <a:avLst>
              <a:gd name="adj" fmla="val 48723"/>
            </a:avLst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64E3E546-2ADF-43F4-AD26-F6B52A49F85D}"/>
              </a:ext>
            </a:extLst>
          </p:cNvPr>
          <p:cNvSpPr/>
          <p:nvPr/>
        </p:nvSpPr>
        <p:spPr>
          <a:xfrm>
            <a:off x="4502425" y="2219177"/>
            <a:ext cx="3212826" cy="2229940"/>
          </a:xfrm>
          <a:prstGeom prst="homePlate">
            <a:avLst>
              <a:gd name="adj" fmla="val 48723"/>
            </a:avLst>
          </a:prstGeom>
          <a:noFill/>
          <a:ln w="1270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08956F0-F489-4056-A462-CB9987E5F2EF}"/>
              </a:ext>
            </a:extLst>
          </p:cNvPr>
          <p:cNvSpPr/>
          <p:nvPr/>
        </p:nvSpPr>
        <p:spPr>
          <a:xfrm>
            <a:off x="7855225" y="2245990"/>
            <a:ext cx="3212826" cy="2229940"/>
          </a:xfrm>
          <a:prstGeom prst="homePlate">
            <a:avLst>
              <a:gd name="adj" fmla="val 48723"/>
            </a:avLst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004C7-AB2C-498B-9ABF-2D53D9DC21F5}"/>
              </a:ext>
            </a:extLst>
          </p:cNvPr>
          <p:cNvSpPr txBox="1"/>
          <p:nvPr/>
        </p:nvSpPr>
        <p:spPr>
          <a:xfrm>
            <a:off x="1505012" y="2613392"/>
            <a:ext cx="2056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PPT</a:t>
            </a:r>
            <a:r>
              <a:rPr lang="en-US" sz="2000" dirty="0"/>
              <a:t> collects necessary information and gives to </a:t>
            </a:r>
            <a:r>
              <a:rPr lang="en-US" sz="2000" b="1" dirty="0">
                <a:solidFill>
                  <a:srgbClr val="00B050"/>
                </a:solidFill>
              </a:rPr>
              <a:t>Legal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ECE32-F333-4EF1-A01C-E35BF36F444B}"/>
              </a:ext>
            </a:extLst>
          </p:cNvPr>
          <p:cNvSpPr txBox="1"/>
          <p:nvPr/>
        </p:nvSpPr>
        <p:spPr>
          <a:xfrm>
            <a:off x="4781961" y="2552776"/>
            <a:ext cx="22826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Legal</a:t>
            </a:r>
            <a:r>
              <a:rPr lang="en-US" sz="2000" dirty="0"/>
              <a:t> conducts analysis, completes zoning memo, and gives to </a:t>
            </a:r>
            <a:r>
              <a:rPr lang="en-US" sz="2000" b="1" dirty="0">
                <a:solidFill>
                  <a:srgbClr val="FF0000"/>
                </a:solidFill>
              </a:rPr>
              <a:t>PPT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538E48-AF27-4849-A56A-484A94F8FCB9}"/>
              </a:ext>
            </a:extLst>
          </p:cNvPr>
          <p:cNvSpPr txBox="1"/>
          <p:nvPr/>
        </p:nvSpPr>
        <p:spPr>
          <a:xfrm>
            <a:off x="8064775" y="2724417"/>
            <a:ext cx="2282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PPT</a:t>
            </a:r>
            <a:r>
              <a:rPr lang="en-US" sz="2000" dirty="0"/>
              <a:t> reads zoning memo and applies findings to turbine siting</a:t>
            </a:r>
          </a:p>
        </p:txBody>
      </p:sp>
      <p:pic>
        <p:nvPicPr>
          <p:cNvPr id="3074" name="Picture 2" descr="Image result for lawyer cat">
            <a:extLst>
              <a:ext uri="{FF2B5EF4-FFF2-40B4-BE49-F238E27FC236}">
                <a16:creationId xmlns:a16="http://schemas.microsoft.com/office/drawing/2014/main" id="{1ABCCF79-0C0A-4393-9ED4-2F77FBB0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82" y="4985277"/>
            <a:ext cx="1823093" cy="16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A1DFF-5760-4782-BDE9-4A1AD9D6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2762D-F682-46C0-AEF9-B5DDDA4B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zoning memo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5EA4E-475C-42EB-A2BB-D321B9994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PPT Inputs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DB459F6-A41A-47C0-903B-B717A19FD64B}"/>
              </a:ext>
            </a:extLst>
          </p:cNvPr>
          <p:cNvSpPr/>
          <p:nvPr/>
        </p:nvSpPr>
        <p:spPr>
          <a:xfrm>
            <a:off x="368575" y="1561940"/>
            <a:ext cx="2355575" cy="1438435"/>
          </a:xfrm>
          <a:prstGeom prst="homePlate">
            <a:avLst>
              <a:gd name="adj" fmla="val 48723"/>
            </a:avLst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004C7-AB2C-498B-9ABF-2D53D9DC21F5}"/>
              </a:ext>
            </a:extLst>
          </p:cNvPr>
          <p:cNvSpPr txBox="1"/>
          <p:nvPr/>
        </p:nvSpPr>
        <p:spPr>
          <a:xfrm>
            <a:off x="590612" y="1758540"/>
            <a:ext cx="2056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PPT</a:t>
            </a:r>
            <a:r>
              <a:rPr lang="en-US" sz="1600" dirty="0"/>
              <a:t> collects necessary information and gives to </a:t>
            </a:r>
            <a:r>
              <a:rPr lang="en-US" sz="1600" b="1" dirty="0">
                <a:solidFill>
                  <a:srgbClr val="00B050"/>
                </a:solidFill>
              </a:rPr>
              <a:t>Legal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53A28E3-9B82-4785-A8B2-28F952F111D8}"/>
              </a:ext>
            </a:extLst>
          </p:cNvPr>
          <p:cNvSpPr txBox="1">
            <a:spLocks/>
          </p:cNvSpPr>
          <p:nvPr/>
        </p:nvSpPr>
        <p:spPr>
          <a:xfrm>
            <a:off x="4174256" y="1940188"/>
            <a:ext cx="5204405" cy="660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1. Land used for project siting</a:t>
            </a:r>
          </a:p>
          <a:p>
            <a:pPr lvl="1"/>
            <a:r>
              <a:rPr lang="en-US" sz="1800" dirty="0"/>
              <a:t>Specify if either customer-owned or we have to purchase </a:t>
            </a:r>
            <a:endParaRPr lang="en-US" sz="1800" b="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06796109-8BEE-4939-8EA0-61183C0C381A}"/>
              </a:ext>
            </a:extLst>
          </p:cNvPr>
          <p:cNvSpPr txBox="1">
            <a:spLocks/>
          </p:cNvSpPr>
          <p:nvPr/>
        </p:nvSpPr>
        <p:spPr>
          <a:xfrm>
            <a:off x="4174256" y="3000375"/>
            <a:ext cx="5807944" cy="2706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2. What county is the land in?</a:t>
            </a:r>
          </a:p>
          <a:p>
            <a:pPr lvl="1"/>
            <a:r>
              <a:rPr lang="en-US" sz="1800" dirty="0"/>
              <a:t>What municipality is the land within?</a:t>
            </a:r>
          </a:p>
          <a:p>
            <a:pPr lvl="2"/>
            <a:r>
              <a:rPr lang="en-US" sz="1400" b="0" dirty="0"/>
              <a:t>City Limits?</a:t>
            </a:r>
          </a:p>
          <a:p>
            <a:pPr lvl="2"/>
            <a:r>
              <a:rPr lang="en-US" sz="1400" dirty="0"/>
              <a:t>Township?</a:t>
            </a:r>
          </a:p>
          <a:p>
            <a:pPr lvl="2"/>
            <a:r>
              <a:rPr lang="en-US" sz="1400" b="0" dirty="0"/>
              <a:t>Village?</a:t>
            </a:r>
          </a:p>
          <a:p>
            <a:pPr lvl="2"/>
            <a:r>
              <a:rPr lang="en-US" sz="1400" dirty="0"/>
              <a:t>Unincorporated area?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2FC78DC7-9A98-4003-A2A8-DF8F980DB5C6}"/>
              </a:ext>
            </a:extLst>
          </p:cNvPr>
          <p:cNvSpPr txBox="1">
            <a:spLocks/>
          </p:cNvSpPr>
          <p:nvPr/>
        </p:nvSpPr>
        <p:spPr>
          <a:xfrm>
            <a:off x="4174256" y="4749760"/>
            <a:ext cx="5807944" cy="2706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3. What is the parcel zoned as?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B6727D3-ACCF-4E3F-B919-927E08E9D6FE}"/>
              </a:ext>
            </a:extLst>
          </p:cNvPr>
          <p:cNvSpPr txBox="1">
            <a:spLocks/>
          </p:cNvSpPr>
          <p:nvPr/>
        </p:nvSpPr>
        <p:spPr>
          <a:xfrm>
            <a:off x="4174256" y="5321043"/>
            <a:ext cx="5807944" cy="2706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4. Is there a zoning ordinance/regulation?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5DCC127C-CC3E-4807-9009-DFAA6A784C35}"/>
              </a:ext>
            </a:extLst>
          </p:cNvPr>
          <p:cNvSpPr txBox="1">
            <a:spLocks/>
          </p:cNvSpPr>
          <p:nvPr/>
        </p:nvSpPr>
        <p:spPr>
          <a:xfrm>
            <a:off x="4174256" y="5892326"/>
            <a:ext cx="5807944" cy="2706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5. Is there a wind-specific ordinance?</a:t>
            </a:r>
          </a:p>
        </p:txBody>
      </p:sp>
    </p:spTree>
    <p:extLst>
      <p:ext uri="{BB962C8B-B14F-4D97-AF65-F5344CB8AC3E}">
        <p14:creationId xmlns:p14="http://schemas.microsoft.com/office/powerpoint/2010/main" val="26878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A1DFF-5760-4782-BDE9-4A1AD9D6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2762D-F682-46C0-AEF9-B5DDDA4B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zoning memo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5EA4E-475C-42EB-A2BB-D321B9994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PPT Inputs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DB459F6-A41A-47C0-903B-B717A19FD64B}"/>
              </a:ext>
            </a:extLst>
          </p:cNvPr>
          <p:cNvSpPr/>
          <p:nvPr/>
        </p:nvSpPr>
        <p:spPr>
          <a:xfrm>
            <a:off x="368575" y="1561940"/>
            <a:ext cx="2355575" cy="1438435"/>
          </a:xfrm>
          <a:prstGeom prst="homePlate">
            <a:avLst>
              <a:gd name="adj" fmla="val 48723"/>
            </a:avLst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004C7-AB2C-498B-9ABF-2D53D9DC21F5}"/>
              </a:ext>
            </a:extLst>
          </p:cNvPr>
          <p:cNvSpPr txBox="1"/>
          <p:nvPr/>
        </p:nvSpPr>
        <p:spPr>
          <a:xfrm>
            <a:off x="590612" y="1758540"/>
            <a:ext cx="2056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PPT</a:t>
            </a:r>
            <a:r>
              <a:rPr lang="en-US" sz="1600" dirty="0"/>
              <a:t> collects necessary information and gives to </a:t>
            </a:r>
            <a:r>
              <a:rPr lang="en-US" sz="1600" b="1" dirty="0">
                <a:solidFill>
                  <a:srgbClr val="00B050"/>
                </a:solidFill>
              </a:rPr>
              <a:t>Legal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29ACC32-8577-43D9-901D-17C1C563B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50702"/>
              </p:ext>
            </p:extLst>
          </p:nvPr>
        </p:nvGraphicFramePr>
        <p:xfrm>
          <a:off x="3158836" y="1758540"/>
          <a:ext cx="8551718" cy="4652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9668">
                  <a:extLst>
                    <a:ext uri="{9D8B030D-6E8A-4147-A177-3AD203B41FA5}">
                      <a16:colId xmlns:a16="http://schemas.microsoft.com/office/drawing/2014/main" val="4250242664"/>
                    </a:ext>
                  </a:extLst>
                </a:gridCol>
                <a:gridCol w="4742050">
                  <a:extLst>
                    <a:ext uri="{9D8B030D-6E8A-4147-A177-3AD203B41FA5}">
                      <a16:colId xmlns:a16="http://schemas.microsoft.com/office/drawing/2014/main" val="2186768928"/>
                    </a:ext>
                  </a:extLst>
                </a:gridCol>
              </a:tblGrid>
              <a:tr h="69282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Input for Legal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How to Obtain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46334"/>
                  </a:ext>
                </a:extLst>
              </a:tr>
              <a:tr h="6928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Land used to project siting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Google Earth, County Auditor websites (for property ownership)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528775"/>
                  </a:ext>
                </a:extLst>
              </a:tr>
              <a:tr h="6928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County/Municipality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Utilize online resources, plat maps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6574"/>
                  </a:ext>
                </a:extLst>
              </a:tr>
              <a:tr h="6928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Parcel Zoning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 Municipality zoning map; typically on the municipality website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677743"/>
                  </a:ext>
                </a:extLst>
              </a:tr>
              <a:tr h="6928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Ordinance/Regulation?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Municipality website will typically have a copy for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659273"/>
                  </a:ext>
                </a:extLst>
              </a:tr>
              <a:tr h="6928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Wind-Specific Ordinance?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Skim through entire resolution to see if wind turbine appears as a heading </a:t>
                      </a:r>
                    </a:p>
                    <a:p>
                      <a:pPr algn="ctr"/>
                      <a:r>
                        <a:rPr lang="en-US" dirty="0"/>
                        <a:t>(a quick ctrl-f ‘wind’ within a searchable document should help)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741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27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A1DFF-5760-4782-BDE9-4A1AD9D6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2762D-F682-46C0-AEF9-B5DDDA4B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zoning memo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5EA4E-475C-42EB-A2BB-D321B9994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PPT Inputs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DB459F6-A41A-47C0-903B-B717A19FD64B}"/>
              </a:ext>
            </a:extLst>
          </p:cNvPr>
          <p:cNvSpPr/>
          <p:nvPr/>
        </p:nvSpPr>
        <p:spPr>
          <a:xfrm>
            <a:off x="368575" y="1561940"/>
            <a:ext cx="2355575" cy="1438435"/>
          </a:xfrm>
          <a:prstGeom prst="homePlate">
            <a:avLst>
              <a:gd name="adj" fmla="val 48723"/>
            </a:avLst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004C7-AB2C-498B-9ABF-2D53D9DC21F5}"/>
              </a:ext>
            </a:extLst>
          </p:cNvPr>
          <p:cNvSpPr txBox="1"/>
          <p:nvPr/>
        </p:nvSpPr>
        <p:spPr>
          <a:xfrm>
            <a:off x="590612" y="1758540"/>
            <a:ext cx="2056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PPT</a:t>
            </a:r>
            <a:r>
              <a:rPr lang="en-US" sz="1600" dirty="0"/>
              <a:t> collects necessary information and gives to </a:t>
            </a:r>
            <a:r>
              <a:rPr lang="en-US" sz="1600" b="1" dirty="0">
                <a:solidFill>
                  <a:srgbClr val="00B050"/>
                </a:solidFill>
              </a:rPr>
              <a:t>Legal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B4B412B-7BC5-4847-9A66-DDA7E13B2F45}"/>
              </a:ext>
            </a:extLst>
          </p:cNvPr>
          <p:cNvSpPr txBox="1">
            <a:spLocks/>
          </p:cNvSpPr>
          <p:nvPr/>
        </p:nvSpPr>
        <p:spPr>
          <a:xfrm>
            <a:off x="3811734" y="1781618"/>
            <a:ext cx="6464875" cy="210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But what happens if the zoning ordinance or zoning map isn’t anywhere to be found on the </a:t>
            </a:r>
            <a:r>
              <a:rPr lang="en-US" sz="2400" dirty="0" err="1">
                <a:solidFill>
                  <a:srgbClr val="FF0000"/>
                </a:solidFill>
              </a:rPr>
              <a:t>interwebs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  <a:endParaRPr lang="en-US" sz="2400" b="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280D580-92DC-4F7A-AEEF-9CA6691FB4C3}"/>
              </a:ext>
            </a:extLst>
          </p:cNvPr>
          <p:cNvSpPr txBox="1">
            <a:spLocks/>
          </p:cNvSpPr>
          <p:nvPr/>
        </p:nvSpPr>
        <p:spPr>
          <a:xfrm>
            <a:off x="4699863" y="3196211"/>
            <a:ext cx="5807944" cy="107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First step, ask Legal</a:t>
            </a:r>
          </a:p>
          <a:p>
            <a:pPr lvl="1"/>
            <a:r>
              <a:rPr lang="en-US" sz="1600" dirty="0"/>
              <a:t>They’ve been collecting ordinances from all over the state and may have already gotten it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0F07962-461A-4927-AAA9-11B3911EBFD8}"/>
              </a:ext>
            </a:extLst>
          </p:cNvPr>
          <p:cNvSpPr txBox="1">
            <a:spLocks/>
          </p:cNvSpPr>
          <p:nvPr/>
        </p:nvSpPr>
        <p:spPr>
          <a:xfrm>
            <a:off x="4699863" y="4203478"/>
            <a:ext cx="5807944" cy="167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If Legal doesn’t have a copy, call the Zoning Inspector (if one exists) or a County Official to see if they have one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4F231C3-435A-4714-8E66-E0A5031945D1}"/>
              </a:ext>
            </a:extLst>
          </p:cNvPr>
          <p:cNvSpPr txBox="1">
            <a:spLocks/>
          </p:cNvSpPr>
          <p:nvPr/>
        </p:nvSpPr>
        <p:spPr>
          <a:xfrm>
            <a:off x="4699863" y="5304491"/>
            <a:ext cx="5807944" cy="167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Someone related to OE (an intern, or an ED contact, </a:t>
            </a:r>
            <a:r>
              <a:rPr lang="en-US" sz="2000" b="0" dirty="0" err="1"/>
              <a:t>etc</a:t>
            </a:r>
            <a:r>
              <a:rPr lang="en-US" sz="2000" b="0" dirty="0"/>
              <a:t>) will pick up the zoning information from the Zoning Inspector or County Official if only hard-copies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4C531BF-661F-42CC-AAE4-5984F4F66890}"/>
              </a:ext>
            </a:extLst>
          </p:cNvPr>
          <p:cNvSpPr txBox="1">
            <a:spLocks/>
          </p:cNvSpPr>
          <p:nvPr/>
        </p:nvSpPr>
        <p:spPr>
          <a:xfrm>
            <a:off x="295839" y="4757339"/>
            <a:ext cx="3853870" cy="107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Super important to not reveal who you are and why you are asking for zoning information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82E354-7023-4545-9413-B4B5399B9680}"/>
              </a:ext>
            </a:extLst>
          </p:cNvPr>
          <p:cNvCxnSpPr>
            <a:cxnSpLocks/>
          </p:cNvCxnSpPr>
          <p:nvPr/>
        </p:nvCxnSpPr>
        <p:spPr>
          <a:xfrm flipV="1">
            <a:off x="4054746" y="4550282"/>
            <a:ext cx="645117" cy="644331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9BC7FD-FA69-4912-AD61-3E41C8292904}"/>
              </a:ext>
            </a:extLst>
          </p:cNvPr>
          <p:cNvCxnSpPr>
            <a:cxnSpLocks/>
          </p:cNvCxnSpPr>
          <p:nvPr/>
        </p:nvCxnSpPr>
        <p:spPr>
          <a:xfrm>
            <a:off x="4054746" y="5109377"/>
            <a:ext cx="740080" cy="806696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5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ne Energy Present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7630</TotalTime>
  <Words>1179</Words>
  <Application>Microsoft Office PowerPoint</Application>
  <PresentationFormat>Widescreen</PresentationFormat>
  <Paragraphs>160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Palatino Linotype</vt:lpstr>
      <vt:lpstr>One Energy Presentations</vt:lpstr>
      <vt:lpstr>PPT Wind school (class 13B) zoning</vt:lpstr>
      <vt:lpstr>outline</vt:lpstr>
      <vt:lpstr>introduction</vt:lpstr>
      <vt:lpstr>One energy zoning needs</vt:lpstr>
      <vt:lpstr>The zoning memo</vt:lpstr>
      <vt:lpstr>The zoning memo</vt:lpstr>
      <vt:lpstr>The zoning memo</vt:lpstr>
      <vt:lpstr>The zoning memo</vt:lpstr>
      <vt:lpstr>The zoning memo</vt:lpstr>
      <vt:lpstr>The zoning memo</vt:lpstr>
      <vt:lpstr>The zoning memo</vt:lpstr>
      <vt:lpstr>The zoning memo</vt:lpstr>
      <vt:lpstr>The zoning memo</vt:lpstr>
      <vt:lpstr>The zoning memo</vt:lpstr>
      <vt:lpstr>The zoning memo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Grosso</dc:creator>
  <cp:lastModifiedBy>Erin Kashawlic</cp:lastModifiedBy>
  <cp:revision>172</cp:revision>
  <cp:lastPrinted>2017-03-15T21:18:02Z</cp:lastPrinted>
  <dcterms:created xsi:type="dcterms:W3CDTF">2016-08-18T14:52:56Z</dcterms:created>
  <dcterms:modified xsi:type="dcterms:W3CDTF">2019-01-03T23:07:55Z</dcterms:modified>
</cp:coreProperties>
</file>