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368" r:id="rId6"/>
    <p:sldId id="369" r:id="rId7"/>
    <p:sldId id="371" r:id="rId8"/>
    <p:sldId id="365" r:id="rId9"/>
    <p:sldId id="373" r:id="rId10"/>
    <p:sldId id="366" r:id="rId11"/>
    <p:sldId id="372" r:id="rId12"/>
    <p:sldId id="374" r:id="rId13"/>
    <p:sldId id="367" r:id="rId14"/>
    <p:sldId id="370" r:id="rId15"/>
    <p:sldId id="357" r:id="rId16"/>
    <p:sldId id="262" r:id="rId17"/>
    <p:sldId id="265" r:id="rId18"/>
    <p:sldId id="263" r:id="rId19"/>
    <p:sldId id="358" r:id="rId20"/>
    <p:sldId id="266" r:id="rId21"/>
    <p:sldId id="264" r:id="rId22"/>
    <p:sldId id="270" r:id="rId23"/>
    <p:sldId id="364" r:id="rId24"/>
    <p:sldId id="269" r:id="rId25"/>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0" d="100"/>
          <a:sy n="110" d="100"/>
        </p:scale>
        <p:origin x="630"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1/8/2019</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15</a:t>
            </a:fld>
            <a:endParaRPr lang="en-US"/>
          </a:p>
        </p:txBody>
      </p:sp>
    </p:spTree>
    <p:extLst>
      <p:ext uri="{BB962C8B-B14F-4D97-AF65-F5344CB8AC3E}">
        <p14:creationId xmlns:p14="http://schemas.microsoft.com/office/powerpoint/2010/main" val="188718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24</a:t>
            </a:fld>
            <a:endParaRPr lang="en-US"/>
          </a:p>
        </p:txBody>
      </p:sp>
    </p:spTree>
    <p:extLst>
      <p:ext uri="{BB962C8B-B14F-4D97-AF65-F5344CB8AC3E}">
        <p14:creationId xmlns:p14="http://schemas.microsoft.com/office/powerpoint/2010/main" val="381161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1"/>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4526" y="84632"/>
            <a:ext cx="1808767" cy="1148382"/>
          </a:xfrm>
          <a:prstGeom prst="rect">
            <a:avLst/>
          </a:prstGeom>
        </p:spPr>
      </p:pic>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dirty="0"/>
              <a:t>Edit Master text styles</a:t>
            </a:r>
          </a:p>
        </p:txBody>
      </p:sp>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89"/>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1"/>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1"/>
            <a:ext cx="3932237" cy="4328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1509387"/>
            <a:ext cx="6172200" cy="4351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8526" y="264827"/>
            <a:ext cx="2230166" cy="1415927"/>
          </a:xfrm>
          <a:prstGeom prst="rect">
            <a:avLst/>
          </a:prstGeom>
        </p:spPr>
      </p:pic>
      <p:sp>
        <p:nvSpPr>
          <p:cNvPr id="11" name="Title Placeholder 1"/>
          <p:cNvSpPr>
            <a:spLocks noGrp="1"/>
          </p:cNvSpPr>
          <p:nvPr>
            <p:ph type="title"/>
          </p:nvPr>
        </p:nvSpPr>
        <p:spPr>
          <a:xfrm>
            <a:off x="123825" y="5780384"/>
            <a:ext cx="9105900" cy="829246"/>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a:cxnSpLocks/>
          </p:cNvCxnSpPr>
          <p:nvPr userDrawn="1"/>
        </p:nvCxnSpPr>
        <p:spPr>
          <a:xfrm>
            <a:off x="9314341" y="5895575"/>
            <a:ext cx="0" cy="714055"/>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444771"/>
          </a:xfrm>
        </p:spPr>
        <p:txBody>
          <a:bodyPr/>
          <a:lstStyle/>
          <a:p>
            <a:r>
              <a:rPr lang="en-US" dirty="0"/>
              <a:t>Click to edit Master title style</a:t>
            </a:r>
          </a:p>
        </p:txBody>
      </p:sp>
      <p:sp>
        <p:nvSpPr>
          <p:cNvPr id="7" name="Text Placeholder 6"/>
          <p:cNvSpPr>
            <a:spLocks noGrp="1"/>
          </p:cNvSpPr>
          <p:nvPr>
            <p:ph type="body" sz="quarter" idx="13"/>
          </p:nvPr>
        </p:nvSpPr>
        <p:spPr>
          <a:xfrm>
            <a:off x="1724295" y="809897"/>
            <a:ext cx="9629503" cy="417513"/>
          </a:xfrm>
        </p:spPr>
        <p:txBody>
          <a:bodyPr/>
          <a:lstStyle>
            <a:lvl1pPr marL="0" indent="0" algn="r">
              <a:buNone/>
              <a:defRPr b="1">
                <a:latin typeface="+mj-lt"/>
              </a:defRPr>
            </a:lvl1pPr>
          </a:lstStyle>
          <a:p>
            <a:pPr lvl="0"/>
            <a:r>
              <a:rPr lang="en-US" dirty="0"/>
              <a:t>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96860"/>
            <a:ext cx="5181600" cy="4680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08"/>
            <a:ext cx="5157787"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42159"/>
            <a:ext cx="5157787" cy="3947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08"/>
            <a:ext cx="5183188"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42159"/>
            <a:ext cx="5183188" cy="3947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96BD660-C672-4606-9D09-165DFF4FC29C}" type="datetime1">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6" y="365126"/>
            <a:ext cx="9629503" cy="7734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90597"/>
            <a:ext cx="10515600" cy="46863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2"/>
            <a:ext cx="12192000" cy="53951"/>
          </a:xfrm>
          <a:prstGeom prst="rect">
            <a:avLst/>
          </a:prstGeom>
          <a:solidFill>
            <a:srgbClr val="004A8B"/>
          </a:solidFill>
          <a:ln>
            <a:noFill/>
          </a:ln>
          <a:effectLst/>
          <a:ex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PPT Wind school (class 15)</a:t>
            </a:r>
            <a:br>
              <a:rPr lang="en-US" dirty="0"/>
            </a:br>
            <a:r>
              <a:rPr lang="en-US" dirty="0"/>
              <a:t>report writing</a:t>
            </a:r>
          </a:p>
        </p:txBody>
      </p:sp>
    </p:spTree>
    <p:extLst>
      <p:ext uri="{BB962C8B-B14F-4D97-AF65-F5344CB8AC3E}">
        <p14:creationId xmlns:p14="http://schemas.microsoft.com/office/powerpoint/2010/main" val="24604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10</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PPR Report</a:t>
            </a:r>
          </a:p>
        </p:txBody>
      </p:sp>
      <p:sp>
        <p:nvSpPr>
          <p:cNvPr id="6" name="TextBox 5">
            <a:extLst>
              <a:ext uri="{FF2B5EF4-FFF2-40B4-BE49-F238E27FC236}">
                <a16:creationId xmlns:a16="http://schemas.microsoft.com/office/drawing/2014/main" id="{35BDF288-CB96-4E39-B1E1-B16E2C6C9559}"/>
              </a:ext>
            </a:extLst>
          </p:cNvPr>
          <p:cNvSpPr txBox="1"/>
          <p:nvPr/>
        </p:nvSpPr>
        <p:spPr>
          <a:xfrm>
            <a:off x="1291190" y="1565501"/>
            <a:ext cx="10062608" cy="584775"/>
          </a:xfrm>
          <a:prstGeom prst="rect">
            <a:avLst/>
          </a:prstGeom>
          <a:noFill/>
        </p:spPr>
        <p:txBody>
          <a:bodyPr wrap="square" rtlCol="0">
            <a:spAutoFit/>
          </a:bodyPr>
          <a:lstStyle/>
          <a:p>
            <a:r>
              <a:rPr lang="en-US" sz="1600" dirty="0"/>
              <a:t>Template:</a:t>
            </a:r>
          </a:p>
          <a:p>
            <a:r>
              <a:rPr lang="en-US" sz="1600" dirty="0"/>
              <a:t>Due Diligence - Resources\OE Documentation\Templates\00 – PPR Template_&lt;most recent date&gt;.docx</a:t>
            </a:r>
          </a:p>
        </p:txBody>
      </p:sp>
      <p:sp>
        <p:nvSpPr>
          <p:cNvPr id="7" name="TextBox 6">
            <a:extLst>
              <a:ext uri="{FF2B5EF4-FFF2-40B4-BE49-F238E27FC236}">
                <a16:creationId xmlns:a16="http://schemas.microsoft.com/office/drawing/2014/main" id="{1A65365E-8268-49A7-BB10-95E46A1F9145}"/>
              </a:ext>
            </a:extLst>
          </p:cNvPr>
          <p:cNvSpPr txBox="1"/>
          <p:nvPr/>
        </p:nvSpPr>
        <p:spPr>
          <a:xfrm>
            <a:off x="7986944" y="3799784"/>
            <a:ext cx="381148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Right click on Loss Input Table &gt; change picture from file</a:t>
            </a:r>
          </a:p>
          <a:p>
            <a:pPr marL="742950" lvl="1" indent="-285750">
              <a:buFont typeface="Arial" panose="020B0604020202020204" pitchFamily="34" charset="0"/>
              <a:buChar char="•"/>
            </a:pPr>
            <a:r>
              <a:rPr lang="en-US" sz="1600" dirty="0"/>
              <a:t>Import the project LIT graphic</a:t>
            </a:r>
          </a:p>
          <a:p>
            <a:pPr marL="285750" indent="-285750">
              <a:buFont typeface="Arial" panose="020B0604020202020204" pitchFamily="34" charset="0"/>
              <a:buChar char="•"/>
            </a:pPr>
            <a:r>
              <a:rPr lang="en-US" sz="1600" dirty="0"/>
              <a:t>Individual Performance Factors</a:t>
            </a:r>
          </a:p>
          <a:p>
            <a:pPr marL="742950" lvl="1" indent="-285750">
              <a:buFont typeface="Arial" panose="020B0604020202020204" pitchFamily="34" charset="0"/>
              <a:buChar char="•"/>
            </a:pPr>
            <a:r>
              <a:rPr lang="en-US" sz="1600" dirty="0"/>
              <a:t>Update blurbs </a:t>
            </a:r>
          </a:p>
          <a:p>
            <a:pPr marL="742950" lvl="1" indent="-285750">
              <a:buFont typeface="Arial" panose="020B0604020202020204" pitchFamily="34" charset="0"/>
              <a:buChar char="•"/>
            </a:pPr>
            <a:r>
              <a:rPr lang="en-US" sz="1600" dirty="0"/>
              <a:t>Update table contents</a:t>
            </a:r>
          </a:p>
          <a:p>
            <a:pPr marL="742950" lvl="1" indent="-285750">
              <a:buFont typeface="Arial" panose="020B0604020202020204" pitchFamily="34" charset="0"/>
              <a:buChar char="•"/>
            </a:pPr>
            <a:r>
              <a:rPr lang="en-US" sz="1600" dirty="0"/>
              <a:t>Update PDF/CDF graphics directly from </a:t>
            </a:r>
            <a:r>
              <a:rPr lang="en-US" sz="1600" dirty="0" err="1"/>
              <a:t>Exceedence</a:t>
            </a:r>
            <a:r>
              <a:rPr lang="en-US" sz="1600" dirty="0"/>
              <a:t> software </a:t>
            </a:r>
          </a:p>
        </p:txBody>
      </p:sp>
      <p:sp>
        <p:nvSpPr>
          <p:cNvPr id="8" name="TextBox 7">
            <a:extLst>
              <a:ext uri="{FF2B5EF4-FFF2-40B4-BE49-F238E27FC236}">
                <a16:creationId xmlns:a16="http://schemas.microsoft.com/office/drawing/2014/main" id="{224106DB-DE39-4A8C-B2FC-6004CBD6B58C}"/>
              </a:ext>
            </a:extLst>
          </p:cNvPr>
          <p:cNvSpPr txBox="1"/>
          <p:nvPr/>
        </p:nvSpPr>
        <p:spPr>
          <a:xfrm>
            <a:off x="9296514" y="3199018"/>
            <a:ext cx="903176" cy="400110"/>
          </a:xfrm>
          <a:prstGeom prst="rect">
            <a:avLst/>
          </a:prstGeom>
          <a:noFill/>
        </p:spPr>
        <p:txBody>
          <a:bodyPr wrap="square" rtlCol="0">
            <a:spAutoFit/>
          </a:bodyPr>
          <a:lstStyle/>
          <a:p>
            <a:r>
              <a:rPr lang="en-US" sz="2000" b="1" dirty="0">
                <a:solidFill>
                  <a:srgbClr val="FF0000"/>
                </a:solidFill>
              </a:rPr>
              <a:t>Part 3</a:t>
            </a:r>
          </a:p>
        </p:txBody>
      </p:sp>
      <p:sp>
        <p:nvSpPr>
          <p:cNvPr id="9" name="TextBox 8">
            <a:extLst>
              <a:ext uri="{FF2B5EF4-FFF2-40B4-BE49-F238E27FC236}">
                <a16:creationId xmlns:a16="http://schemas.microsoft.com/office/drawing/2014/main" id="{AAE40EDB-D600-4EC5-AA3F-DBD847DD5B94}"/>
              </a:ext>
            </a:extLst>
          </p:cNvPr>
          <p:cNvSpPr txBox="1"/>
          <p:nvPr/>
        </p:nvSpPr>
        <p:spPr>
          <a:xfrm>
            <a:off x="4091127" y="3799784"/>
            <a:ext cx="381148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turbine locations in table</a:t>
            </a:r>
          </a:p>
          <a:p>
            <a:pPr marL="285750" indent="-285750">
              <a:buFont typeface="Arial" panose="020B0604020202020204" pitchFamily="34" charset="0"/>
              <a:buChar char="•"/>
            </a:pPr>
            <a:r>
              <a:rPr lang="en-US" sz="1600" dirty="0"/>
              <a:t>Right click on </a:t>
            </a:r>
            <a:r>
              <a:rPr lang="en-US" sz="1600" dirty="0" err="1"/>
              <a:t>turbing</a:t>
            </a:r>
            <a:r>
              <a:rPr lang="en-US" sz="1600" dirty="0"/>
              <a:t> siting image &gt; change picture from file  </a:t>
            </a:r>
          </a:p>
          <a:p>
            <a:pPr marL="285750" indent="-285750">
              <a:buFont typeface="Arial" panose="020B0604020202020204" pitchFamily="34" charset="0"/>
              <a:buChar char="•"/>
            </a:pPr>
            <a:r>
              <a:rPr lang="en-US" sz="1600" dirty="0"/>
              <a:t>Update Gross and Net AEP values directly from WRA</a:t>
            </a:r>
          </a:p>
        </p:txBody>
      </p:sp>
      <p:sp>
        <p:nvSpPr>
          <p:cNvPr id="10" name="TextBox 9">
            <a:extLst>
              <a:ext uri="{FF2B5EF4-FFF2-40B4-BE49-F238E27FC236}">
                <a16:creationId xmlns:a16="http://schemas.microsoft.com/office/drawing/2014/main" id="{703B034F-0F0E-4137-9A6B-50EF62B25453}"/>
              </a:ext>
            </a:extLst>
          </p:cNvPr>
          <p:cNvSpPr txBox="1"/>
          <p:nvPr/>
        </p:nvSpPr>
        <p:spPr>
          <a:xfrm>
            <a:off x="5400697" y="3199018"/>
            <a:ext cx="903176" cy="400110"/>
          </a:xfrm>
          <a:prstGeom prst="rect">
            <a:avLst/>
          </a:prstGeom>
          <a:noFill/>
        </p:spPr>
        <p:txBody>
          <a:bodyPr wrap="square" rtlCol="0">
            <a:spAutoFit/>
          </a:bodyPr>
          <a:lstStyle/>
          <a:p>
            <a:r>
              <a:rPr lang="en-US" sz="2000" b="1" dirty="0">
                <a:solidFill>
                  <a:srgbClr val="FF0000"/>
                </a:solidFill>
              </a:rPr>
              <a:t>Part 2</a:t>
            </a:r>
          </a:p>
        </p:txBody>
      </p:sp>
      <p:sp>
        <p:nvSpPr>
          <p:cNvPr id="11" name="TextBox 10">
            <a:extLst>
              <a:ext uri="{FF2B5EF4-FFF2-40B4-BE49-F238E27FC236}">
                <a16:creationId xmlns:a16="http://schemas.microsoft.com/office/drawing/2014/main" id="{8A517C3B-2F18-4684-8978-100A20B58314}"/>
              </a:ext>
            </a:extLst>
          </p:cNvPr>
          <p:cNvSpPr txBox="1"/>
          <p:nvPr/>
        </p:nvSpPr>
        <p:spPr>
          <a:xfrm>
            <a:off x="393577" y="3799784"/>
            <a:ext cx="381148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Gross and Net AEP values from the WRA</a:t>
            </a:r>
          </a:p>
          <a:p>
            <a:pPr marL="285750" indent="-285750">
              <a:buFont typeface="Arial" panose="020B0604020202020204" pitchFamily="34" charset="0"/>
              <a:buChar char="•"/>
            </a:pPr>
            <a:r>
              <a:rPr lang="en-US" sz="1600" dirty="0"/>
              <a:t>Update P50 values </a:t>
            </a:r>
          </a:p>
          <a:p>
            <a:pPr marL="285750" indent="-285750">
              <a:buFont typeface="Arial" panose="020B0604020202020204" pitchFamily="34" charset="0"/>
              <a:buChar char="•"/>
            </a:pPr>
            <a:r>
              <a:rPr lang="en-US" sz="1600" dirty="0"/>
              <a:t>Update Methodology version</a:t>
            </a:r>
          </a:p>
        </p:txBody>
      </p:sp>
      <p:sp>
        <p:nvSpPr>
          <p:cNvPr id="12" name="TextBox 11">
            <a:extLst>
              <a:ext uri="{FF2B5EF4-FFF2-40B4-BE49-F238E27FC236}">
                <a16:creationId xmlns:a16="http://schemas.microsoft.com/office/drawing/2014/main" id="{047EBB34-A209-4591-9D6E-1003E8275CAA}"/>
              </a:ext>
            </a:extLst>
          </p:cNvPr>
          <p:cNvSpPr txBox="1"/>
          <p:nvPr/>
        </p:nvSpPr>
        <p:spPr>
          <a:xfrm>
            <a:off x="1703147" y="3199018"/>
            <a:ext cx="903176" cy="400110"/>
          </a:xfrm>
          <a:prstGeom prst="rect">
            <a:avLst/>
          </a:prstGeom>
          <a:noFill/>
        </p:spPr>
        <p:txBody>
          <a:bodyPr wrap="square" rtlCol="0">
            <a:spAutoFit/>
          </a:bodyPr>
          <a:lstStyle/>
          <a:p>
            <a:r>
              <a:rPr lang="en-US" sz="2000" b="1" dirty="0">
                <a:solidFill>
                  <a:srgbClr val="FF0000"/>
                </a:solidFill>
              </a:rPr>
              <a:t>Part 1</a:t>
            </a:r>
          </a:p>
        </p:txBody>
      </p:sp>
    </p:spTree>
    <p:extLst>
      <p:ext uri="{BB962C8B-B14F-4D97-AF65-F5344CB8AC3E}">
        <p14:creationId xmlns:p14="http://schemas.microsoft.com/office/powerpoint/2010/main" val="66075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11</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PPR Report</a:t>
            </a:r>
          </a:p>
        </p:txBody>
      </p:sp>
      <p:sp>
        <p:nvSpPr>
          <p:cNvPr id="9" name="TextBox 8">
            <a:extLst>
              <a:ext uri="{FF2B5EF4-FFF2-40B4-BE49-F238E27FC236}">
                <a16:creationId xmlns:a16="http://schemas.microsoft.com/office/drawing/2014/main" id="{AAE40EDB-D600-4EC5-AA3F-DBD847DD5B94}"/>
              </a:ext>
            </a:extLst>
          </p:cNvPr>
          <p:cNvSpPr txBox="1"/>
          <p:nvPr/>
        </p:nvSpPr>
        <p:spPr>
          <a:xfrm>
            <a:off x="4227678" y="3806514"/>
            <a:ext cx="381148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each table with exceedance values from </a:t>
            </a:r>
            <a:r>
              <a:rPr lang="en-US" sz="1600" dirty="0" err="1"/>
              <a:t>ApplyingPVALS</a:t>
            </a:r>
            <a:r>
              <a:rPr lang="en-US" sz="1600" dirty="0"/>
              <a:t> spreadsheet as indicated within the spreadsheet</a:t>
            </a:r>
          </a:p>
        </p:txBody>
      </p:sp>
      <p:sp>
        <p:nvSpPr>
          <p:cNvPr id="10" name="TextBox 9">
            <a:extLst>
              <a:ext uri="{FF2B5EF4-FFF2-40B4-BE49-F238E27FC236}">
                <a16:creationId xmlns:a16="http://schemas.microsoft.com/office/drawing/2014/main" id="{703B034F-0F0E-4137-9A6B-50EF62B25453}"/>
              </a:ext>
            </a:extLst>
          </p:cNvPr>
          <p:cNvSpPr txBox="1"/>
          <p:nvPr/>
        </p:nvSpPr>
        <p:spPr>
          <a:xfrm>
            <a:off x="5537248" y="3205748"/>
            <a:ext cx="903176" cy="400110"/>
          </a:xfrm>
          <a:prstGeom prst="rect">
            <a:avLst/>
          </a:prstGeom>
          <a:noFill/>
        </p:spPr>
        <p:txBody>
          <a:bodyPr wrap="square" rtlCol="0">
            <a:spAutoFit/>
          </a:bodyPr>
          <a:lstStyle/>
          <a:p>
            <a:r>
              <a:rPr lang="en-US" sz="2000" b="1" dirty="0">
                <a:solidFill>
                  <a:srgbClr val="FF0000"/>
                </a:solidFill>
              </a:rPr>
              <a:t>Part 5</a:t>
            </a:r>
          </a:p>
        </p:txBody>
      </p:sp>
      <p:sp>
        <p:nvSpPr>
          <p:cNvPr id="11" name="TextBox 10">
            <a:extLst>
              <a:ext uri="{FF2B5EF4-FFF2-40B4-BE49-F238E27FC236}">
                <a16:creationId xmlns:a16="http://schemas.microsoft.com/office/drawing/2014/main" id="{8A517C3B-2F18-4684-8978-100A20B58314}"/>
              </a:ext>
            </a:extLst>
          </p:cNvPr>
          <p:cNvSpPr txBox="1"/>
          <p:nvPr/>
        </p:nvSpPr>
        <p:spPr>
          <a:xfrm>
            <a:off x="243512" y="3806514"/>
            <a:ext cx="381148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blurb</a:t>
            </a:r>
          </a:p>
          <a:p>
            <a:pPr marL="285750" indent="-285750">
              <a:buFont typeface="Arial" panose="020B0604020202020204" pitchFamily="34" charset="0"/>
              <a:buChar char="•"/>
            </a:pPr>
            <a:r>
              <a:rPr lang="en-US" sz="1600" dirty="0"/>
              <a:t>Right click &gt; change picture from file on the Composite Performance </a:t>
            </a:r>
            <a:r>
              <a:rPr lang="en-US" sz="1600" dirty="0" err="1"/>
              <a:t>Distn</a:t>
            </a:r>
            <a:r>
              <a:rPr lang="en-US" sz="1600" dirty="0"/>
              <a:t> image to the Composite Perf </a:t>
            </a:r>
            <a:r>
              <a:rPr lang="en-US" sz="1600" dirty="0" err="1"/>
              <a:t>Distn</a:t>
            </a:r>
            <a:r>
              <a:rPr lang="en-US" sz="1600" dirty="0"/>
              <a:t> from </a:t>
            </a:r>
            <a:r>
              <a:rPr lang="en-US" sz="1600" dirty="0" err="1"/>
              <a:t>Exceedence</a:t>
            </a:r>
            <a:r>
              <a:rPr lang="en-US" sz="1600" dirty="0"/>
              <a:t> software</a:t>
            </a:r>
          </a:p>
        </p:txBody>
      </p:sp>
      <p:sp>
        <p:nvSpPr>
          <p:cNvPr id="12" name="TextBox 11">
            <a:extLst>
              <a:ext uri="{FF2B5EF4-FFF2-40B4-BE49-F238E27FC236}">
                <a16:creationId xmlns:a16="http://schemas.microsoft.com/office/drawing/2014/main" id="{047EBB34-A209-4591-9D6E-1003E8275CAA}"/>
              </a:ext>
            </a:extLst>
          </p:cNvPr>
          <p:cNvSpPr txBox="1"/>
          <p:nvPr/>
        </p:nvSpPr>
        <p:spPr>
          <a:xfrm>
            <a:off x="1553082" y="3205748"/>
            <a:ext cx="903176" cy="400110"/>
          </a:xfrm>
          <a:prstGeom prst="rect">
            <a:avLst/>
          </a:prstGeom>
          <a:noFill/>
        </p:spPr>
        <p:txBody>
          <a:bodyPr wrap="square" rtlCol="0">
            <a:spAutoFit/>
          </a:bodyPr>
          <a:lstStyle/>
          <a:p>
            <a:r>
              <a:rPr lang="en-US" sz="2000" b="1" dirty="0">
                <a:solidFill>
                  <a:srgbClr val="FF0000"/>
                </a:solidFill>
              </a:rPr>
              <a:t>Part 4</a:t>
            </a:r>
          </a:p>
        </p:txBody>
      </p:sp>
      <p:sp>
        <p:nvSpPr>
          <p:cNvPr id="13" name="TextBox 12">
            <a:extLst>
              <a:ext uri="{FF2B5EF4-FFF2-40B4-BE49-F238E27FC236}">
                <a16:creationId xmlns:a16="http://schemas.microsoft.com/office/drawing/2014/main" id="{ACF73664-53A7-4AC7-B1D8-A094B2F89ADD}"/>
              </a:ext>
            </a:extLst>
          </p:cNvPr>
          <p:cNvSpPr txBox="1"/>
          <p:nvPr/>
        </p:nvSpPr>
        <p:spPr>
          <a:xfrm>
            <a:off x="8211845" y="3806514"/>
            <a:ext cx="3811480"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P50 values in blurb</a:t>
            </a:r>
          </a:p>
        </p:txBody>
      </p:sp>
      <p:sp>
        <p:nvSpPr>
          <p:cNvPr id="15" name="TextBox 14">
            <a:extLst>
              <a:ext uri="{FF2B5EF4-FFF2-40B4-BE49-F238E27FC236}">
                <a16:creationId xmlns:a16="http://schemas.microsoft.com/office/drawing/2014/main" id="{2BDE89D7-7584-41E8-A81C-8CFB2164CB64}"/>
              </a:ext>
            </a:extLst>
          </p:cNvPr>
          <p:cNvSpPr txBox="1"/>
          <p:nvPr/>
        </p:nvSpPr>
        <p:spPr>
          <a:xfrm>
            <a:off x="9521415" y="3205748"/>
            <a:ext cx="903176" cy="400110"/>
          </a:xfrm>
          <a:prstGeom prst="rect">
            <a:avLst/>
          </a:prstGeom>
          <a:noFill/>
        </p:spPr>
        <p:txBody>
          <a:bodyPr wrap="square" rtlCol="0">
            <a:spAutoFit/>
          </a:bodyPr>
          <a:lstStyle/>
          <a:p>
            <a:r>
              <a:rPr lang="en-US" sz="2000" b="1" dirty="0">
                <a:solidFill>
                  <a:srgbClr val="FF0000"/>
                </a:solidFill>
              </a:rPr>
              <a:t>Part 6</a:t>
            </a:r>
          </a:p>
        </p:txBody>
      </p:sp>
    </p:spTree>
    <p:extLst>
      <p:ext uri="{BB962C8B-B14F-4D97-AF65-F5344CB8AC3E}">
        <p14:creationId xmlns:p14="http://schemas.microsoft.com/office/powerpoint/2010/main" val="71284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WRA/PPR Report Check</a:t>
            </a:r>
          </a:p>
        </p:txBody>
      </p:sp>
      <p:sp>
        <p:nvSpPr>
          <p:cNvPr id="20" name="TextBox 19">
            <a:extLst>
              <a:ext uri="{FF2B5EF4-FFF2-40B4-BE49-F238E27FC236}">
                <a16:creationId xmlns:a16="http://schemas.microsoft.com/office/drawing/2014/main" id="{0AFF8FF2-942D-47E6-852B-BACA71CFCBCA}"/>
              </a:ext>
            </a:extLst>
          </p:cNvPr>
          <p:cNvSpPr txBox="1"/>
          <p:nvPr/>
        </p:nvSpPr>
        <p:spPr>
          <a:xfrm>
            <a:off x="606024" y="1978730"/>
            <a:ext cx="9376176" cy="400110"/>
          </a:xfrm>
          <a:prstGeom prst="rect">
            <a:avLst/>
          </a:prstGeom>
          <a:noFill/>
        </p:spPr>
        <p:txBody>
          <a:bodyPr wrap="square" rtlCol="0">
            <a:spAutoFit/>
          </a:bodyPr>
          <a:lstStyle/>
          <a:p>
            <a:r>
              <a:rPr lang="en-US" sz="2000" b="1" dirty="0">
                <a:solidFill>
                  <a:srgbClr val="FF0000"/>
                </a:solidFill>
              </a:rPr>
              <a:t>After everything is input, do you think you’re done with the WRA and PPR?</a:t>
            </a:r>
          </a:p>
        </p:txBody>
      </p:sp>
      <p:sp>
        <p:nvSpPr>
          <p:cNvPr id="21" name="TextBox 20">
            <a:extLst>
              <a:ext uri="{FF2B5EF4-FFF2-40B4-BE49-F238E27FC236}">
                <a16:creationId xmlns:a16="http://schemas.microsoft.com/office/drawing/2014/main" id="{A1B735CC-0434-40F1-9242-C279F5E233C8}"/>
              </a:ext>
            </a:extLst>
          </p:cNvPr>
          <p:cNvSpPr txBox="1"/>
          <p:nvPr/>
        </p:nvSpPr>
        <p:spPr>
          <a:xfrm>
            <a:off x="4360814" y="2914717"/>
            <a:ext cx="2928257" cy="584775"/>
          </a:xfrm>
          <a:prstGeom prst="rect">
            <a:avLst/>
          </a:prstGeom>
          <a:noFill/>
        </p:spPr>
        <p:txBody>
          <a:bodyPr wrap="square" rtlCol="0">
            <a:spAutoFit/>
          </a:bodyPr>
          <a:lstStyle/>
          <a:p>
            <a:r>
              <a:rPr lang="en-US" sz="1600" dirty="0"/>
              <a:t>Have BM or JS check the reports as a second set of eyes.</a:t>
            </a:r>
          </a:p>
        </p:txBody>
      </p:sp>
      <p:pic>
        <p:nvPicPr>
          <p:cNvPr id="1030" name="Picture 6" descr="Image result for grumpy cat no">
            <a:extLst>
              <a:ext uri="{FF2B5EF4-FFF2-40B4-BE49-F238E27FC236}">
                <a16:creationId xmlns:a16="http://schemas.microsoft.com/office/drawing/2014/main" id="{444E7D4B-FD36-451A-9424-AC2FE9FAA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831" y="3355839"/>
            <a:ext cx="2432753" cy="189969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6DAE518-0CB4-49A5-862D-FF7D13E8B63F}"/>
              </a:ext>
            </a:extLst>
          </p:cNvPr>
          <p:cNvSpPr txBox="1"/>
          <p:nvPr/>
        </p:nvSpPr>
        <p:spPr>
          <a:xfrm>
            <a:off x="5734591" y="3785119"/>
            <a:ext cx="4247609" cy="1323439"/>
          </a:xfrm>
          <a:prstGeom prst="rect">
            <a:avLst/>
          </a:prstGeom>
          <a:noFill/>
        </p:spPr>
        <p:txBody>
          <a:bodyPr wrap="square" rtlCol="0">
            <a:spAutoFit/>
          </a:bodyPr>
          <a:lstStyle/>
          <a:p>
            <a:r>
              <a:rPr lang="en-US" sz="1600" dirty="0"/>
              <a:t>Make sure all datasets and spreadsheets are in the correct folders before they check. They will check every single number to make sure that values were input into the report correctly.</a:t>
            </a:r>
          </a:p>
        </p:txBody>
      </p:sp>
      <p:sp>
        <p:nvSpPr>
          <p:cNvPr id="23" name="TextBox 22">
            <a:extLst>
              <a:ext uri="{FF2B5EF4-FFF2-40B4-BE49-F238E27FC236}">
                <a16:creationId xmlns:a16="http://schemas.microsoft.com/office/drawing/2014/main" id="{D343BF32-8A31-4F9D-854F-C3F389F31687}"/>
              </a:ext>
            </a:extLst>
          </p:cNvPr>
          <p:cNvSpPr txBox="1"/>
          <p:nvPr/>
        </p:nvSpPr>
        <p:spPr>
          <a:xfrm>
            <a:off x="7744093" y="5354062"/>
            <a:ext cx="2928257" cy="584775"/>
          </a:xfrm>
          <a:prstGeom prst="rect">
            <a:avLst/>
          </a:prstGeom>
          <a:noFill/>
        </p:spPr>
        <p:txBody>
          <a:bodyPr wrap="square" rtlCol="0">
            <a:spAutoFit/>
          </a:bodyPr>
          <a:lstStyle/>
          <a:p>
            <a:r>
              <a:rPr lang="en-US" sz="1600" dirty="0"/>
              <a:t>BM or JS will confirm and complete a sign-off sheet. </a:t>
            </a:r>
          </a:p>
        </p:txBody>
      </p:sp>
    </p:spTree>
    <p:extLst>
      <p:ext uri="{BB962C8B-B14F-4D97-AF65-F5344CB8AC3E}">
        <p14:creationId xmlns:p14="http://schemas.microsoft.com/office/powerpoint/2010/main" val="186099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79E59AA-8286-470F-BDDD-44C632B6056B}"/>
              </a:ext>
            </a:extLst>
          </p:cNvPr>
          <p:cNvSpPr>
            <a:spLocks noGrp="1"/>
          </p:cNvSpPr>
          <p:nvPr>
            <p:ph idx="1"/>
          </p:nvPr>
        </p:nvSpPr>
        <p:spPr>
          <a:xfrm>
            <a:off x="738612" y="1799528"/>
            <a:ext cx="10515600" cy="4693346"/>
          </a:xfrm>
        </p:spPr>
        <p:txBody>
          <a:bodyPr>
            <a:normAutofit fontScale="77500" lnSpcReduction="20000"/>
          </a:bodyPr>
          <a:lstStyle/>
          <a:p>
            <a:r>
              <a:rPr lang="en-US" dirty="0"/>
              <a:t>Think about what you wrote</a:t>
            </a:r>
          </a:p>
          <a:p>
            <a:pPr lvl="1"/>
            <a:r>
              <a:rPr lang="en-US" dirty="0"/>
              <a:t>Does it make sense?</a:t>
            </a:r>
          </a:p>
          <a:p>
            <a:pPr lvl="1"/>
            <a:r>
              <a:rPr lang="en-US" dirty="0"/>
              <a:t>Is it technical? This is not written for the customer, it should be more technical than the IE.</a:t>
            </a:r>
          </a:p>
          <a:p>
            <a:pPr lvl="1"/>
            <a:r>
              <a:rPr lang="en-US" dirty="0"/>
              <a:t>Would your reader have more questions at the end of it?</a:t>
            </a:r>
          </a:p>
          <a:p>
            <a:pPr lvl="1"/>
            <a:r>
              <a:rPr lang="en-US" dirty="0"/>
              <a:t>Is it succinct? </a:t>
            </a:r>
          </a:p>
          <a:p>
            <a:pPr lvl="1"/>
            <a:r>
              <a:rPr lang="en-US" dirty="0"/>
              <a:t>Did you clearly answer the question of “Is this a shovel-ready project?”</a:t>
            </a:r>
          </a:p>
          <a:p>
            <a:pPr lvl="1"/>
            <a:r>
              <a:rPr lang="en-US" dirty="0"/>
              <a:t>Did you clearly address any risks?</a:t>
            </a:r>
          </a:p>
          <a:p>
            <a:r>
              <a:rPr lang="en-US" dirty="0"/>
              <a:t>Are all of the files in the correct folders for people who approve them to find easily?</a:t>
            </a:r>
          </a:p>
          <a:p>
            <a:r>
              <a:rPr lang="en-US" dirty="0"/>
              <a:t>Is it formatted correctly?</a:t>
            </a:r>
          </a:p>
          <a:p>
            <a:endParaRPr lang="en-US" dirty="0"/>
          </a:p>
          <a:p>
            <a:r>
              <a:rPr lang="en-US" sz="3600" dirty="0">
                <a:solidFill>
                  <a:srgbClr val="FF0000"/>
                </a:solidFill>
              </a:rPr>
              <a:t>Did you think about what was written or what was already in the template? Does it work for your project or does the template phrasing need to change?</a:t>
            </a:r>
          </a:p>
        </p:txBody>
      </p:sp>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Compiling</a:t>
            </a:r>
          </a:p>
        </p:txBody>
      </p:sp>
    </p:spTree>
    <p:extLst>
      <p:ext uri="{BB962C8B-B14F-4D97-AF65-F5344CB8AC3E}">
        <p14:creationId xmlns:p14="http://schemas.microsoft.com/office/powerpoint/2010/main" val="241996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79E59AA-8286-470F-BDDD-44C632B6056B}"/>
              </a:ext>
            </a:extLst>
          </p:cNvPr>
          <p:cNvSpPr>
            <a:spLocks noGrp="1"/>
          </p:cNvSpPr>
          <p:nvPr>
            <p:ph idx="1"/>
          </p:nvPr>
        </p:nvSpPr>
        <p:spPr>
          <a:xfrm>
            <a:off x="738612" y="1799528"/>
            <a:ext cx="10515600" cy="4248575"/>
          </a:xfrm>
        </p:spPr>
        <p:txBody>
          <a:bodyPr>
            <a:normAutofit/>
          </a:bodyPr>
          <a:lstStyle/>
          <a:p>
            <a:r>
              <a:rPr lang="en-US" dirty="0"/>
              <a:t>Graphics</a:t>
            </a:r>
          </a:p>
          <a:p>
            <a:pPr lvl="1"/>
            <a:r>
              <a:rPr lang="en-US" dirty="0"/>
              <a:t>Black outline with 1pt width</a:t>
            </a:r>
          </a:p>
          <a:p>
            <a:pPr lvl="1"/>
            <a:r>
              <a:rPr lang="en-US" dirty="0"/>
              <a:t>Figure caption without a space between the figure and caption</a:t>
            </a:r>
          </a:p>
          <a:p>
            <a:r>
              <a:rPr lang="en-US" dirty="0"/>
              <a:t>Font</a:t>
            </a:r>
          </a:p>
          <a:p>
            <a:pPr lvl="1"/>
            <a:r>
              <a:rPr lang="en-US" dirty="0"/>
              <a:t>Standard OE font choices (text is Palatino Linotype; headings Century Gothic; tables Century Gothic)</a:t>
            </a:r>
          </a:p>
          <a:p>
            <a:r>
              <a:rPr lang="en-US" dirty="0"/>
              <a:t>Table of Contents</a:t>
            </a:r>
          </a:p>
          <a:p>
            <a:pPr lvl="1"/>
            <a:r>
              <a:rPr lang="en-US" dirty="0"/>
              <a:t>Update </a:t>
            </a:r>
          </a:p>
          <a:p>
            <a:r>
              <a:rPr lang="en-US" dirty="0"/>
              <a:t>Tables are same font size/type</a:t>
            </a:r>
          </a:p>
        </p:txBody>
      </p:sp>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14</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Compiling</a:t>
            </a:r>
          </a:p>
        </p:txBody>
      </p:sp>
    </p:spTree>
    <p:extLst>
      <p:ext uri="{BB962C8B-B14F-4D97-AF65-F5344CB8AC3E}">
        <p14:creationId xmlns:p14="http://schemas.microsoft.com/office/powerpoint/2010/main" val="497100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D39309-9630-4100-8B34-623B22ED3DF9}"/>
              </a:ext>
            </a:extLst>
          </p:cNvPr>
          <p:cNvSpPr>
            <a:spLocks noGrp="1"/>
          </p:cNvSpPr>
          <p:nvPr>
            <p:ph type="sldNum" sz="quarter" idx="12"/>
          </p:nvPr>
        </p:nvSpPr>
        <p:spPr/>
        <p:txBody>
          <a:bodyPr/>
          <a:lstStyle/>
          <a:p>
            <a:fld id="{4EC93DFA-70F6-4220-86AB-AD3183C08C91}" type="slidenum">
              <a:rPr lang="en-US" smtClean="0"/>
              <a:t>15</a:t>
            </a:fld>
            <a:endParaRPr lang="en-US" dirty="0"/>
          </a:p>
        </p:txBody>
      </p:sp>
      <p:sp>
        <p:nvSpPr>
          <p:cNvPr id="17" name="Title 16">
            <a:extLst>
              <a:ext uri="{FF2B5EF4-FFF2-40B4-BE49-F238E27FC236}">
                <a16:creationId xmlns:a16="http://schemas.microsoft.com/office/drawing/2014/main" id="{E19D2D36-5BF0-46F0-9ED2-9F4224E5ED68}"/>
              </a:ext>
            </a:extLst>
          </p:cNvPr>
          <p:cNvSpPr>
            <a:spLocks noGrp="1"/>
          </p:cNvSpPr>
          <p:nvPr>
            <p:ph type="title"/>
          </p:nvPr>
        </p:nvSpPr>
        <p:spPr/>
        <p:txBody>
          <a:bodyPr/>
          <a:lstStyle/>
          <a:p>
            <a:r>
              <a:rPr lang="en-US" dirty="0"/>
              <a:t>editing</a:t>
            </a:r>
          </a:p>
        </p:txBody>
      </p:sp>
      <p:sp>
        <p:nvSpPr>
          <p:cNvPr id="6" name="Arrow: Pentagon 5">
            <a:extLst>
              <a:ext uri="{FF2B5EF4-FFF2-40B4-BE49-F238E27FC236}">
                <a16:creationId xmlns:a16="http://schemas.microsoft.com/office/drawing/2014/main" id="{BD5A0114-6A1E-4E2B-99FD-DB0C07A864DE}"/>
              </a:ext>
            </a:extLst>
          </p:cNvPr>
          <p:cNvSpPr/>
          <p:nvPr/>
        </p:nvSpPr>
        <p:spPr>
          <a:xfrm>
            <a:off x="596167" y="2809950"/>
            <a:ext cx="2671948" cy="1959429"/>
          </a:xfrm>
          <a:prstGeom prst="homePlate">
            <a:avLst/>
          </a:prstGeom>
          <a:noFill/>
          <a:ln w="1270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Arrow: Pentagon 10">
            <a:extLst>
              <a:ext uri="{FF2B5EF4-FFF2-40B4-BE49-F238E27FC236}">
                <a16:creationId xmlns:a16="http://schemas.microsoft.com/office/drawing/2014/main" id="{70A553E1-2E28-4ACA-BDD6-F3598E57A22A}"/>
              </a:ext>
            </a:extLst>
          </p:cNvPr>
          <p:cNvSpPr/>
          <p:nvPr/>
        </p:nvSpPr>
        <p:spPr>
          <a:xfrm>
            <a:off x="3411555" y="2809950"/>
            <a:ext cx="2671948" cy="1959429"/>
          </a:xfrm>
          <a:prstGeom prst="homePlate">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Arrow: Pentagon 11">
            <a:extLst>
              <a:ext uri="{FF2B5EF4-FFF2-40B4-BE49-F238E27FC236}">
                <a16:creationId xmlns:a16="http://schemas.microsoft.com/office/drawing/2014/main" id="{2744EEC4-C2DD-46BC-992C-0383B5D6DC4C}"/>
              </a:ext>
            </a:extLst>
          </p:cNvPr>
          <p:cNvSpPr/>
          <p:nvPr/>
        </p:nvSpPr>
        <p:spPr>
          <a:xfrm>
            <a:off x="6231946" y="2809952"/>
            <a:ext cx="2671948" cy="1959429"/>
          </a:xfrm>
          <a:prstGeom prst="homePlate">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Arrow: Pentagon 12">
            <a:extLst>
              <a:ext uri="{FF2B5EF4-FFF2-40B4-BE49-F238E27FC236}">
                <a16:creationId xmlns:a16="http://schemas.microsoft.com/office/drawing/2014/main" id="{5FB195BC-2974-4296-9293-CA86866965CD}"/>
              </a:ext>
            </a:extLst>
          </p:cNvPr>
          <p:cNvSpPr/>
          <p:nvPr/>
        </p:nvSpPr>
        <p:spPr>
          <a:xfrm>
            <a:off x="9047334" y="2809950"/>
            <a:ext cx="2671948" cy="1959429"/>
          </a:xfrm>
          <a:prstGeom prst="homePlate">
            <a:avLst/>
          </a:prstGeom>
          <a:noFill/>
          <a:ln w="127000">
            <a:solidFill>
              <a:srgbClr val="004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TextBox 6">
            <a:extLst>
              <a:ext uri="{FF2B5EF4-FFF2-40B4-BE49-F238E27FC236}">
                <a16:creationId xmlns:a16="http://schemas.microsoft.com/office/drawing/2014/main" id="{947645B1-CD35-491A-87B9-89DBDC4B8158}"/>
              </a:ext>
            </a:extLst>
          </p:cNvPr>
          <p:cNvSpPr txBox="1"/>
          <p:nvPr/>
        </p:nvSpPr>
        <p:spPr>
          <a:xfrm>
            <a:off x="834828" y="3612693"/>
            <a:ext cx="1962397" cy="323165"/>
          </a:xfrm>
          <a:prstGeom prst="rect">
            <a:avLst/>
          </a:prstGeom>
          <a:noFill/>
        </p:spPr>
        <p:txBody>
          <a:bodyPr wrap="none" rtlCol="0">
            <a:spAutoFit/>
          </a:bodyPr>
          <a:lstStyle/>
          <a:p>
            <a:r>
              <a:rPr lang="en-US" sz="1500" dirty="0"/>
              <a:t>Finish report writing</a:t>
            </a:r>
          </a:p>
        </p:txBody>
      </p:sp>
      <p:sp>
        <p:nvSpPr>
          <p:cNvPr id="14" name="TextBox 13">
            <a:extLst>
              <a:ext uri="{FF2B5EF4-FFF2-40B4-BE49-F238E27FC236}">
                <a16:creationId xmlns:a16="http://schemas.microsoft.com/office/drawing/2014/main" id="{FC15FF98-5D88-4FC1-B55C-29F739F48630}"/>
              </a:ext>
            </a:extLst>
          </p:cNvPr>
          <p:cNvSpPr txBox="1"/>
          <p:nvPr/>
        </p:nvSpPr>
        <p:spPr>
          <a:xfrm>
            <a:off x="3599801" y="3293076"/>
            <a:ext cx="1853328" cy="323165"/>
          </a:xfrm>
          <a:prstGeom prst="rect">
            <a:avLst/>
          </a:prstGeom>
          <a:noFill/>
        </p:spPr>
        <p:txBody>
          <a:bodyPr wrap="none" rtlCol="0">
            <a:spAutoFit/>
          </a:bodyPr>
          <a:lstStyle/>
          <a:p>
            <a:r>
              <a:rPr lang="en-US" sz="1500" dirty="0"/>
              <a:t>Edit report yourself</a:t>
            </a:r>
          </a:p>
        </p:txBody>
      </p:sp>
      <p:sp>
        <p:nvSpPr>
          <p:cNvPr id="15" name="TextBox 14">
            <a:extLst>
              <a:ext uri="{FF2B5EF4-FFF2-40B4-BE49-F238E27FC236}">
                <a16:creationId xmlns:a16="http://schemas.microsoft.com/office/drawing/2014/main" id="{04FDFA85-1580-4BBF-B160-5FF6845B7AD4}"/>
              </a:ext>
            </a:extLst>
          </p:cNvPr>
          <p:cNvSpPr txBox="1"/>
          <p:nvPr/>
        </p:nvSpPr>
        <p:spPr>
          <a:xfrm>
            <a:off x="6790569" y="3612692"/>
            <a:ext cx="1916778" cy="323165"/>
          </a:xfrm>
          <a:prstGeom prst="rect">
            <a:avLst/>
          </a:prstGeom>
          <a:noFill/>
        </p:spPr>
        <p:txBody>
          <a:bodyPr wrap="square" rtlCol="0">
            <a:spAutoFit/>
          </a:bodyPr>
          <a:lstStyle/>
          <a:p>
            <a:r>
              <a:rPr lang="en-US" sz="1500" dirty="0"/>
              <a:t>Copyeditor</a:t>
            </a:r>
          </a:p>
        </p:txBody>
      </p:sp>
      <p:sp>
        <p:nvSpPr>
          <p:cNvPr id="16" name="TextBox 15">
            <a:extLst>
              <a:ext uri="{FF2B5EF4-FFF2-40B4-BE49-F238E27FC236}">
                <a16:creationId xmlns:a16="http://schemas.microsoft.com/office/drawing/2014/main" id="{A94B31DB-FC82-459A-8C80-7BFBFFB9554D}"/>
              </a:ext>
            </a:extLst>
          </p:cNvPr>
          <p:cNvSpPr txBox="1"/>
          <p:nvPr/>
        </p:nvSpPr>
        <p:spPr>
          <a:xfrm>
            <a:off x="9662164" y="3538531"/>
            <a:ext cx="944489" cy="323165"/>
          </a:xfrm>
          <a:prstGeom prst="rect">
            <a:avLst/>
          </a:prstGeom>
          <a:noFill/>
        </p:spPr>
        <p:txBody>
          <a:bodyPr wrap="none" rtlCol="0">
            <a:spAutoFit/>
          </a:bodyPr>
          <a:lstStyle/>
          <a:p>
            <a:r>
              <a:rPr lang="en-US" sz="1500" dirty="0"/>
              <a:t>Manager</a:t>
            </a:r>
          </a:p>
        </p:txBody>
      </p:sp>
      <p:sp>
        <p:nvSpPr>
          <p:cNvPr id="19" name="Arrow: Circular 18">
            <a:extLst>
              <a:ext uri="{FF2B5EF4-FFF2-40B4-BE49-F238E27FC236}">
                <a16:creationId xmlns:a16="http://schemas.microsoft.com/office/drawing/2014/main" id="{27043643-AF2F-4F05-9600-1CC03E06C3C4}"/>
              </a:ext>
            </a:extLst>
          </p:cNvPr>
          <p:cNvSpPr/>
          <p:nvPr/>
        </p:nvSpPr>
        <p:spPr>
          <a:xfrm>
            <a:off x="4404343" y="1326052"/>
            <a:ext cx="2516697" cy="2609806"/>
          </a:xfrm>
          <a:prstGeom prst="circularArrow">
            <a:avLst>
              <a:gd name="adj1" fmla="val 8888"/>
              <a:gd name="adj2" fmla="val 1188263"/>
              <a:gd name="adj3" fmla="val 20704407"/>
              <a:gd name="adj4" fmla="val 10800000"/>
              <a:gd name="adj5" fmla="val 14152"/>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ircular 19">
            <a:extLst>
              <a:ext uri="{FF2B5EF4-FFF2-40B4-BE49-F238E27FC236}">
                <a16:creationId xmlns:a16="http://schemas.microsoft.com/office/drawing/2014/main" id="{786F175D-3D0C-4B27-A1D7-890DCD34E9AC}"/>
              </a:ext>
            </a:extLst>
          </p:cNvPr>
          <p:cNvSpPr/>
          <p:nvPr/>
        </p:nvSpPr>
        <p:spPr>
          <a:xfrm rot="10800000">
            <a:off x="4502707" y="3700114"/>
            <a:ext cx="2516697" cy="2609806"/>
          </a:xfrm>
          <a:prstGeom prst="circularArrow">
            <a:avLst>
              <a:gd name="adj1" fmla="val 8888"/>
              <a:gd name="adj2" fmla="val 1188263"/>
              <a:gd name="adj3" fmla="val 20704407"/>
              <a:gd name="adj4" fmla="val 10800000"/>
              <a:gd name="adj5" fmla="val 14152"/>
            </a:avLst>
          </a:pr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ircular 20">
            <a:extLst>
              <a:ext uri="{FF2B5EF4-FFF2-40B4-BE49-F238E27FC236}">
                <a16:creationId xmlns:a16="http://schemas.microsoft.com/office/drawing/2014/main" id="{959D46B1-FEF6-4144-94A1-2FC444B3B835}"/>
              </a:ext>
            </a:extLst>
          </p:cNvPr>
          <p:cNvSpPr/>
          <p:nvPr/>
        </p:nvSpPr>
        <p:spPr>
          <a:xfrm>
            <a:off x="3731323" y="427476"/>
            <a:ext cx="6483137" cy="4764947"/>
          </a:xfrm>
          <a:prstGeom prst="circularArrow">
            <a:avLst>
              <a:gd name="adj1" fmla="val 5225"/>
              <a:gd name="adj2" fmla="val 743372"/>
              <a:gd name="adj3" fmla="val 20704674"/>
              <a:gd name="adj4" fmla="val 11057636"/>
              <a:gd name="adj5" fmla="val 11494"/>
            </a:avLst>
          </a:prstGeom>
          <a:solidFill>
            <a:schemeClr val="accent1">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ircular 21">
            <a:extLst>
              <a:ext uri="{FF2B5EF4-FFF2-40B4-BE49-F238E27FC236}">
                <a16:creationId xmlns:a16="http://schemas.microsoft.com/office/drawing/2014/main" id="{F956CFA6-28FB-4B7E-A11C-F69989E02437}"/>
              </a:ext>
            </a:extLst>
          </p:cNvPr>
          <p:cNvSpPr/>
          <p:nvPr/>
        </p:nvSpPr>
        <p:spPr>
          <a:xfrm rot="10800000">
            <a:off x="3411555" y="2316323"/>
            <a:ext cx="6483137" cy="4764947"/>
          </a:xfrm>
          <a:prstGeom prst="circularArrow">
            <a:avLst>
              <a:gd name="adj1" fmla="val 5225"/>
              <a:gd name="adj2" fmla="val 743372"/>
              <a:gd name="adj3" fmla="val 20704674"/>
              <a:gd name="adj4" fmla="val 11057636"/>
              <a:gd name="adj5" fmla="val 11494"/>
            </a:avLst>
          </a:prstGeom>
          <a:solidFill>
            <a:schemeClr val="accent1">
              <a:lumMod val="5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735BBD04-074F-4E31-B1A3-62B901AF709B}"/>
              </a:ext>
            </a:extLst>
          </p:cNvPr>
          <p:cNvSpPr txBox="1"/>
          <p:nvPr/>
        </p:nvSpPr>
        <p:spPr>
          <a:xfrm>
            <a:off x="3534048" y="3685715"/>
            <a:ext cx="1543862" cy="923330"/>
          </a:xfrm>
          <a:prstGeom prst="rect">
            <a:avLst/>
          </a:prstGeom>
          <a:noFill/>
        </p:spPr>
        <p:txBody>
          <a:bodyPr wrap="square" rtlCol="0">
            <a:spAutoFit/>
          </a:bodyPr>
          <a:lstStyle/>
          <a:p>
            <a:pPr algn="ctr"/>
            <a:r>
              <a:rPr lang="en-US" dirty="0">
                <a:solidFill>
                  <a:srgbClr val="FF0000"/>
                </a:solidFill>
              </a:rPr>
              <a:t>Report </a:t>
            </a:r>
          </a:p>
          <a:p>
            <a:pPr algn="ctr"/>
            <a:r>
              <a:rPr lang="en-US" dirty="0">
                <a:solidFill>
                  <a:srgbClr val="FF0000"/>
                </a:solidFill>
              </a:rPr>
              <a:t>Audit Checklist</a:t>
            </a:r>
          </a:p>
        </p:txBody>
      </p:sp>
    </p:spTree>
    <p:extLst>
      <p:ext uri="{BB962C8B-B14F-4D97-AF65-F5344CB8AC3E}">
        <p14:creationId xmlns:p14="http://schemas.microsoft.com/office/powerpoint/2010/main" val="127601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P spid="19" grpId="0" animBg="1"/>
      <p:bldP spid="20" grpId="0" animBg="1"/>
      <p:bldP spid="21" grpId="0" animBg="1"/>
      <p:bldP spid="22"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ADA7CF-E3DE-490E-A59B-5AB2469B0DD1}"/>
              </a:ext>
            </a:extLst>
          </p:cNvPr>
          <p:cNvSpPr>
            <a:spLocks noGrp="1"/>
          </p:cNvSpPr>
          <p:nvPr>
            <p:ph idx="1"/>
          </p:nvPr>
        </p:nvSpPr>
        <p:spPr>
          <a:xfrm>
            <a:off x="838200" y="2305051"/>
            <a:ext cx="10515600" cy="3871912"/>
          </a:xfrm>
        </p:spPr>
        <p:txBody>
          <a:bodyPr/>
          <a:lstStyle/>
          <a:p>
            <a:r>
              <a:rPr lang="en-US" dirty="0"/>
              <a:t>After manager approves last iteration of edits, the DE report is determined to be internally-approved</a:t>
            </a:r>
          </a:p>
        </p:txBody>
      </p:sp>
      <p:sp>
        <p:nvSpPr>
          <p:cNvPr id="3" name="Slide Number Placeholder 2">
            <a:extLst>
              <a:ext uri="{FF2B5EF4-FFF2-40B4-BE49-F238E27FC236}">
                <a16:creationId xmlns:a16="http://schemas.microsoft.com/office/drawing/2014/main" id="{EA614514-B2BB-4FC7-AF7B-9F2ED9F8235C}"/>
              </a:ext>
            </a:extLst>
          </p:cNvPr>
          <p:cNvSpPr>
            <a:spLocks noGrp="1"/>
          </p:cNvSpPr>
          <p:nvPr>
            <p:ph type="sldNum" sz="quarter" idx="12"/>
          </p:nvPr>
        </p:nvSpPr>
        <p:spPr/>
        <p:txBody>
          <a:bodyPr/>
          <a:lstStyle/>
          <a:p>
            <a:fld id="{4EC93DFA-70F6-4220-86AB-AD3183C08C91}" type="slidenum">
              <a:rPr lang="en-US" smtClean="0"/>
              <a:t>16</a:t>
            </a:fld>
            <a:endParaRPr lang="en-US" dirty="0"/>
          </a:p>
        </p:txBody>
      </p:sp>
      <p:sp>
        <p:nvSpPr>
          <p:cNvPr id="4" name="Title 3">
            <a:extLst>
              <a:ext uri="{FF2B5EF4-FFF2-40B4-BE49-F238E27FC236}">
                <a16:creationId xmlns:a16="http://schemas.microsoft.com/office/drawing/2014/main" id="{61051D50-ED55-4488-9BAB-D3B23E0751D8}"/>
              </a:ext>
            </a:extLst>
          </p:cNvPr>
          <p:cNvSpPr>
            <a:spLocks noGrp="1"/>
          </p:cNvSpPr>
          <p:nvPr>
            <p:ph type="title"/>
          </p:nvPr>
        </p:nvSpPr>
        <p:spPr/>
        <p:txBody>
          <a:bodyPr/>
          <a:lstStyle/>
          <a:p>
            <a:r>
              <a:rPr lang="en-US" dirty="0"/>
              <a:t>Internal approval</a:t>
            </a:r>
          </a:p>
        </p:txBody>
      </p:sp>
      <p:pic>
        <p:nvPicPr>
          <p:cNvPr id="3074" name="Picture 2" descr="Image result for celebration cat">
            <a:extLst>
              <a:ext uri="{FF2B5EF4-FFF2-40B4-BE49-F238E27FC236}">
                <a16:creationId xmlns:a16="http://schemas.microsoft.com/office/drawing/2014/main" id="{5A4360A5-1E88-459C-8AA6-79C70CD6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3397249"/>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AA8A2C47-1C4F-4C0A-A588-606BA59332A5}"/>
              </a:ext>
            </a:extLst>
          </p:cNvPr>
          <p:cNvSpPr txBox="1">
            <a:spLocks/>
          </p:cNvSpPr>
          <p:nvPr/>
        </p:nvSpPr>
        <p:spPr>
          <a:xfrm>
            <a:off x="838199" y="3229809"/>
            <a:ext cx="6148527" cy="3871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Each exhibit also has to be approved by a manager</a:t>
            </a:r>
          </a:p>
        </p:txBody>
      </p:sp>
    </p:spTree>
    <p:extLst>
      <p:ext uri="{BB962C8B-B14F-4D97-AF65-F5344CB8AC3E}">
        <p14:creationId xmlns:p14="http://schemas.microsoft.com/office/powerpoint/2010/main" val="148804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0B4961-5D5E-44DE-B657-E04651FE9AC2}"/>
              </a:ext>
            </a:extLst>
          </p:cNvPr>
          <p:cNvSpPr>
            <a:spLocks noGrp="1"/>
          </p:cNvSpPr>
          <p:nvPr>
            <p:ph type="sldNum" sz="quarter" idx="12"/>
          </p:nvPr>
        </p:nvSpPr>
        <p:spPr/>
        <p:txBody>
          <a:bodyPr/>
          <a:lstStyle/>
          <a:p>
            <a:fld id="{4EC93DFA-70F6-4220-86AB-AD3183C08C91}" type="slidenum">
              <a:rPr lang="en-US" smtClean="0"/>
              <a:t>17</a:t>
            </a:fld>
            <a:endParaRPr lang="en-US" dirty="0"/>
          </a:p>
        </p:txBody>
      </p:sp>
      <p:sp>
        <p:nvSpPr>
          <p:cNvPr id="4" name="Title 3">
            <a:extLst>
              <a:ext uri="{FF2B5EF4-FFF2-40B4-BE49-F238E27FC236}">
                <a16:creationId xmlns:a16="http://schemas.microsoft.com/office/drawing/2014/main" id="{00770063-E227-4706-AB54-9FC13B448F49}"/>
              </a:ext>
            </a:extLst>
          </p:cNvPr>
          <p:cNvSpPr>
            <a:spLocks noGrp="1"/>
          </p:cNvSpPr>
          <p:nvPr>
            <p:ph type="title"/>
          </p:nvPr>
        </p:nvSpPr>
        <p:spPr/>
        <p:txBody>
          <a:bodyPr>
            <a:normAutofit fontScale="90000"/>
          </a:bodyPr>
          <a:lstStyle/>
          <a:p>
            <a:r>
              <a:rPr lang="en-US" dirty="0"/>
              <a:t>Internal approval	</a:t>
            </a:r>
          </a:p>
        </p:txBody>
      </p:sp>
      <p:sp>
        <p:nvSpPr>
          <p:cNvPr id="5" name="Text Placeholder 4">
            <a:extLst>
              <a:ext uri="{FF2B5EF4-FFF2-40B4-BE49-F238E27FC236}">
                <a16:creationId xmlns:a16="http://schemas.microsoft.com/office/drawing/2014/main" id="{846D45BC-C11B-40E2-A70C-E49017B29A3E}"/>
              </a:ext>
            </a:extLst>
          </p:cNvPr>
          <p:cNvSpPr>
            <a:spLocks noGrp="1"/>
          </p:cNvSpPr>
          <p:nvPr>
            <p:ph type="body" sz="quarter" idx="13"/>
          </p:nvPr>
        </p:nvSpPr>
        <p:spPr/>
        <p:txBody>
          <a:bodyPr>
            <a:normAutofit fontScale="92500" lnSpcReduction="10000"/>
          </a:bodyPr>
          <a:lstStyle/>
          <a:p>
            <a:r>
              <a:rPr lang="en-US" dirty="0"/>
              <a:t>Outputs</a:t>
            </a:r>
          </a:p>
        </p:txBody>
      </p:sp>
      <p:sp>
        <p:nvSpPr>
          <p:cNvPr id="6" name="Content Placeholder 1">
            <a:extLst>
              <a:ext uri="{FF2B5EF4-FFF2-40B4-BE49-F238E27FC236}">
                <a16:creationId xmlns:a16="http://schemas.microsoft.com/office/drawing/2014/main" id="{19278DD1-03BD-415A-BA20-56AEE51AA527}"/>
              </a:ext>
            </a:extLst>
          </p:cNvPr>
          <p:cNvSpPr>
            <a:spLocks noGrp="1"/>
          </p:cNvSpPr>
          <p:nvPr>
            <p:ph idx="1"/>
          </p:nvPr>
        </p:nvSpPr>
        <p:spPr>
          <a:xfrm>
            <a:off x="876300" y="1935368"/>
            <a:ext cx="9178255" cy="3843403"/>
          </a:xfrm>
        </p:spPr>
        <p:txBody>
          <a:bodyPr>
            <a:normAutofit fontScale="92500" lnSpcReduction="20000"/>
          </a:bodyPr>
          <a:lstStyle/>
          <a:p>
            <a:r>
              <a:rPr lang="en-US" dirty="0"/>
              <a:t>PDF the final internal-approved report + exhibits</a:t>
            </a:r>
          </a:p>
          <a:p>
            <a:pPr lvl="1"/>
            <a:r>
              <a:rPr lang="en-US" dirty="0"/>
              <a:t>Filenames:</a:t>
            </a:r>
          </a:p>
          <a:p>
            <a:pPr lvl="2"/>
            <a:r>
              <a:rPr lang="en-US" dirty="0"/>
              <a:t>REV0x_DetailedEval_&lt;company&gt;_ALL COMBINED.pdf </a:t>
            </a:r>
          </a:p>
          <a:p>
            <a:pPr lvl="3"/>
            <a:r>
              <a:rPr lang="en-US" dirty="0"/>
              <a:t>Report + Exhibits</a:t>
            </a:r>
          </a:p>
          <a:p>
            <a:pPr lvl="2"/>
            <a:r>
              <a:rPr lang="en-US" dirty="0"/>
              <a:t>REV0x_DetailedEval_&lt;company&gt;_EXHIBITS ONLY.pdf</a:t>
            </a:r>
          </a:p>
          <a:p>
            <a:pPr lvl="3"/>
            <a:r>
              <a:rPr lang="en-US" dirty="0"/>
              <a:t>Exhibits combined into one file</a:t>
            </a:r>
          </a:p>
          <a:p>
            <a:pPr lvl="2"/>
            <a:r>
              <a:rPr lang="en-US" dirty="0"/>
              <a:t>REV0x_DetailedEval_&lt;company&gt;_REPORT ONLY.pdf</a:t>
            </a:r>
          </a:p>
          <a:p>
            <a:pPr lvl="3"/>
            <a:r>
              <a:rPr lang="en-US" dirty="0"/>
              <a:t>Only report</a:t>
            </a:r>
          </a:p>
          <a:p>
            <a:pPr lvl="2"/>
            <a:r>
              <a:rPr lang="en-US" dirty="0"/>
              <a:t>REV0x_DetailedEval_&lt;company&gt;_SITE WIND REPORT.pdf</a:t>
            </a:r>
          </a:p>
          <a:p>
            <a:pPr lvl="3"/>
            <a:r>
              <a:rPr lang="en-US" dirty="0"/>
              <a:t>WRA and PPR combined into one file</a:t>
            </a:r>
          </a:p>
          <a:p>
            <a:pPr lvl="1"/>
            <a:r>
              <a:rPr lang="en-US" dirty="0"/>
              <a:t>Put these PDFs into /1. Completed Report folder</a:t>
            </a:r>
          </a:p>
          <a:p>
            <a:pPr lvl="1"/>
            <a:r>
              <a:rPr lang="en-US" dirty="0"/>
              <a:t>Put all final individual internal-approved exhibit PDFs into /1. Completed Report/Exhibits</a:t>
            </a:r>
          </a:p>
        </p:txBody>
      </p:sp>
    </p:spTree>
    <p:extLst>
      <p:ext uri="{BB962C8B-B14F-4D97-AF65-F5344CB8AC3E}">
        <p14:creationId xmlns:p14="http://schemas.microsoft.com/office/powerpoint/2010/main" val="260147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ADA7CF-E3DE-490E-A59B-5AB2469B0DD1}"/>
              </a:ext>
            </a:extLst>
          </p:cNvPr>
          <p:cNvSpPr>
            <a:spLocks noGrp="1"/>
          </p:cNvSpPr>
          <p:nvPr>
            <p:ph idx="1"/>
          </p:nvPr>
        </p:nvSpPr>
        <p:spPr>
          <a:xfrm>
            <a:off x="838200" y="2095499"/>
            <a:ext cx="10515600" cy="4081463"/>
          </a:xfrm>
        </p:spPr>
        <p:txBody>
          <a:bodyPr/>
          <a:lstStyle/>
          <a:p>
            <a:r>
              <a:rPr lang="en-US" dirty="0"/>
              <a:t>Before we send to the IE, gather all necessary data files into one location </a:t>
            </a:r>
          </a:p>
          <a:p>
            <a:pPr lvl="1"/>
            <a:r>
              <a:rPr lang="en-US" dirty="0"/>
              <a:t>All data used for WRA should be copied into /1. Completed Report/</a:t>
            </a:r>
            <a:r>
              <a:rPr lang="en-US" dirty="0" err="1"/>
              <a:t>DataRoom</a:t>
            </a:r>
            <a:endParaRPr lang="en-US" dirty="0"/>
          </a:p>
          <a:p>
            <a:pPr lvl="2"/>
            <a:r>
              <a:rPr lang="en-US" dirty="0"/>
              <a:t>IE uses this to confirm our numbers </a:t>
            </a:r>
          </a:p>
          <a:p>
            <a:r>
              <a:rPr lang="en-US" dirty="0"/>
              <a:t>PDFs from /1. Completed Report and datafiles from /1. Completed Report/</a:t>
            </a:r>
            <a:r>
              <a:rPr lang="en-US" dirty="0" err="1"/>
              <a:t>DataRoom</a:t>
            </a:r>
            <a:r>
              <a:rPr lang="en-US" dirty="0"/>
              <a:t> are sent to IE via </a:t>
            </a:r>
            <a:r>
              <a:rPr lang="en-US" dirty="0" err="1"/>
              <a:t>DataRoom</a:t>
            </a:r>
            <a:endParaRPr lang="en-US" dirty="0"/>
          </a:p>
          <a:p>
            <a:pPr lvl="1"/>
            <a:r>
              <a:rPr lang="en-US" dirty="0"/>
              <a:t>Important to note that the files in these folders are specific – we need to keep track of what versions we have sent</a:t>
            </a:r>
          </a:p>
        </p:txBody>
      </p:sp>
      <p:sp>
        <p:nvSpPr>
          <p:cNvPr id="3" name="Slide Number Placeholder 2">
            <a:extLst>
              <a:ext uri="{FF2B5EF4-FFF2-40B4-BE49-F238E27FC236}">
                <a16:creationId xmlns:a16="http://schemas.microsoft.com/office/drawing/2014/main" id="{EA614514-B2BB-4FC7-AF7B-9F2ED9F8235C}"/>
              </a:ext>
            </a:extLst>
          </p:cNvPr>
          <p:cNvSpPr>
            <a:spLocks noGrp="1"/>
          </p:cNvSpPr>
          <p:nvPr>
            <p:ph type="sldNum" sz="quarter" idx="12"/>
          </p:nvPr>
        </p:nvSpPr>
        <p:spPr/>
        <p:txBody>
          <a:bodyPr/>
          <a:lstStyle/>
          <a:p>
            <a:fld id="{4EC93DFA-70F6-4220-86AB-AD3183C08C91}" type="slidenum">
              <a:rPr lang="en-US" smtClean="0"/>
              <a:t>18</a:t>
            </a:fld>
            <a:endParaRPr lang="en-US" dirty="0"/>
          </a:p>
        </p:txBody>
      </p:sp>
      <p:sp>
        <p:nvSpPr>
          <p:cNvPr id="4" name="Title 3">
            <a:extLst>
              <a:ext uri="{FF2B5EF4-FFF2-40B4-BE49-F238E27FC236}">
                <a16:creationId xmlns:a16="http://schemas.microsoft.com/office/drawing/2014/main" id="{61051D50-ED55-4488-9BAB-D3B23E0751D8}"/>
              </a:ext>
            </a:extLst>
          </p:cNvPr>
          <p:cNvSpPr>
            <a:spLocks noGrp="1"/>
          </p:cNvSpPr>
          <p:nvPr>
            <p:ph type="title"/>
          </p:nvPr>
        </p:nvSpPr>
        <p:spPr/>
        <p:txBody>
          <a:bodyPr/>
          <a:lstStyle/>
          <a:p>
            <a:r>
              <a:rPr lang="en-US" dirty="0"/>
              <a:t>Independent engineer review</a:t>
            </a:r>
          </a:p>
        </p:txBody>
      </p:sp>
    </p:spTree>
    <p:extLst>
      <p:ext uri="{BB962C8B-B14F-4D97-AF65-F5344CB8AC3E}">
        <p14:creationId xmlns:p14="http://schemas.microsoft.com/office/powerpoint/2010/main" val="293598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ADA7CF-E3DE-490E-A59B-5AB2469B0DD1}"/>
              </a:ext>
            </a:extLst>
          </p:cNvPr>
          <p:cNvSpPr>
            <a:spLocks noGrp="1"/>
          </p:cNvSpPr>
          <p:nvPr>
            <p:ph idx="1"/>
          </p:nvPr>
        </p:nvSpPr>
        <p:spPr>
          <a:xfrm>
            <a:off x="809625" y="2299429"/>
            <a:ext cx="2815194" cy="2033587"/>
          </a:xfrm>
        </p:spPr>
        <p:txBody>
          <a:bodyPr>
            <a:normAutofit/>
          </a:bodyPr>
          <a:lstStyle/>
          <a:p>
            <a:r>
              <a:rPr lang="en-US" sz="2000" b="0" dirty="0"/>
              <a:t>No concerns</a:t>
            </a:r>
          </a:p>
          <a:p>
            <a:r>
              <a:rPr lang="en-US" sz="2000" b="0" dirty="0"/>
              <a:t>No edits</a:t>
            </a:r>
          </a:p>
          <a:p>
            <a:r>
              <a:rPr lang="en-US" sz="2000" b="0" dirty="0"/>
              <a:t>Review completed</a:t>
            </a:r>
          </a:p>
        </p:txBody>
      </p:sp>
      <p:sp>
        <p:nvSpPr>
          <p:cNvPr id="3" name="Slide Number Placeholder 2">
            <a:extLst>
              <a:ext uri="{FF2B5EF4-FFF2-40B4-BE49-F238E27FC236}">
                <a16:creationId xmlns:a16="http://schemas.microsoft.com/office/drawing/2014/main" id="{EA614514-B2BB-4FC7-AF7B-9F2ED9F8235C}"/>
              </a:ext>
            </a:extLst>
          </p:cNvPr>
          <p:cNvSpPr>
            <a:spLocks noGrp="1"/>
          </p:cNvSpPr>
          <p:nvPr>
            <p:ph type="sldNum" sz="quarter" idx="12"/>
          </p:nvPr>
        </p:nvSpPr>
        <p:spPr/>
        <p:txBody>
          <a:bodyPr/>
          <a:lstStyle/>
          <a:p>
            <a:fld id="{4EC93DFA-70F6-4220-86AB-AD3183C08C91}" type="slidenum">
              <a:rPr lang="en-US" smtClean="0"/>
              <a:t>19</a:t>
            </a:fld>
            <a:endParaRPr lang="en-US" dirty="0"/>
          </a:p>
        </p:txBody>
      </p:sp>
      <p:sp>
        <p:nvSpPr>
          <p:cNvPr id="4" name="Title 3">
            <a:extLst>
              <a:ext uri="{FF2B5EF4-FFF2-40B4-BE49-F238E27FC236}">
                <a16:creationId xmlns:a16="http://schemas.microsoft.com/office/drawing/2014/main" id="{61051D50-ED55-4488-9BAB-D3B23E0751D8}"/>
              </a:ext>
            </a:extLst>
          </p:cNvPr>
          <p:cNvSpPr>
            <a:spLocks noGrp="1"/>
          </p:cNvSpPr>
          <p:nvPr>
            <p:ph type="title"/>
          </p:nvPr>
        </p:nvSpPr>
        <p:spPr/>
        <p:txBody>
          <a:bodyPr/>
          <a:lstStyle/>
          <a:p>
            <a:r>
              <a:rPr lang="en-US" dirty="0"/>
              <a:t>Independent engineer review</a:t>
            </a:r>
          </a:p>
        </p:txBody>
      </p:sp>
      <p:sp>
        <p:nvSpPr>
          <p:cNvPr id="5" name="TextBox 4">
            <a:extLst>
              <a:ext uri="{FF2B5EF4-FFF2-40B4-BE49-F238E27FC236}">
                <a16:creationId xmlns:a16="http://schemas.microsoft.com/office/drawing/2014/main" id="{F9818A3F-6022-4854-83D8-ED9F30134639}"/>
              </a:ext>
            </a:extLst>
          </p:cNvPr>
          <p:cNvSpPr txBox="1"/>
          <p:nvPr/>
        </p:nvSpPr>
        <p:spPr>
          <a:xfrm>
            <a:off x="523875" y="1714154"/>
            <a:ext cx="2815194" cy="461665"/>
          </a:xfrm>
          <a:prstGeom prst="rect">
            <a:avLst/>
          </a:prstGeom>
          <a:noFill/>
        </p:spPr>
        <p:txBody>
          <a:bodyPr wrap="none" rtlCol="0">
            <a:spAutoFit/>
          </a:bodyPr>
          <a:lstStyle/>
          <a:p>
            <a:r>
              <a:rPr lang="en-US" sz="2400" b="1" dirty="0">
                <a:solidFill>
                  <a:srgbClr val="FF0000"/>
                </a:solidFill>
              </a:rPr>
              <a:t>Best Case Scenario</a:t>
            </a:r>
          </a:p>
        </p:txBody>
      </p:sp>
      <p:sp>
        <p:nvSpPr>
          <p:cNvPr id="6" name="Content Placeholder 1">
            <a:extLst>
              <a:ext uri="{FF2B5EF4-FFF2-40B4-BE49-F238E27FC236}">
                <a16:creationId xmlns:a16="http://schemas.microsoft.com/office/drawing/2014/main" id="{3F892AE1-280D-4A84-B728-9B0168291CA7}"/>
              </a:ext>
            </a:extLst>
          </p:cNvPr>
          <p:cNvSpPr txBox="1">
            <a:spLocks/>
          </p:cNvSpPr>
          <p:nvPr/>
        </p:nvSpPr>
        <p:spPr>
          <a:xfrm>
            <a:off x="4412734" y="3011421"/>
            <a:ext cx="2969577" cy="34145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t>Few concerns</a:t>
            </a:r>
          </a:p>
          <a:p>
            <a:r>
              <a:rPr lang="en-US" sz="2000" b="0" dirty="0"/>
              <a:t>Some edits</a:t>
            </a:r>
          </a:p>
          <a:p>
            <a:r>
              <a:rPr lang="en-US" sz="2000" b="0" dirty="0"/>
              <a:t>1-3 iterations of the report sent back and forth</a:t>
            </a:r>
          </a:p>
          <a:p>
            <a:r>
              <a:rPr lang="en-US" sz="2000" b="0" dirty="0"/>
              <a:t>Multiple phone calls and email chains explaining ourselves; may have to redo some sections depending on feedback</a:t>
            </a:r>
          </a:p>
          <a:p>
            <a:r>
              <a:rPr lang="en-US" sz="2000" b="0" dirty="0"/>
              <a:t>Review completed</a:t>
            </a:r>
          </a:p>
        </p:txBody>
      </p:sp>
      <p:sp>
        <p:nvSpPr>
          <p:cNvPr id="7" name="TextBox 6">
            <a:extLst>
              <a:ext uri="{FF2B5EF4-FFF2-40B4-BE49-F238E27FC236}">
                <a16:creationId xmlns:a16="http://schemas.microsoft.com/office/drawing/2014/main" id="{92FCBA5F-B510-4D6D-B71B-E23E1699FD42}"/>
              </a:ext>
            </a:extLst>
          </p:cNvPr>
          <p:cNvSpPr txBox="1"/>
          <p:nvPr/>
        </p:nvSpPr>
        <p:spPr>
          <a:xfrm>
            <a:off x="4567136" y="2426147"/>
            <a:ext cx="2506392" cy="461665"/>
          </a:xfrm>
          <a:prstGeom prst="rect">
            <a:avLst/>
          </a:prstGeom>
          <a:noFill/>
        </p:spPr>
        <p:txBody>
          <a:bodyPr wrap="none" rtlCol="0">
            <a:spAutoFit/>
          </a:bodyPr>
          <a:lstStyle/>
          <a:p>
            <a:r>
              <a:rPr lang="en-US" sz="2400" b="1" dirty="0">
                <a:solidFill>
                  <a:srgbClr val="FF0000"/>
                </a:solidFill>
              </a:rPr>
              <a:t>Typical Scenario</a:t>
            </a:r>
          </a:p>
        </p:txBody>
      </p:sp>
      <p:sp>
        <p:nvSpPr>
          <p:cNvPr id="8" name="Content Placeholder 1">
            <a:extLst>
              <a:ext uri="{FF2B5EF4-FFF2-40B4-BE49-F238E27FC236}">
                <a16:creationId xmlns:a16="http://schemas.microsoft.com/office/drawing/2014/main" id="{68B9516E-DAC6-4C01-BCAC-FFAF40A5526A}"/>
              </a:ext>
            </a:extLst>
          </p:cNvPr>
          <p:cNvSpPr txBox="1">
            <a:spLocks/>
          </p:cNvSpPr>
          <p:nvPr/>
        </p:nvSpPr>
        <p:spPr>
          <a:xfrm>
            <a:off x="8610600" y="4232359"/>
            <a:ext cx="2815194" cy="2694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t>Major concerns</a:t>
            </a:r>
          </a:p>
          <a:p>
            <a:r>
              <a:rPr lang="en-US" sz="2000" b="0" dirty="0"/>
              <a:t>Thoroughly disagrees with our report</a:t>
            </a:r>
          </a:p>
          <a:p>
            <a:r>
              <a:rPr lang="en-US" sz="2000" b="0" dirty="0"/>
              <a:t>Does not approve</a:t>
            </a:r>
          </a:p>
          <a:p>
            <a:r>
              <a:rPr lang="en-US" sz="2000" b="0" dirty="0"/>
              <a:t>Review still completed</a:t>
            </a:r>
          </a:p>
        </p:txBody>
      </p:sp>
      <p:sp>
        <p:nvSpPr>
          <p:cNvPr id="9" name="TextBox 8">
            <a:extLst>
              <a:ext uri="{FF2B5EF4-FFF2-40B4-BE49-F238E27FC236}">
                <a16:creationId xmlns:a16="http://schemas.microsoft.com/office/drawing/2014/main" id="{217DCB31-C53E-406A-A687-F4170F38A236}"/>
              </a:ext>
            </a:extLst>
          </p:cNvPr>
          <p:cNvSpPr txBox="1"/>
          <p:nvPr/>
        </p:nvSpPr>
        <p:spPr>
          <a:xfrm>
            <a:off x="8313222" y="3719744"/>
            <a:ext cx="3034420" cy="461665"/>
          </a:xfrm>
          <a:prstGeom prst="rect">
            <a:avLst/>
          </a:prstGeom>
          <a:noFill/>
        </p:spPr>
        <p:txBody>
          <a:bodyPr wrap="none" rtlCol="0">
            <a:spAutoFit/>
          </a:bodyPr>
          <a:lstStyle/>
          <a:p>
            <a:r>
              <a:rPr lang="en-US" sz="2400" b="1" dirty="0">
                <a:solidFill>
                  <a:srgbClr val="FF0000"/>
                </a:solidFill>
              </a:rPr>
              <a:t>Worst Case Scenario</a:t>
            </a:r>
          </a:p>
        </p:txBody>
      </p:sp>
    </p:spTree>
    <p:extLst>
      <p:ext uri="{BB962C8B-B14F-4D97-AF65-F5344CB8AC3E}">
        <p14:creationId xmlns:p14="http://schemas.microsoft.com/office/powerpoint/2010/main" val="387244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49DDAD-6B12-416D-802B-355CBB447F2E}"/>
              </a:ext>
            </a:extLst>
          </p:cNvPr>
          <p:cNvSpPr>
            <a:spLocks noGrp="1"/>
          </p:cNvSpPr>
          <p:nvPr>
            <p:ph idx="1"/>
          </p:nvPr>
        </p:nvSpPr>
        <p:spPr>
          <a:xfrm>
            <a:off x="1627464" y="2491529"/>
            <a:ext cx="9726336" cy="3685433"/>
          </a:xfrm>
        </p:spPr>
        <p:txBody>
          <a:bodyPr/>
          <a:lstStyle/>
          <a:p>
            <a:pPr marL="514350" indent="-514350">
              <a:buFont typeface="+mj-lt"/>
              <a:buAutoNum type="arabicPeriod"/>
            </a:pPr>
            <a:r>
              <a:rPr lang="en-US" dirty="0"/>
              <a:t>The OE format</a:t>
            </a:r>
          </a:p>
          <a:p>
            <a:pPr marL="514350" indent="-514350">
              <a:buFont typeface="+mj-lt"/>
              <a:buAutoNum type="arabicPeriod"/>
            </a:pPr>
            <a:r>
              <a:rPr lang="en-US" dirty="0"/>
              <a:t>Editing</a:t>
            </a:r>
          </a:p>
          <a:p>
            <a:pPr marL="514350" indent="-514350">
              <a:buFont typeface="+mj-lt"/>
              <a:buAutoNum type="arabicPeriod"/>
            </a:pPr>
            <a:r>
              <a:rPr lang="en-US" dirty="0"/>
              <a:t>You want this internally approved? Here’s how</a:t>
            </a:r>
          </a:p>
          <a:p>
            <a:pPr marL="514350" indent="-514350">
              <a:buFont typeface="+mj-lt"/>
              <a:buAutoNum type="arabicPeriod"/>
            </a:pPr>
            <a:r>
              <a:rPr lang="en-US" dirty="0"/>
              <a:t>Independent Engineer review process</a:t>
            </a:r>
          </a:p>
          <a:p>
            <a:pPr marL="514350" indent="-514350">
              <a:buFont typeface="+mj-lt"/>
              <a:buAutoNum type="arabicPeriod"/>
            </a:pPr>
            <a:r>
              <a:rPr lang="en-US" dirty="0"/>
              <a:t>Final close-out items</a:t>
            </a:r>
          </a:p>
        </p:txBody>
      </p:sp>
      <p:sp>
        <p:nvSpPr>
          <p:cNvPr id="3" name="Slide Number Placeholder 2">
            <a:extLst>
              <a:ext uri="{FF2B5EF4-FFF2-40B4-BE49-F238E27FC236}">
                <a16:creationId xmlns:a16="http://schemas.microsoft.com/office/drawing/2014/main" id="{9DD4476B-6653-4C61-A696-D756E1F56E3E}"/>
              </a:ext>
            </a:extLst>
          </p:cNvPr>
          <p:cNvSpPr>
            <a:spLocks noGrp="1"/>
          </p:cNvSpPr>
          <p:nvPr>
            <p:ph type="sldNum" sz="quarter" idx="12"/>
          </p:nvPr>
        </p:nvSpPr>
        <p:spPr/>
        <p:txBody>
          <a:bodyPr/>
          <a:lstStyle/>
          <a:p>
            <a:fld id="{4EC93DFA-70F6-4220-86AB-AD3183C08C91}" type="slidenum">
              <a:rPr lang="en-US" smtClean="0"/>
              <a:t>2</a:t>
            </a:fld>
            <a:endParaRPr lang="en-US" dirty="0"/>
          </a:p>
        </p:txBody>
      </p:sp>
      <p:sp>
        <p:nvSpPr>
          <p:cNvPr id="4" name="Title 3">
            <a:extLst>
              <a:ext uri="{FF2B5EF4-FFF2-40B4-BE49-F238E27FC236}">
                <a16:creationId xmlns:a16="http://schemas.microsoft.com/office/drawing/2014/main" id="{E5431D2F-5534-4420-AEB1-E92745AEFBEC}"/>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80097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9F1C9-E138-402C-A9F0-72753B20AFCA}"/>
              </a:ext>
            </a:extLst>
          </p:cNvPr>
          <p:cNvSpPr>
            <a:spLocks noGrp="1"/>
          </p:cNvSpPr>
          <p:nvPr>
            <p:ph idx="1"/>
          </p:nvPr>
        </p:nvSpPr>
        <p:spPr>
          <a:xfrm>
            <a:off x="733425" y="2730770"/>
            <a:ext cx="10515600" cy="2374629"/>
          </a:xfrm>
        </p:spPr>
        <p:txBody>
          <a:bodyPr>
            <a:normAutofit lnSpcReduction="10000"/>
          </a:bodyPr>
          <a:lstStyle/>
          <a:p>
            <a:r>
              <a:rPr lang="en-US" dirty="0"/>
              <a:t>After multiple iterations and adjustments, Independent Engineer will write his/her final review of the project</a:t>
            </a:r>
          </a:p>
          <a:p>
            <a:endParaRPr lang="en-US" dirty="0"/>
          </a:p>
          <a:p>
            <a:r>
              <a:rPr lang="en-US" dirty="0"/>
              <a:t>Signed review is sent to OE </a:t>
            </a:r>
          </a:p>
          <a:p>
            <a:pPr lvl="1"/>
            <a:r>
              <a:rPr lang="en-US" dirty="0"/>
              <a:t>If you were DE lead, you had better read this review and know it inside-out</a:t>
            </a:r>
          </a:p>
        </p:txBody>
      </p:sp>
      <p:sp>
        <p:nvSpPr>
          <p:cNvPr id="3" name="Slide Number Placeholder 2">
            <a:extLst>
              <a:ext uri="{FF2B5EF4-FFF2-40B4-BE49-F238E27FC236}">
                <a16:creationId xmlns:a16="http://schemas.microsoft.com/office/drawing/2014/main" id="{C8F5FFFC-B26D-4EFB-82D6-D7CC6EE70725}"/>
              </a:ext>
            </a:extLst>
          </p:cNvPr>
          <p:cNvSpPr>
            <a:spLocks noGrp="1"/>
          </p:cNvSpPr>
          <p:nvPr>
            <p:ph type="sldNum" sz="quarter" idx="12"/>
          </p:nvPr>
        </p:nvSpPr>
        <p:spPr/>
        <p:txBody>
          <a:bodyPr/>
          <a:lstStyle/>
          <a:p>
            <a:fld id="{4EC93DFA-70F6-4220-86AB-AD3183C08C91}" type="slidenum">
              <a:rPr lang="en-US" smtClean="0"/>
              <a:t>20</a:t>
            </a:fld>
            <a:endParaRPr lang="en-US" dirty="0"/>
          </a:p>
        </p:txBody>
      </p:sp>
      <p:sp>
        <p:nvSpPr>
          <p:cNvPr id="4" name="Title 3">
            <a:extLst>
              <a:ext uri="{FF2B5EF4-FFF2-40B4-BE49-F238E27FC236}">
                <a16:creationId xmlns:a16="http://schemas.microsoft.com/office/drawing/2014/main" id="{E3484113-D844-4B15-95A3-28A403C4CCBA}"/>
              </a:ext>
            </a:extLst>
          </p:cNvPr>
          <p:cNvSpPr>
            <a:spLocks noGrp="1"/>
          </p:cNvSpPr>
          <p:nvPr>
            <p:ph type="title"/>
          </p:nvPr>
        </p:nvSpPr>
        <p:spPr/>
        <p:txBody>
          <a:bodyPr>
            <a:normAutofit fontScale="90000"/>
          </a:bodyPr>
          <a:lstStyle/>
          <a:p>
            <a:r>
              <a:rPr lang="en-US" dirty="0"/>
              <a:t>Independent engineer review</a:t>
            </a:r>
          </a:p>
        </p:txBody>
      </p:sp>
      <p:sp>
        <p:nvSpPr>
          <p:cNvPr id="5" name="Text Placeholder 4">
            <a:extLst>
              <a:ext uri="{FF2B5EF4-FFF2-40B4-BE49-F238E27FC236}">
                <a16:creationId xmlns:a16="http://schemas.microsoft.com/office/drawing/2014/main" id="{25128C99-615F-48B5-9967-66F0C73025B2}"/>
              </a:ext>
            </a:extLst>
          </p:cNvPr>
          <p:cNvSpPr>
            <a:spLocks noGrp="1"/>
          </p:cNvSpPr>
          <p:nvPr>
            <p:ph type="body" sz="quarter" idx="13"/>
          </p:nvPr>
        </p:nvSpPr>
        <p:spPr/>
        <p:txBody>
          <a:bodyPr>
            <a:normAutofit fontScale="92500" lnSpcReduction="10000"/>
          </a:bodyPr>
          <a:lstStyle/>
          <a:p>
            <a:r>
              <a:rPr lang="en-US" dirty="0"/>
              <a:t>Outputs</a:t>
            </a:r>
          </a:p>
        </p:txBody>
      </p:sp>
    </p:spTree>
    <p:extLst>
      <p:ext uri="{BB962C8B-B14F-4D97-AF65-F5344CB8AC3E}">
        <p14:creationId xmlns:p14="http://schemas.microsoft.com/office/powerpoint/2010/main" val="343737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A79BF3-BA22-4935-92B5-058318C5DA4E}"/>
              </a:ext>
            </a:extLst>
          </p:cNvPr>
          <p:cNvSpPr>
            <a:spLocks noGrp="1"/>
          </p:cNvSpPr>
          <p:nvPr>
            <p:ph idx="1"/>
          </p:nvPr>
        </p:nvSpPr>
        <p:spPr>
          <a:xfrm>
            <a:off x="838200" y="1490597"/>
            <a:ext cx="10515600" cy="4005328"/>
          </a:xfrm>
        </p:spPr>
        <p:txBody>
          <a:bodyPr>
            <a:normAutofit fontScale="77500" lnSpcReduction="20000"/>
          </a:bodyPr>
          <a:lstStyle/>
          <a:p>
            <a:r>
              <a:rPr lang="en-US" dirty="0"/>
              <a:t>Copy the PDFs that were given to and approved by the IE into /13. Approvals</a:t>
            </a:r>
          </a:p>
          <a:p>
            <a:pPr lvl="1"/>
            <a:r>
              <a:rPr lang="en-US" dirty="0"/>
              <a:t>Files:</a:t>
            </a:r>
          </a:p>
          <a:p>
            <a:pPr lvl="2"/>
            <a:r>
              <a:rPr lang="en-US" dirty="0"/>
              <a:t>REV0x_DetailedEval_&lt;company&gt;_REPORT ONLY.pdf</a:t>
            </a:r>
          </a:p>
          <a:p>
            <a:pPr lvl="3"/>
            <a:r>
              <a:rPr lang="en-US" dirty="0"/>
              <a:t>Report only</a:t>
            </a:r>
          </a:p>
          <a:p>
            <a:pPr lvl="2"/>
            <a:r>
              <a:rPr lang="en-US" dirty="0"/>
              <a:t>REV0x_DetailedEval_&lt;company&gt;_REPORT w EXHIBITS.pdf</a:t>
            </a:r>
          </a:p>
          <a:p>
            <a:pPr lvl="3"/>
            <a:r>
              <a:rPr lang="en-US" dirty="0"/>
              <a:t>Report + exhibits</a:t>
            </a:r>
          </a:p>
          <a:p>
            <a:pPr lvl="2"/>
            <a:r>
              <a:rPr lang="en-US" dirty="0"/>
              <a:t>REV0x_DetailedEval_&lt;company&gt;_SITE WIND REPORT.pdf</a:t>
            </a:r>
          </a:p>
          <a:p>
            <a:pPr lvl="3"/>
            <a:r>
              <a:rPr lang="en-US" dirty="0"/>
              <a:t>WRA and PPR combined into one file</a:t>
            </a:r>
          </a:p>
          <a:p>
            <a:pPr lvl="2"/>
            <a:r>
              <a:rPr lang="en-US" dirty="0"/>
              <a:t>REV0x_DetailedEval_&lt;company&gt;_GUNTER REVIEW.pdf</a:t>
            </a:r>
          </a:p>
          <a:p>
            <a:pPr lvl="3"/>
            <a:r>
              <a:rPr lang="en-US" dirty="0"/>
              <a:t>IE final </a:t>
            </a:r>
            <a:r>
              <a:rPr lang="en-US" b="1" dirty="0"/>
              <a:t>signed</a:t>
            </a:r>
            <a:r>
              <a:rPr lang="en-US" dirty="0"/>
              <a:t> review</a:t>
            </a:r>
          </a:p>
          <a:p>
            <a:pPr lvl="2"/>
            <a:r>
              <a:rPr lang="en-US" dirty="0"/>
              <a:t>REV0x_DetailedEval_&lt;company&gt;_GUNTER REVIEW AND REPORT.pdf</a:t>
            </a:r>
          </a:p>
          <a:p>
            <a:pPr lvl="3"/>
            <a:r>
              <a:rPr lang="en-US" dirty="0"/>
              <a:t>IE final </a:t>
            </a:r>
            <a:r>
              <a:rPr lang="en-US" b="1" dirty="0"/>
              <a:t>signed</a:t>
            </a:r>
            <a:r>
              <a:rPr lang="en-US" dirty="0"/>
              <a:t> review and </a:t>
            </a:r>
            <a:r>
              <a:rPr lang="en-US" dirty="0" err="1"/>
              <a:t>report+exhibits</a:t>
            </a:r>
            <a:r>
              <a:rPr lang="en-US" dirty="0"/>
              <a:t> into one file. Review first then report.</a:t>
            </a:r>
          </a:p>
          <a:p>
            <a:pPr lvl="3"/>
            <a:endParaRPr lang="en-US" dirty="0"/>
          </a:p>
          <a:p>
            <a:pPr lvl="1"/>
            <a:r>
              <a:rPr lang="en-US" dirty="0"/>
              <a:t>Add Bates numbers on all files, all pages in upper left corner</a:t>
            </a:r>
          </a:p>
          <a:p>
            <a:pPr lvl="1"/>
            <a:r>
              <a:rPr lang="en-US" dirty="0"/>
              <a:t>Add file and REV number on all files, all pages in upper right corner</a:t>
            </a:r>
          </a:p>
        </p:txBody>
      </p:sp>
      <p:sp>
        <p:nvSpPr>
          <p:cNvPr id="3" name="Slide Number Placeholder 2">
            <a:extLst>
              <a:ext uri="{FF2B5EF4-FFF2-40B4-BE49-F238E27FC236}">
                <a16:creationId xmlns:a16="http://schemas.microsoft.com/office/drawing/2014/main" id="{5A7ACE04-7613-42F0-AE08-5577AE9006B2}"/>
              </a:ext>
            </a:extLst>
          </p:cNvPr>
          <p:cNvSpPr>
            <a:spLocks noGrp="1"/>
          </p:cNvSpPr>
          <p:nvPr>
            <p:ph type="sldNum" sz="quarter" idx="12"/>
          </p:nvPr>
        </p:nvSpPr>
        <p:spPr/>
        <p:txBody>
          <a:bodyPr/>
          <a:lstStyle/>
          <a:p>
            <a:fld id="{4EC93DFA-70F6-4220-86AB-AD3183C08C91}" type="slidenum">
              <a:rPr lang="en-US" smtClean="0"/>
              <a:t>21</a:t>
            </a:fld>
            <a:endParaRPr lang="en-US" dirty="0"/>
          </a:p>
        </p:txBody>
      </p:sp>
      <p:sp>
        <p:nvSpPr>
          <p:cNvPr id="4" name="Title 3">
            <a:extLst>
              <a:ext uri="{FF2B5EF4-FFF2-40B4-BE49-F238E27FC236}">
                <a16:creationId xmlns:a16="http://schemas.microsoft.com/office/drawing/2014/main" id="{12A39E20-338D-4D32-8343-943B9A077ACD}"/>
              </a:ext>
            </a:extLst>
          </p:cNvPr>
          <p:cNvSpPr>
            <a:spLocks noGrp="1"/>
          </p:cNvSpPr>
          <p:nvPr>
            <p:ph type="title"/>
          </p:nvPr>
        </p:nvSpPr>
        <p:spPr/>
        <p:txBody>
          <a:bodyPr/>
          <a:lstStyle/>
          <a:p>
            <a:r>
              <a:rPr lang="en-US" dirty="0"/>
              <a:t>final close-out housekeeping</a:t>
            </a:r>
          </a:p>
        </p:txBody>
      </p:sp>
      <p:pic>
        <p:nvPicPr>
          <p:cNvPr id="5" name="Picture 4">
            <a:extLst>
              <a:ext uri="{FF2B5EF4-FFF2-40B4-BE49-F238E27FC236}">
                <a16:creationId xmlns:a16="http://schemas.microsoft.com/office/drawing/2014/main" id="{D83C9D8B-4681-4802-82DE-F9A07852E6FE}"/>
              </a:ext>
            </a:extLst>
          </p:cNvPr>
          <p:cNvPicPr>
            <a:picLocks noChangeAspect="1"/>
          </p:cNvPicPr>
          <p:nvPr/>
        </p:nvPicPr>
        <p:blipFill>
          <a:blip r:embed="rId2"/>
          <a:stretch>
            <a:fillRect/>
          </a:stretch>
        </p:blipFill>
        <p:spPr>
          <a:xfrm>
            <a:off x="4105275" y="5154870"/>
            <a:ext cx="5381625" cy="1566605"/>
          </a:xfrm>
          <a:prstGeom prst="rect">
            <a:avLst/>
          </a:prstGeom>
        </p:spPr>
      </p:pic>
    </p:spTree>
    <p:extLst>
      <p:ext uri="{BB962C8B-B14F-4D97-AF65-F5344CB8AC3E}">
        <p14:creationId xmlns:p14="http://schemas.microsoft.com/office/powerpoint/2010/main" val="383465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A79BF3-BA22-4935-92B5-058318C5DA4E}"/>
              </a:ext>
            </a:extLst>
          </p:cNvPr>
          <p:cNvSpPr>
            <a:spLocks noGrp="1"/>
          </p:cNvSpPr>
          <p:nvPr>
            <p:ph idx="1"/>
          </p:nvPr>
        </p:nvSpPr>
        <p:spPr>
          <a:xfrm>
            <a:off x="838199" y="1669984"/>
            <a:ext cx="10515600" cy="4686366"/>
          </a:xfrm>
        </p:spPr>
        <p:txBody>
          <a:bodyPr>
            <a:normAutofit fontScale="70000" lnSpcReduction="20000"/>
          </a:bodyPr>
          <a:lstStyle/>
          <a:p>
            <a:r>
              <a:rPr lang="en-US" dirty="0"/>
              <a:t>Create DE Summary page</a:t>
            </a:r>
          </a:p>
          <a:p>
            <a:pPr lvl="1"/>
            <a:r>
              <a:rPr lang="en-US" dirty="0"/>
              <a:t>Save PDF in correct location</a:t>
            </a:r>
          </a:p>
          <a:p>
            <a:pPr lvl="1"/>
            <a:r>
              <a:rPr lang="en-US" dirty="0"/>
              <a:t>Print and put into DE Summary binder </a:t>
            </a:r>
          </a:p>
          <a:p>
            <a:r>
              <a:rPr lang="en-US" dirty="0"/>
              <a:t>Update Turbine Siting Log</a:t>
            </a:r>
          </a:p>
          <a:p>
            <a:r>
              <a:rPr lang="en-US" dirty="0"/>
              <a:t>Update Term Sheet</a:t>
            </a:r>
          </a:p>
          <a:p>
            <a:r>
              <a:rPr lang="en-US" dirty="0"/>
              <a:t>Update Project Master Sheet</a:t>
            </a:r>
          </a:p>
          <a:p>
            <a:r>
              <a:rPr lang="en-US" dirty="0"/>
              <a:t>Finalize </a:t>
            </a:r>
            <a:r>
              <a:rPr lang="en-US" dirty="0" err="1"/>
              <a:t>Goldwind</a:t>
            </a:r>
            <a:r>
              <a:rPr lang="en-US" dirty="0"/>
              <a:t> forms (later class)</a:t>
            </a:r>
          </a:p>
          <a:p>
            <a:r>
              <a:rPr lang="en-US" dirty="0"/>
              <a:t>Clean folders</a:t>
            </a:r>
          </a:p>
          <a:p>
            <a:r>
              <a:rPr lang="en-US" dirty="0"/>
              <a:t>Update </a:t>
            </a:r>
            <a:r>
              <a:rPr lang="en-US" dirty="0" err="1"/>
              <a:t>Whaleboard</a:t>
            </a:r>
            <a:endParaRPr lang="en-US" dirty="0"/>
          </a:p>
          <a:p>
            <a:r>
              <a:rPr lang="en-US" dirty="0"/>
              <a:t>Update </a:t>
            </a:r>
            <a:r>
              <a:rPr lang="en-US"/>
              <a:t>Taskworld</a:t>
            </a:r>
            <a:endParaRPr lang="en-US" dirty="0"/>
          </a:p>
          <a:p>
            <a:r>
              <a:rPr lang="en-US" dirty="0"/>
              <a:t>Confirm it was put into Athena </a:t>
            </a:r>
          </a:p>
          <a:p>
            <a:r>
              <a:rPr lang="en-US" dirty="0"/>
              <a:t>Ask Associates to print/bind a copy for the library</a:t>
            </a:r>
          </a:p>
          <a:p>
            <a:endParaRPr lang="en-US" dirty="0"/>
          </a:p>
          <a:p>
            <a:pPr marL="0" indent="0">
              <a:buNone/>
            </a:pPr>
            <a:r>
              <a:rPr lang="en-US" dirty="0"/>
              <a:t>We’ll go more in-depth on these at a later class</a:t>
            </a:r>
          </a:p>
        </p:txBody>
      </p:sp>
      <p:sp>
        <p:nvSpPr>
          <p:cNvPr id="3" name="Slide Number Placeholder 2">
            <a:extLst>
              <a:ext uri="{FF2B5EF4-FFF2-40B4-BE49-F238E27FC236}">
                <a16:creationId xmlns:a16="http://schemas.microsoft.com/office/drawing/2014/main" id="{5A7ACE04-7613-42F0-AE08-5577AE9006B2}"/>
              </a:ext>
            </a:extLst>
          </p:cNvPr>
          <p:cNvSpPr>
            <a:spLocks noGrp="1"/>
          </p:cNvSpPr>
          <p:nvPr>
            <p:ph type="sldNum" sz="quarter" idx="12"/>
          </p:nvPr>
        </p:nvSpPr>
        <p:spPr/>
        <p:txBody>
          <a:bodyPr/>
          <a:lstStyle/>
          <a:p>
            <a:fld id="{4EC93DFA-70F6-4220-86AB-AD3183C08C91}" type="slidenum">
              <a:rPr lang="en-US" smtClean="0"/>
              <a:t>22</a:t>
            </a:fld>
            <a:endParaRPr lang="en-US" dirty="0"/>
          </a:p>
        </p:txBody>
      </p:sp>
      <p:sp>
        <p:nvSpPr>
          <p:cNvPr id="4" name="Title 3">
            <a:extLst>
              <a:ext uri="{FF2B5EF4-FFF2-40B4-BE49-F238E27FC236}">
                <a16:creationId xmlns:a16="http://schemas.microsoft.com/office/drawing/2014/main" id="{12A39E20-338D-4D32-8343-943B9A077ACD}"/>
              </a:ext>
            </a:extLst>
          </p:cNvPr>
          <p:cNvSpPr>
            <a:spLocks noGrp="1"/>
          </p:cNvSpPr>
          <p:nvPr>
            <p:ph type="title"/>
          </p:nvPr>
        </p:nvSpPr>
        <p:spPr/>
        <p:txBody>
          <a:bodyPr/>
          <a:lstStyle/>
          <a:p>
            <a:r>
              <a:rPr lang="en-US" dirty="0"/>
              <a:t>close-out housekeeping</a:t>
            </a:r>
          </a:p>
        </p:txBody>
      </p:sp>
      <p:pic>
        <p:nvPicPr>
          <p:cNvPr id="2050" name="Picture 2" descr="Image result for do not cry meme">
            <a:extLst>
              <a:ext uri="{FF2B5EF4-FFF2-40B4-BE49-F238E27FC236}">
                <a16:creationId xmlns:a16="http://schemas.microsoft.com/office/drawing/2014/main" id="{2084F564-7936-42DD-B260-B1E2D232F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851" y="2271473"/>
            <a:ext cx="3863131" cy="217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3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D96A-B5C4-4E1A-9D4D-E81806761F1B}"/>
              </a:ext>
            </a:extLst>
          </p:cNvPr>
          <p:cNvSpPr>
            <a:spLocks noGrp="1"/>
          </p:cNvSpPr>
          <p:nvPr>
            <p:ph type="title"/>
          </p:nvPr>
        </p:nvSpPr>
        <p:spPr/>
        <p:txBody>
          <a:bodyPr/>
          <a:lstStyle/>
          <a:p>
            <a:r>
              <a:rPr lang="en-US" dirty="0"/>
              <a:t>homework</a:t>
            </a:r>
          </a:p>
        </p:txBody>
      </p:sp>
      <p:sp>
        <p:nvSpPr>
          <p:cNvPr id="3" name="Slide Number Placeholder 2">
            <a:extLst>
              <a:ext uri="{FF2B5EF4-FFF2-40B4-BE49-F238E27FC236}">
                <a16:creationId xmlns:a16="http://schemas.microsoft.com/office/drawing/2014/main" id="{A29B073C-1FE6-455B-8E8C-73D667B9D5EA}"/>
              </a:ext>
            </a:extLst>
          </p:cNvPr>
          <p:cNvSpPr>
            <a:spLocks noGrp="1"/>
          </p:cNvSpPr>
          <p:nvPr>
            <p:ph type="sldNum" sz="quarter" idx="12"/>
          </p:nvPr>
        </p:nvSpPr>
        <p:spPr/>
        <p:txBody>
          <a:bodyPr/>
          <a:lstStyle/>
          <a:p>
            <a:fld id="{4EC93DFA-70F6-4220-86AB-AD3183C08C91}" type="slidenum">
              <a:rPr lang="en-US" smtClean="0"/>
              <a:t>23</a:t>
            </a:fld>
            <a:endParaRPr lang="en-US"/>
          </a:p>
        </p:txBody>
      </p:sp>
      <p:sp>
        <p:nvSpPr>
          <p:cNvPr id="4" name="TextBox 3">
            <a:extLst>
              <a:ext uri="{FF2B5EF4-FFF2-40B4-BE49-F238E27FC236}">
                <a16:creationId xmlns:a16="http://schemas.microsoft.com/office/drawing/2014/main" id="{94B676FC-3A41-4A64-8276-8B930464443B}"/>
              </a:ext>
            </a:extLst>
          </p:cNvPr>
          <p:cNvSpPr txBox="1"/>
          <p:nvPr/>
        </p:nvSpPr>
        <p:spPr>
          <a:xfrm>
            <a:off x="1191846" y="2144033"/>
            <a:ext cx="9466384" cy="1631216"/>
          </a:xfrm>
          <a:prstGeom prst="rect">
            <a:avLst/>
          </a:prstGeom>
          <a:noFill/>
        </p:spPr>
        <p:txBody>
          <a:bodyPr wrap="square" rtlCol="0">
            <a:spAutoFit/>
          </a:bodyPr>
          <a:lstStyle/>
          <a:p>
            <a:r>
              <a:rPr lang="en-US" sz="2000" b="1" dirty="0">
                <a:solidFill>
                  <a:srgbClr val="FF0000"/>
                </a:solidFill>
              </a:rPr>
              <a:t>Read Dr. Gunter’s review of Lafarge </a:t>
            </a:r>
          </a:p>
          <a:p>
            <a:endParaRPr lang="en-US" sz="2000" dirty="0"/>
          </a:p>
          <a:p>
            <a:endParaRPr lang="en-US" sz="2000" dirty="0"/>
          </a:p>
          <a:p>
            <a:endParaRPr lang="en-US" sz="2000" dirty="0"/>
          </a:p>
          <a:p>
            <a:r>
              <a:rPr lang="en-US" sz="2000" b="1" dirty="0"/>
              <a:t>Due next class</a:t>
            </a:r>
          </a:p>
        </p:txBody>
      </p:sp>
    </p:spTree>
    <p:extLst>
      <p:ext uri="{BB962C8B-B14F-4D97-AF65-F5344CB8AC3E}">
        <p14:creationId xmlns:p14="http://schemas.microsoft.com/office/powerpoint/2010/main" val="332550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709FE3-51FC-4316-8B5B-C307F4AECF7F}"/>
              </a:ext>
            </a:extLst>
          </p:cNvPr>
          <p:cNvSpPr>
            <a:spLocks noGrp="1"/>
          </p:cNvSpPr>
          <p:nvPr>
            <p:ph type="title"/>
          </p:nvPr>
        </p:nvSpPr>
        <p:spPr/>
        <p:txBody>
          <a:bodyPr/>
          <a:lstStyle/>
          <a:p>
            <a:r>
              <a:rPr lang="en-US" dirty="0"/>
              <a:t>Questions?</a:t>
            </a:r>
          </a:p>
        </p:txBody>
      </p:sp>
      <p:sp>
        <p:nvSpPr>
          <p:cNvPr id="5" name="Content Placeholder 1">
            <a:extLst>
              <a:ext uri="{FF2B5EF4-FFF2-40B4-BE49-F238E27FC236}">
                <a16:creationId xmlns:a16="http://schemas.microsoft.com/office/drawing/2014/main" id="{65D17609-1C88-40AD-8C36-BB512C482DC2}"/>
              </a:ext>
            </a:extLst>
          </p:cNvPr>
          <p:cNvSpPr txBox="1">
            <a:spLocks/>
          </p:cNvSpPr>
          <p:nvPr/>
        </p:nvSpPr>
        <p:spPr>
          <a:xfrm>
            <a:off x="3520115" y="2449173"/>
            <a:ext cx="6037869" cy="743505"/>
          </a:xfrm>
          <a:prstGeom prst="rect">
            <a:avLst/>
          </a:prstGeom>
        </p:spPr>
        <p:txBody>
          <a:bodyPr vert="horz" lIns="76200" tIns="38100" rIns="76200" bIns="381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33" dirty="0"/>
              <a:t>Questions? Comments? Concerns?</a:t>
            </a:r>
          </a:p>
          <a:p>
            <a:pPr marL="0" indent="0">
              <a:buNone/>
            </a:pPr>
            <a:endParaRPr lang="en-US" sz="2333" dirty="0"/>
          </a:p>
        </p:txBody>
      </p:sp>
      <p:sp>
        <p:nvSpPr>
          <p:cNvPr id="6" name="TextBox 5">
            <a:extLst>
              <a:ext uri="{FF2B5EF4-FFF2-40B4-BE49-F238E27FC236}">
                <a16:creationId xmlns:a16="http://schemas.microsoft.com/office/drawing/2014/main" id="{DF6B7220-8218-4DA9-A81E-873CBBBA1BEF}"/>
              </a:ext>
            </a:extLst>
          </p:cNvPr>
          <p:cNvSpPr txBox="1"/>
          <p:nvPr/>
        </p:nvSpPr>
        <p:spPr>
          <a:xfrm>
            <a:off x="5395606" y="3900564"/>
            <a:ext cx="1252202" cy="323165"/>
          </a:xfrm>
          <a:prstGeom prst="rect">
            <a:avLst/>
          </a:prstGeom>
          <a:noFill/>
        </p:spPr>
        <p:txBody>
          <a:bodyPr wrap="none" rtlCol="0">
            <a:spAutoFit/>
          </a:bodyPr>
          <a:lstStyle/>
          <a:p>
            <a:r>
              <a:rPr lang="en-US" sz="1500" dirty="0"/>
              <a:t>FAA Process</a:t>
            </a:r>
          </a:p>
        </p:txBody>
      </p:sp>
      <p:sp>
        <p:nvSpPr>
          <p:cNvPr id="8" name="TextBox 7">
            <a:extLst>
              <a:ext uri="{FF2B5EF4-FFF2-40B4-BE49-F238E27FC236}">
                <a16:creationId xmlns:a16="http://schemas.microsoft.com/office/drawing/2014/main" id="{FE7F1663-53F8-47B4-9EF3-F7BB081CCB26}"/>
              </a:ext>
            </a:extLst>
          </p:cNvPr>
          <p:cNvSpPr txBox="1"/>
          <p:nvPr/>
        </p:nvSpPr>
        <p:spPr>
          <a:xfrm>
            <a:off x="5474121" y="3546621"/>
            <a:ext cx="1095172" cy="323165"/>
          </a:xfrm>
          <a:prstGeom prst="rect">
            <a:avLst/>
          </a:prstGeom>
          <a:noFill/>
        </p:spPr>
        <p:txBody>
          <a:bodyPr wrap="none" rtlCol="0">
            <a:spAutoFit/>
          </a:bodyPr>
          <a:lstStyle/>
          <a:p>
            <a:r>
              <a:rPr lang="en-US" sz="1500" dirty="0"/>
              <a:t>Next class:</a:t>
            </a:r>
          </a:p>
        </p:txBody>
      </p:sp>
      <p:pic>
        <p:nvPicPr>
          <p:cNvPr id="1026" name="Picture 2" descr="Image result for pusheen  white background">
            <a:extLst>
              <a:ext uri="{FF2B5EF4-FFF2-40B4-BE49-F238E27FC236}">
                <a16:creationId xmlns:a16="http://schemas.microsoft.com/office/drawing/2014/main" id="{A1FDBB6A-C1DB-4650-8D44-F4C83CBB4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29" y="4651899"/>
            <a:ext cx="2529226" cy="252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1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A8B67-2556-41BE-8D10-7A013BA4342A}"/>
              </a:ext>
            </a:extLst>
          </p:cNvPr>
          <p:cNvSpPr>
            <a:spLocks noGrp="1"/>
          </p:cNvSpPr>
          <p:nvPr>
            <p:ph type="sldNum" sz="quarter" idx="12"/>
          </p:nvPr>
        </p:nvSpPr>
        <p:spPr/>
        <p:txBody>
          <a:bodyPr/>
          <a:lstStyle/>
          <a:p>
            <a:fld id="{4EC93DFA-70F6-4220-86AB-AD3183C08C91}" type="slidenum">
              <a:rPr lang="en-US" smtClean="0"/>
              <a:t>3</a:t>
            </a:fld>
            <a:endParaRPr lang="en-US" dirty="0"/>
          </a:p>
        </p:txBody>
      </p:sp>
      <p:sp>
        <p:nvSpPr>
          <p:cNvPr id="4" name="Title 3">
            <a:extLst>
              <a:ext uri="{FF2B5EF4-FFF2-40B4-BE49-F238E27FC236}">
                <a16:creationId xmlns:a16="http://schemas.microsoft.com/office/drawing/2014/main" id="{F342C7DC-BEC0-45F1-B428-3F7472780851}"/>
              </a:ext>
            </a:extLst>
          </p:cNvPr>
          <p:cNvSpPr>
            <a:spLocks noGrp="1"/>
          </p:cNvSpPr>
          <p:nvPr>
            <p:ph type="title"/>
          </p:nvPr>
        </p:nvSpPr>
        <p:spPr/>
        <p:txBody>
          <a:bodyPr/>
          <a:lstStyle/>
          <a:p>
            <a:r>
              <a:rPr lang="en-US" dirty="0"/>
              <a:t>OE format</a:t>
            </a:r>
          </a:p>
        </p:txBody>
      </p:sp>
      <p:pic>
        <p:nvPicPr>
          <p:cNvPr id="5" name="Picture 4">
            <a:extLst>
              <a:ext uri="{FF2B5EF4-FFF2-40B4-BE49-F238E27FC236}">
                <a16:creationId xmlns:a16="http://schemas.microsoft.com/office/drawing/2014/main" id="{8CE5FD8F-0C2C-42DF-A4D5-EEE6C0C7E01F}"/>
              </a:ext>
            </a:extLst>
          </p:cNvPr>
          <p:cNvPicPr>
            <a:picLocks noChangeAspect="1"/>
          </p:cNvPicPr>
          <p:nvPr/>
        </p:nvPicPr>
        <p:blipFill>
          <a:blip r:embed="rId2"/>
          <a:stretch>
            <a:fillRect/>
          </a:stretch>
        </p:blipFill>
        <p:spPr>
          <a:xfrm>
            <a:off x="692168" y="1713044"/>
            <a:ext cx="3591477" cy="4643306"/>
          </a:xfrm>
          <a:prstGeom prst="rect">
            <a:avLst/>
          </a:prstGeom>
        </p:spPr>
      </p:pic>
      <p:sp>
        <p:nvSpPr>
          <p:cNvPr id="6" name="TextBox 5">
            <a:extLst>
              <a:ext uri="{FF2B5EF4-FFF2-40B4-BE49-F238E27FC236}">
                <a16:creationId xmlns:a16="http://schemas.microsoft.com/office/drawing/2014/main" id="{89505B3A-6080-4833-8B67-60F8E442050C}"/>
              </a:ext>
            </a:extLst>
          </p:cNvPr>
          <p:cNvSpPr txBox="1"/>
          <p:nvPr/>
        </p:nvSpPr>
        <p:spPr>
          <a:xfrm>
            <a:off x="4554960" y="2752532"/>
            <a:ext cx="3421125" cy="3046988"/>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t>Initial Assessments</a:t>
            </a:r>
          </a:p>
          <a:p>
            <a:pPr marL="742950" lvl="1" indent="-285750">
              <a:buFont typeface="Arial" panose="020B0604020202020204" pitchFamily="34" charset="0"/>
              <a:buChar char="•"/>
            </a:pPr>
            <a:r>
              <a:rPr lang="en-US" sz="1600" dirty="0"/>
              <a:t>Project Siting</a:t>
            </a:r>
          </a:p>
          <a:p>
            <a:pPr marL="742950" lvl="1" indent="-285750">
              <a:buFont typeface="Arial" panose="020B0604020202020204" pitchFamily="34" charset="0"/>
              <a:buChar char="•"/>
            </a:pPr>
            <a:r>
              <a:rPr lang="en-US" sz="1600" dirty="0"/>
              <a:t>Wind Resource Assessment</a:t>
            </a:r>
          </a:p>
          <a:p>
            <a:pPr marL="742950" lvl="1" indent="-285750">
              <a:buFont typeface="Arial" panose="020B0604020202020204" pitchFamily="34" charset="0"/>
              <a:buChar char="•"/>
            </a:pPr>
            <a:r>
              <a:rPr lang="en-US" sz="1600" dirty="0"/>
              <a:t>Project Performance</a:t>
            </a:r>
          </a:p>
          <a:p>
            <a:pPr marL="742950" lvl="1" indent="-285750">
              <a:buFont typeface="Arial" panose="020B0604020202020204" pitchFamily="34" charset="0"/>
              <a:buChar char="•"/>
            </a:pPr>
            <a:r>
              <a:rPr lang="en-US" sz="1600" dirty="0"/>
              <a:t>Feasibility and Site Specific Studies</a:t>
            </a:r>
          </a:p>
          <a:p>
            <a:pPr marL="742950" lvl="1" indent="-285750">
              <a:buFont typeface="Arial" panose="020B0604020202020204" pitchFamily="34" charset="0"/>
              <a:buChar char="•"/>
            </a:pPr>
            <a:r>
              <a:rPr lang="en-US" sz="1600" dirty="0"/>
              <a:t>Engineering</a:t>
            </a:r>
          </a:p>
          <a:p>
            <a:pPr marL="742950" lvl="1" indent="-285750">
              <a:buFont typeface="Arial" panose="020B0604020202020204" pitchFamily="34" charset="0"/>
              <a:buChar char="•"/>
            </a:pPr>
            <a:r>
              <a:rPr lang="en-US" sz="1600" dirty="0"/>
              <a:t>Financials</a:t>
            </a:r>
          </a:p>
          <a:p>
            <a:pPr marL="742950" lvl="1" indent="-285750">
              <a:buFont typeface="Arial" panose="020B0604020202020204" pitchFamily="34" charset="0"/>
              <a:buChar char="•"/>
            </a:pPr>
            <a:r>
              <a:rPr lang="en-US" sz="1600" dirty="0"/>
              <a:t>Community Considerations</a:t>
            </a:r>
          </a:p>
          <a:p>
            <a:pPr marL="742950" lvl="1" indent="-285750">
              <a:buFont typeface="Arial" panose="020B0604020202020204" pitchFamily="34" charset="0"/>
              <a:buChar char="•"/>
            </a:pPr>
            <a:r>
              <a:rPr lang="en-US" sz="1600" dirty="0"/>
              <a:t>Conclusions</a:t>
            </a:r>
          </a:p>
          <a:p>
            <a:pPr marL="742950" lvl="1" indent="-285750">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91E500DC-BA64-4820-A602-1D76CB265E0E}"/>
              </a:ext>
            </a:extLst>
          </p:cNvPr>
          <p:cNvSpPr txBox="1"/>
          <p:nvPr/>
        </p:nvSpPr>
        <p:spPr>
          <a:xfrm>
            <a:off x="8247401" y="2136979"/>
            <a:ext cx="3332964" cy="4278094"/>
          </a:xfrm>
          <a:prstGeom prst="rect">
            <a:avLst/>
          </a:prstGeom>
          <a:noFill/>
        </p:spPr>
        <p:txBody>
          <a:bodyPr wrap="none" rtlCol="0">
            <a:spAutoFit/>
          </a:bodyPr>
          <a:lstStyle/>
          <a:p>
            <a:pPr marL="742950" lvl="1" indent="-285750">
              <a:buFont typeface="Arial" panose="020B0604020202020204" pitchFamily="34" charset="0"/>
              <a:buChar char="•"/>
            </a:pPr>
            <a:r>
              <a:rPr lang="en-US" sz="1600" dirty="0"/>
              <a:t>Utility Rates</a:t>
            </a:r>
          </a:p>
          <a:p>
            <a:pPr marL="742950" lvl="1" indent="-285750">
              <a:buFont typeface="Arial" panose="020B0604020202020204" pitchFamily="34" charset="0"/>
              <a:buChar char="•"/>
            </a:pPr>
            <a:r>
              <a:rPr lang="en-US" sz="1600" dirty="0"/>
              <a:t>Project Area and Maps</a:t>
            </a:r>
          </a:p>
          <a:p>
            <a:pPr marL="742950" lvl="1" indent="-285750">
              <a:buFont typeface="Arial" panose="020B0604020202020204" pitchFamily="34" charset="0"/>
              <a:buChar char="•"/>
            </a:pPr>
            <a:r>
              <a:rPr lang="en-US" sz="1600" dirty="0"/>
              <a:t>Local Information</a:t>
            </a:r>
          </a:p>
          <a:p>
            <a:pPr marL="742950" lvl="1" indent="-285750">
              <a:buFont typeface="Arial" panose="020B0604020202020204" pitchFamily="34" charset="0"/>
              <a:buChar char="•"/>
            </a:pPr>
            <a:r>
              <a:rPr lang="en-US" sz="1600" dirty="0"/>
              <a:t>Site Layout</a:t>
            </a:r>
          </a:p>
          <a:p>
            <a:pPr marL="742950" lvl="1" indent="-285750">
              <a:buFont typeface="Arial" panose="020B0604020202020204" pitchFamily="34" charset="0"/>
              <a:buChar char="•"/>
            </a:pPr>
            <a:r>
              <a:rPr lang="en-US" sz="1600" dirty="0"/>
              <a:t>WRA</a:t>
            </a:r>
          </a:p>
          <a:p>
            <a:pPr marL="742950" lvl="1" indent="-285750">
              <a:buFont typeface="Arial" panose="020B0604020202020204" pitchFamily="34" charset="0"/>
              <a:buChar char="•"/>
            </a:pPr>
            <a:r>
              <a:rPr lang="en-US" sz="1600" dirty="0"/>
              <a:t>PPR</a:t>
            </a:r>
          </a:p>
          <a:p>
            <a:pPr marL="742950" lvl="1" indent="-285750">
              <a:buFont typeface="Arial" panose="020B0604020202020204" pitchFamily="34" charset="0"/>
              <a:buChar char="•"/>
            </a:pPr>
            <a:r>
              <a:rPr lang="en-US" sz="1600" dirty="0"/>
              <a:t>Turbine Icing Study</a:t>
            </a:r>
          </a:p>
          <a:p>
            <a:pPr marL="742950" lvl="1" indent="-285750">
              <a:buFont typeface="Arial" panose="020B0604020202020204" pitchFamily="34" charset="0"/>
              <a:buChar char="•"/>
            </a:pPr>
            <a:r>
              <a:rPr lang="en-US" sz="1600" dirty="0"/>
              <a:t>Shadow Study</a:t>
            </a:r>
          </a:p>
          <a:p>
            <a:pPr marL="742950" lvl="1" indent="-285750">
              <a:buFont typeface="Arial" panose="020B0604020202020204" pitchFamily="34" charset="0"/>
              <a:buChar char="•"/>
            </a:pPr>
            <a:r>
              <a:rPr lang="en-US" sz="1600" dirty="0"/>
              <a:t>Sound Propagation</a:t>
            </a:r>
          </a:p>
          <a:p>
            <a:pPr marL="742950" lvl="1" indent="-285750">
              <a:buFont typeface="Arial" panose="020B0604020202020204" pitchFamily="34" charset="0"/>
              <a:buChar char="•"/>
            </a:pPr>
            <a:r>
              <a:rPr lang="en-US" sz="1600" dirty="0"/>
              <a:t>Other Site-Specific Studies</a:t>
            </a:r>
          </a:p>
          <a:p>
            <a:pPr marL="742950" lvl="1" indent="-285750">
              <a:buFont typeface="Arial" panose="020B0604020202020204" pitchFamily="34" charset="0"/>
              <a:buChar char="•"/>
            </a:pPr>
            <a:r>
              <a:rPr lang="en-US" sz="1600" dirty="0"/>
              <a:t>FAA</a:t>
            </a:r>
          </a:p>
          <a:p>
            <a:pPr marL="742950" lvl="1" indent="-285750">
              <a:buFont typeface="Arial" panose="020B0604020202020204" pitchFamily="34" charset="0"/>
              <a:buChar char="•"/>
            </a:pPr>
            <a:r>
              <a:rPr lang="en-US" sz="1600" dirty="0"/>
              <a:t>Engineering</a:t>
            </a:r>
          </a:p>
          <a:p>
            <a:pPr marL="742950" lvl="1" indent="-285750">
              <a:buFont typeface="Arial" panose="020B0604020202020204" pitchFamily="34" charset="0"/>
              <a:buChar char="•"/>
            </a:pPr>
            <a:r>
              <a:rPr lang="en-US" sz="1600" dirty="0"/>
              <a:t>PPA Information</a:t>
            </a:r>
          </a:p>
          <a:p>
            <a:pPr marL="742950" lvl="1" indent="-285750">
              <a:buFont typeface="Arial" panose="020B0604020202020204" pitchFamily="34" charset="0"/>
              <a:buChar char="•"/>
            </a:pPr>
            <a:r>
              <a:rPr lang="en-US" sz="1600" dirty="0"/>
              <a:t>DE Flowchart</a:t>
            </a:r>
          </a:p>
          <a:p>
            <a:pPr marL="742950" lvl="1" indent="-285750">
              <a:buFont typeface="Arial" panose="020B0604020202020204" pitchFamily="34" charset="0"/>
              <a:buChar char="•"/>
            </a:pPr>
            <a:r>
              <a:rPr lang="en-US" sz="1600" dirty="0"/>
              <a:t>OE Company Profile</a:t>
            </a:r>
          </a:p>
          <a:p>
            <a:pPr marL="742950" lvl="1" indent="-285750">
              <a:buFont typeface="Arial" panose="020B0604020202020204" pitchFamily="34" charset="0"/>
              <a:buChar char="•"/>
            </a:pPr>
            <a:r>
              <a:rPr lang="en-US" sz="1600" dirty="0"/>
              <a:t>Methodologies</a:t>
            </a:r>
          </a:p>
          <a:p>
            <a:pPr marL="742950" lvl="1" indent="-285750">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10026077-82D2-4F7A-994D-4C9680167008}"/>
              </a:ext>
            </a:extLst>
          </p:cNvPr>
          <p:cNvSpPr txBox="1"/>
          <p:nvPr/>
        </p:nvSpPr>
        <p:spPr>
          <a:xfrm>
            <a:off x="5522049" y="2383200"/>
            <a:ext cx="881973" cy="369332"/>
          </a:xfrm>
          <a:prstGeom prst="rect">
            <a:avLst/>
          </a:prstGeom>
          <a:noFill/>
        </p:spPr>
        <p:txBody>
          <a:bodyPr wrap="none" rtlCol="0">
            <a:spAutoFit/>
          </a:bodyPr>
          <a:lstStyle/>
          <a:p>
            <a:r>
              <a:rPr lang="en-US" dirty="0">
                <a:solidFill>
                  <a:srgbClr val="FF0000"/>
                </a:solidFill>
              </a:rPr>
              <a:t>Report</a:t>
            </a:r>
          </a:p>
        </p:txBody>
      </p:sp>
      <p:sp>
        <p:nvSpPr>
          <p:cNvPr id="9" name="TextBox 8">
            <a:extLst>
              <a:ext uri="{FF2B5EF4-FFF2-40B4-BE49-F238E27FC236}">
                <a16:creationId xmlns:a16="http://schemas.microsoft.com/office/drawing/2014/main" id="{BFBB6AFE-8D3A-46F5-BB1D-3CB1E90FE2E3}"/>
              </a:ext>
            </a:extLst>
          </p:cNvPr>
          <p:cNvSpPr txBox="1"/>
          <p:nvPr/>
        </p:nvSpPr>
        <p:spPr>
          <a:xfrm>
            <a:off x="9406372" y="1714734"/>
            <a:ext cx="1015021" cy="369332"/>
          </a:xfrm>
          <a:prstGeom prst="rect">
            <a:avLst/>
          </a:prstGeom>
          <a:noFill/>
        </p:spPr>
        <p:txBody>
          <a:bodyPr wrap="none" rtlCol="0">
            <a:spAutoFit/>
          </a:bodyPr>
          <a:lstStyle/>
          <a:p>
            <a:r>
              <a:rPr lang="en-US" dirty="0">
                <a:solidFill>
                  <a:srgbClr val="FF0000"/>
                </a:solidFill>
              </a:rPr>
              <a:t>Exhibits</a:t>
            </a:r>
          </a:p>
        </p:txBody>
      </p:sp>
      <p:sp>
        <p:nvSpPr>
          <p:cNvPr id="2" name="TextBox 1">
            <a:extLst>
              <a:ext uri="{FF2B5EF4-FFF2-40B4-BE49-F238E27FC236}">
                <a16:creationId xmlns:a16="http://schemas.microsoft.com/office/drawing/2014/main" id="{2CF1C912-8FB4-4DC8-9EE6-4E3A3B09FDFB}"/>
              </a:ext>
            </a:extLst>
          </p:cNvPr>
          <p:cNvSpPr txBox="1"/>
          <p:nvPr/>
        </p:nvSpPr>
        <p:spPr>
          <a:xfrm>
            <a:off x="762000" y="6415073"/>
            <a:ext cx="4229100" cy="369332"/>
          </a:xfrm>
          <a:prstGeom prst="rect">
            <a:avLst/>
          </a:prstGeom>
          <a:noFill/>
        </p:spPr>
        <p:txBody>
          <a:bodyPr wrap="square" rtlCol="0">
            <a:spAutoFit/>
          </a:bodyPr>
          <a:lstStyle/>
          <a:p>
            <a:r>
              <a:rPr lang="en-US" b="1" dirty="0"/>
              <a:t>Average DE length: 200 pages</a:t>
            </a:r>
          </a:p>
        </p:txBody>
      </p:sp>
    </p:spTree>
    <p:extLst>
      <p:ext uri="{BB962C8B-B14F-4D97-AF65-F5344CB8AC3E}">
        <p14:creationId xmlns:p14="http://schemas.microsoft.com/office/powerpoint/2010/main" val="418048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Report</a:t>
            </a:r>
          </a:p>
        </p:txBody>
      </p:sp>
      <p:sp>
        <p:nvSpPr>
          <p:cNvPr id="6" name="TextBox 5">
            <a:extLst>
              <a:ext uri="{FF2B5EF4-FFF2-40B4-BE49-F238E27FC236}">
                <a16:creationId xmlns:a16="http://schemas.microsoft.com/office/drawing/2014/main" id="{56D0F2DB-2A97-4740-991C-4E46A5707F4D}"/>
              </a:ext>
            </a:extLst>
          </p:cNvPr>
          <p:cNvSpPr txBox="1"/>
          <p:nvPr/>
        </p:nvSpPr>
        <p:spPr>
          <a:xfrm>
            <a:off x="1291190" y="1565501"/>
            <a:ext cx="10062608" cy="584775"/>
          </a:xfrm>
          <a:prstGeom prst="rect">
            <a:avLst/>
          </a:prstGeom>
          <a:noFill/>
        </p:spPr>
        <p:txBody>
          <a:bodyPr wrap="square" rtlCol="0">
            <a:spAutoFit/>
          </a:bodyPr>
          <a:lstStyle/>
          <a:p>
            <a:r>
              <a:rPr lang="en-US" sz="1600" dirty="0"/>
              <a:t>Template:</a:t>
            </a:r>
          </a:p>
          <a:p>
            <a:r>
              <a:rPr lang="en-US" sz="1600" dirty="0"/>
              <a:t>Due Diligence - Resources\OE Documentation\Templates\00 – DE Template_&lt;most recent date&gt;.docx</a:t>
            </a:r>
          </a:p>
        </p:txBody>
      </p:sp>
      <p:pic>
        <p:nvPicPr>
          <p:cNvPr id="2" name="Picture 1">
            <a:extLst>
              <a:ext uri="{FF2B5EF4-FFF2-40B4-BE49-F238E27FC236}">
                <a16:creationId xmlns:a16="http://schemas.microsoft.com/office/drawing/2014/main" id="{BE510FAF-3011-47CE-8A91-86F21D9B0883}"/>
              </a:ext>
            </a:extLst>
          </p:cNvPr>
          <p:cNvPicPr>
            <a:picLocks noChangeAspect="1"/>
          </p:cNvPicPr>
          <p:nvPr/>
        </p:nvPicPr>
        <p:blipFill>
          <a:blip r:embed="rId2"/>
          <a:stretch>
            <a:fillRect/>
          </a:stretch>
        </p:blipFill>
        <p:spPr>
          <a:xfrm>
            <a:off x="374840" y="2374556"/>
            <a:ext cx="4874368" cy="3179343"/>
          </a:xfrm>
          <a:prstGeom prst="rect">
            <a:avLst/>
          </a:prstGeom>
        </p:spPr>
      </p:pic>
      <p:pic>
        <p:nvPicPr>
          <p:cNvPr id="5" name="Picture 4">
            <a:extLst>
              <a:ext uri="{FF2B5EF4-FFF2-40B4-BE49-F238E27FC236}">
                <a16:creationId xmlns:a16="http://schemas.microsoft.com/office/drawing/2014/main" id="{BB6B7AA8-0DBE-48E0-A5D6-11DA17BD6E17}"/>
              </a:ext>
            </a:extLst>
          </p:cNvPr>
          <p:cNvPicPr>
            <a:picLocks noChangeAspect="1"/>
          </p:cNvPicPr>
          <p:nvPr/>
        </p:nvPicPr>
        <p:blipFill>
          <a:blip r:embed="rId3"/>
          <a:stretch>
            <a:fillRect/>
          </a:stretch>
        </p:blipFill>
        <p:spPr>
          <a:xfrm>
            <a:off x="2271887" y="3625939"/>
            <a:ext cx="4874330" cy="3119759"/>
          </a:xfrm>
          <a:prstGeom prst="rect">
            <a:avLst/>
          </a:prstGeom>
        </p:spPr>
      </p:pic>
      <p:sp>
        <p:nvSpPr>
          <p:cNvPr id="7" name="TextBox 6">
            <a:extLst>
              <a:ext uri="{FF2B5EF4-FFF2-40B4-BE49-F238E27FC236}">
                <a16:creationId xmlns:a16="http://schemas.microsoft.com/office/drawing/2014/main" id="{DF3BC426-F3D8-4200-AEFD-A89326340E54}"/>
              </a:ext>
            </a:extLst>
          </p:cNvPr>
          <p:cNvSpPr txBox="1"/>
          <p:nvPr/>
        </p:nvSpPr>
        <p:spPr>
          <a:xfrm>
            <a:off x="8019875" y="2820369"/>
            <a:ext cx="3182603" cy="369332"/>
          </a:xfrm>
          <a:prstGeom prst="rect">
            <a:avLst/>
          </a:prstGeom>
          <a:noFill/>
        </p:spPr>
        <p:txBody>
          <a:bodyPr wrap="none" rtlCol="0">
            <a:spAutoFit/>
          </a:bodyPr>
          <a:lstStyle/>
          <a:p>
            <a:r>
              <a:rPr lang="en-US" dirty="0">
                <a:highlight>
                  <a:srgbClr val="FFFF00"/>
                </a:highlight>
              </a:rPr>
              <a:t>Yellow</a:t>
            </a:r>
            <a:r>
              <a:rPr lang="en-US" dirty="0"/>
              <a:t>: change these sections</a:t>
            </a:r>
          </a:p>
        </p:txBody>
      </p:sp>
      <p:sp>
        <p:nvSpPr>
          <p:cNvPr id="10" name="TextBox 9">
            <a:extLst>
              <a:ext uri="{FF2B5EF4-FFF2-40B4-BE49-F238E27FC236}">
                <a16:creationId xmlns:a16="http://schemas.microsoft.com/office/drawing/2014/main" id="{9B5D39B2-C69C-47F0-8FAE-F171650D932A}"/>
              </a:ext>
            </a:extLst>
          </p:cNvPr>
          <p:cNvSpPr txBox="1"/>
          <p:nvPr/>
        </p:nvSpPr>
        <p:spPr>
          <a:xfrm>
            <a:off x="8019875" y="4024727"/>
            <a:ext cx="3333923" cy="1754326"/>
          </a:xfrm>
          <a:prstGeom prst="rect">
            <a:avLst/>
          </a:prstGeom>
          <a:noFill/>
        </p:spPr>
        <p:txBody>
          <a:bodyPr wrap="square" rtlCol="0">
            <a:spAutoFit/>
          </a:bodyPr>
          <a:lstStyle/>
          <a:p>
            <a:r>
              <a:rPr lang="en-US" dirty="0">
                <a:highlight>
                  <a:srgbClr val="C0C0C0"/>
                </a:highlight>
              </a:rPr>
              <a:t>Gray</a:t>
            </a:r>
            <a:r>
              <a:rPr lang="en-US" dirty="0"/>
              <a:t>: read these sections and see if they still apply the way it is currently written; these sections shouldn’t change much but confirm it’s still accurate</a:t>
            </a:r>
          </a:p>
        </p:txBody>
      </p:sp>
      <p:cxnSp>
        <p:nvCxnSpPr>
          <p:cNvPr id="11" name="Straight Arrow Connector 10">
            <a:extLst>
              <a:ext uri="{FF2B5EF4-FFF2-40B4-BE49-F238E27FC236}">
                <a16:creationId xmlns:a16="http://schemas.microsoft.com/office/drawing/2014/main" id="{9AEAF087-2A9F-45BC-8F7B-19D969D6336C}"/>
              </a:ext>
            </a:extLst>
          </p:cNvPr>
          <p:cNvCxnSpPr>
            <a:cxnSpLocks/>
            <a:stCxn id="7" idx="1"/>
          </p:cNvCxnSpPr>
          <p:nvPr/>
        </p:nvCxnSpPr>
        <p:spPr>
          <a:xfrm flipH="1">
            <a:off x="3443955" y="3005035"/>
            <a:ext cx="4575920" cy="3693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E91D830-C889-4496-976D-051718B2B16A}"/>
              </a:ext>
            </a:extLst>
          </p:cNvPr>
          <p:cNvCxnSpPr>
            <a:cxnSpLocks/>
          </p:cNvCxnSpPr>
          <p:nvPr/>
        </p:nvCxnSpPr>
        <p:spPr>
          <a:xfrm flipH="1">
            <a:off x="3768695" y="4578725"/>
            <a:ext cx="4251180" cy="4889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1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Report</a:t>
            </a:r>
          </a:p>
        </p:txBody>
      </p:sp>
      <p:pic>
        <p:nvPicPr>
          <p:cNvPr id="2" name="Picture 1">
            <a:extLst>
              <a:ext uri="{FF2B5EF4-FFF2-40B4-BE49-F238E27FC236}">
                <a16:creationId xmlns:a16="http://schemas.microsoft.com/office/drawing/2014/main" id="{BE510FAF-3011-47CE-8A91-86F21D9B0883}"/>
              </a:ext>
            </a:extLst>
          </p:cNvPr>
          <p:cNvPicPr>
            <a:picLocks noChangeAspect="1"/>
          </p:cNvPicPr>
          <p:nvPr/>
        </p:nvPicPr>
        <p:blipFill>
          <a:blip r:embed="rId2"/>
          <a:stretch>
            <a:fillRect/>
          </a:stretch>
        </p:blipFill>
        <p:spPr>
          <a:xfrm>
            <a:off x="374840" y="2374556"/>
            <a:ext cx="4874368" cy="3179343"/>
          </a:xfrm>
          <a:prstGeom prst="rect">
            <a:avLst/>
          </a:prstGeom>
        </p:spPr>
      </p:pic>
      <p:pic>
        <p:nvPicPr>
          <p:cNvPr id="5" name="Picture 4">
            <a:extLst>
              <a:ext uri="{FF2B5EF4-FFF2-40B4-BE49-F238E27FC236}">
                <a16:creationId xmlns:a16="http://schemas.microsoft.com/office/drawing/2014/main" id="{BB6B7AA8-0DBE-48E0-A5D6-11DA17BD6E17}"/>
              </a:ext>
            </a:extLst>
          </p:cNvPr>
          <p:cNvPicPr>
            <a:picLocks noChangeAspect="1"/>
          </p:cNvPicPr>
          <p:nvPr/>
        </p:nvPicPr>
        <p:blipFill>
          <a:blip r:embed="rId3"/>
          <a:stretch>
            <a:fillRect/>
          </a:stretch>
        </p:blipFill>
        <p:spPr>
          <a:xfrm>
            <a:off x="2271887" y="3625939"/>
            <a:ext cx="4874330" cy="3119759"/>
          </a:xfrm>
          <a:prstGeom prst="rect">
            <a:avLst/>
          </a:prstGeom>
        </p:spPr>
      </p:pic>
      <p:sp>
        <p:nvSpPr>
          <p:cNvPr id="7" name="TextBox 6">
            <a:extLst>
              <a:ext uri="{FF2B5EF4-FFF2-40B4-BE49-F238E27FC236}">
                <a16:creationId xmlns:a16="http://schemas.microsoft.com/office/drawing/2014/main" id="{DF3BC426-F3D8-4200-AEFD-A89326340E54}"/>
              </a:ext>
            </a:extLst>
          </p:cNvPr>
          <p:cNvSpPr txBox="1"/>
          <p:nvPr/>
        </p:nvSpPr>
        <p:spPr>
          <a:xfrm>
            <a:off x="8003262" y="2000439"/>
            <a:ext cx="3720597" cy="2031325"/>
          </a:xfrm>
          <a:prstGeom prst="rect">
            <a:avLst/>
          </a:prstGeom>
          <a:noFill/>
        </p:spPr>
        <p:txBody>
          <a:bodyPr wrap="square" rtlCol="0">
            <a:spAutoFit/>
          </a:bodyPr>
          <a:lstStyle/>
          <a:p>
            <a:r>
              <a:rPr lang="en-US" dirty="0"/>
              <a:t>White boxes: graphics placeholder. The type of graphic is indicated within the box. May be plots, satellite images, SketchUp model, etc. </a:t>
            </a:r>
          </a:p>
          <a:p>
            <a:endParaRPr lang="en-US" dirty="0"/>
          </a:p>
          <a:p>
            <a:r>
              <a:rPr lang="en-US" dirty="0"/>
              <a:t>Right click &gt; change picture</a:t>
            </a:r>
          </a:p>
        </p:txBody>
      </p:sp>
      <p:cxnSp>
        <p:nvCxnSpPr>
          <p:cNvPr id="11" name="Straight Arrow Connector 10">
            <a:extLst>
              <a:ext uri="{FF2B5EF4-FFF2-40B4-BE49-F238E27FC236}">
                <a16:creationId xmlns:a16="http://schemas.microsoft.com/office/drawing/2014/main" id="{9AEAF087-2A9F-45BC-8F7B-19D969D6336C}"/>
              </a:ext>
            </a:extLst>
          </p:cNvPr>
          <p:cNvCxnSpPr>
            <a:cxnSpLocks/>
          </p:cNvCxnSpPr>
          <p:nvPr/>
        </p:nvCxnSpPr>
        <p:spPr>
          <a:xfrm flipH="1">
            <a:off x="4780699" y="2478793"/>
            <a:ext cx="3195404" cy="7532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E91D830-C889-4496-976D-051718B2B16A}"/>
              </a:ext>
            </a:extLst>
          </p:cNvPr>
          <p:cNvCxnSpPr>
            <a:cxnSpLocks/>
          </p:cNvCxnSpPr>
          <p:nvPr/>
        </p:nvCxnSpPr>
        <p:spPr>
          <a:xfrm flipH="1">
            <a:off x="3857625" y="2478793"/>
            <a:ext cx="4200175" cy="16892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A8755C1-B887-4D65-8E89-78CAE9D126A5}"/>
              </a:ext>
            </a:extLst>
          </p:cNvPr>
          <p:cNvCxnSpPr>
            <a:cxnSpLocks/>
          </p:cNvCxnSpPr>
          <p:nvPr/>
        </p:nvCxnSpPr>
        <p:spPr>
          <a:xfrm flipH="1">
            <a:off x="1847850" y="2466889"/>
            <a:ext cx="6190988" cy="10764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C717991-6346-4946-ABC4-E563AE151077}"/>
              </a:ext>
            </a:extLst>
          </p:cNvPr>
          <p:cNvSpPr/>
          <p:nvPr/>
        </p:nvSpPr>
        <p:spPr>
          <a:xfrm>
            <a:off x="8057800" y="2036815"/>
            <a:ext cx="1372221" cy="294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68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Report</a:t>
            </a:r>
          </a:p>
        </p:txBody>
      </p:sp>
      <p:pic>
        <p:nvPicPr>
          <p:cNvPr id="6" name="Picture 5">
            <a:extLst>
              <a:ext uri="{FF2B5EF4-FFF2-40B4-BE49-F238E27FC236}">
                <a16:creationId xmlns:a16="http://schemas.microsoft.com/office/drawing/2014/main" id="{37EA2D5F-7539-4305-A1E2-C0F8035FE9CE}"/>
              </a:ext>
            </a:extLst>
          </p:cNvPr>
          <p:cNvPicPr>
            <a:picLocks noChangeAspect="1"/>
          </p:cNvPicPr>
          <p:nvPr/>
        </p:nvPicPr>
        <p:blipFill>
          <a:blip r:embed="rId2"/>
          <a:stretch>
            <a:fillRect/>
          </a:stretch>
        </p:blipFill>
        <p:spPr>
          <a:xfrm>
            <a:off x="1275124" y="2130452"/>
            <a:ext cx="3024357" cy="3917651"/>
          </a:xfrm>
          <a:prstGeom prst="rect">
            <a:avLst/>
          </a:prstGeom>
        </p:spPr>
      </p:pic>
      <p:cxnSp>
        <p:nvCxnSpPr>
          <p:cNvPr id="13" name="Straight Arrow Connector 12">
            <a:extLst>
              <a:ext uri="{FF2B5EF4-FFF2-40B4-BE49-F238E27FC236}">
                <a16:creationId xmlns:a16="http://schemas.microsoft.com/office/drawing/2014/main" id="{D10C2234-AAC8-43AA-A565-F4594077ABAB}"/>
              </a:ext>
            </a:extLst>
          </p:cNvPr>
          <p:cNvCxnSpPr>
            <a:cxnSpLocks/>
          </p:cNvCxnSpPr>
          <p:nvPr/>
        </p:nvCxnSpPr>
        <p:spPr>
          <a:xfrm flipH="1">
            <a:off x="4029737" y="2453489"/>
            <a:ext cx="3024356" cy="3446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7B55EE-67BC-4504-95C5-AC7AE445E126}"/>
              </a:ext>
            </a:extLst>
          </p:cNvPr>
          <p:cNvSpPr txBox="1"/>
          <p:nvPr/>
        </p:nvSpPr>
        <p:spPr>
          <a:xfrm>
            <a:off x="7054093" y="2059484"/>
            <a:ext cx="3720597" cy="2862322"/>
          </a:xfrm>
          <a:prstGeom prst="rect">
            <a:avLst/>
          </a:prstGeom>
          <a:noFill/>
        </p:spPr>
        <p:txBody>
          <a:bodyPr wrap="square" rtlCol="0">
            <a:spAutoFit/>
          </a:bodyPr>
          <a:lstStyle/>
          <a:p>
            <a:r>
              <a:rPr lang="en-US" dirty="0"/>
              <a:t>Within the conclusion, make sure that key areas of concern are included, along with P50 numbers, what studies still need to be completed, things that could effect the progress of the project, etc. </a:t>
            </a:r>
          </a:p>
          <a:p>
            <a:endParaRPr lang="en-US" dirty="0"/>
          </a:p>
          <a:p>
            <a:r>
              <a:rPr lang="en-US" dirty="0"/>
              <a:t>Needs final conclusion. Is this a shovel-ready project or not? Be direct.</a:t>
            </a:r>
          </a:p>
        </p:txBody>
      </p:sp>
    </p:spTree>
    <p:extLst>
      <p:ext uri="{BB962C8B-B14F-4D97-AF65-F5344CB8AC3E}">
        <p14:creationId xmlns:p14="http://schemas.microsoft.com/office/powerpoint/2010/main" val="88143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Exhibits</a:t>
            </a:r>
          </a:p>
        </p:txBody>
      </p:sp>
      <p:sp>
        <p:nvSpPr>
          <p:cNvPr id="6" name="TextBox 5">
            <a:extLst>
              <a:ext uri="{FF2B5EF4-FFF2-40B4-BE49-F238E27FC236}">
                <a16:creationId xmlns:a16="http://schemas.microsoft.com/office/drawing/2014/main" id="{64672839-4791-45B8-B8D0-6079700D1603}"/>
              </a:ext>
            </a:extLst>
          </p:cNvPr>
          <p:cNvSpPr txBox="1"/>
          <p:nvPr/>
        </p:nvSpPr>
        <p:spPr>
          <a:xfrm>
            <a:off x="1209709" y="1642311"/>
            <a:ext cx="10062608" cy="830997"/>
          </a:xfrm>
          <a:prstGeom prst="rect">
            <a:avLst/>
          </a:prstGeom>
          <a:noFill/>
        </p:spPr>
        <p:txBody>
          <a:bodyPr wrap="square" rtlCol="0">
            <a:spAutoFit/>
          </a:bodyPr>
          <a:lstStyle/>
          <a:p>
            <a:r>
              <a:rPr lang="en-US" sz="1600" dirty="0"/>
              <a:t>Exhibit cover pages are standard</a:t>
            </a:r>
          </a:p>
          <a:p>
            <a:endParaRPr lang="en-US" sz="1600" dirty="0"/>
          </a:p>
          <a:p>
            <a:r>
              <a:rPr lang="en-US" sz="1600" dirty="0"/>
              <a:t>Copy from Due Diligence – Working/Templates/Detailed Eval Report/Exhibit Cover Pages</a:t>
            </a:r>
          </a:p>
        </p:txBody>
      </p:sp>
      <p:sp>
        <p:nvSpPr>
          <p:cNvPr id="7" name="TextBox 6">
            <a:extLst>
              <a:ext uri="{FF2B5EF4-FFF2-40B4-BE49-F238E27FC236}">
                <a16:creationId xmlns:a16="http://schemas.microsoft.com/office/drawing/2014/main" id="{4A48155C-3C0D-42A8-9E4B-5003544DA362}"/>
              </a:ext>
            </a:extLst>
          </p:cNvPr>
          <p:cNvSpPr txBox="1"/>
          <p:nvPr/>
        </p:nvSpPr>
        <p:spPr>
          <a:xfrm>
            <a:off x="488272" y="5962305"/>
            <a:ext cx="11913833" cy="400110"/>
          </a:xfrm>
          <a:prstGeom prst="rect">
            <a:avLst/>
          </a:prstGeom>
          <a:noFill/>
        </p:spPr>
        <p:txBody>
          <a:bodyPr wrap="square" rtlCol="0">
            <a:spAutoFit/>
          </a:bodyPr>
          <a:lstStyle/>
          <a:p>
            <a:r>
              <a:rPr lang="en-US" sz="2000" b="1" dirty="0">
                <a:solidFill>
                  <a:srgbClr val="FF0000"/>
                </a:solidFill>
              </a:rPr>
              <a:t>All exhibits must be approved by manager before being put into ./1. Completed Report/Exhibits </a:t>
            </a:r>
          </a:p>
        </p:txBody>
      </p:sp>
      <p:sp>
        <p:nvSpPr>
          <p:cNvPr id="8" name="TextBox 7">
            <a:extLst>
              <a:ext uri="{FF2B5EF4-FFF2-40B4-BE49-F238E27FC236}">
                <a16:creationId xmlns:a16="http://schemas.microsoft.com/office/drawing/2014/main" id="{0CAFA397-F527-4FC2-9816-2D88FB434BD6}"/>
              </a:ext>
            </a:extLst>
          </p:cNvPr>
          <p:cNvSpPr txBox="1"/>
          <p:nvPr/>
        </p:nvSpPr>
        <p:spPr>
          <a:xfrm>
            <a:off x="384086" y="2781897"/>
            <a:ext cx="3735153" cy="338554"/>
          </a:xfrm>
          <a:prstGeom prst="rect">
            <a:avLst/>
          </a:prstGeom>
          <a:noFill/>
        </p:spPr>
        <p:txBody>
          <a:bodyPr wrap="square" rtlCol="0">
            <a:spAutoFit/>
          </a:bodyPr>
          <a:lstStyle/>
          <a:p>
            <a:r>
              <a:rPr lang="en-US" sz="1600" dirty="0"/>
              <a:t>Exhibits are created and then saved in:</a:t>
            </a:r>
          </a:p>
        </p:txBody>
      </p:sp>
      <p:sp>
        <p:nvSpPr>
          <p:cNvPr id="9" name="TextBox 8">
            <a:extLst>
              <a:ext uri="{FF2B5EF4-FFF2-40B4-BE49-F238E27FC236}">
                <a16:creationId xmlns:a16="http://schemas.microsoft.com/office/drawing/2014/main" id="{96FF17A7-EA9A-4C23-999F-38DC81D6CA7E}"/>
              </a:ext>
            </a:extLst>
          </p:cNvPr>
          <p:cNvSpPr txBox="1"/>
          <p:nvPr/>
        </p:nvSpPr>
        <p:spPr>
          <a:xfrm>
            <a:off x="1520428" y="3262979"/>
            <a:ext cx="3735153" cy="2062103"/>
          </a:xfrm>
          <a:prstGeom prst="rect">
            <a:avLst/>
          </a:prstGeom>
          <a:noFill/>
        </p:spPr>
        <p:txBody>
          <a:bodyPr wrap="square" rtlCol="0">
            <a:spAutoFit/>
          </a:bodyPr>
          <a:lstStyle/>
          <a:p>
            <a:r>
              <a:rPr lang="en-US" sz="1600" dirty="0"/>
              <a:t>Exhibit A: ./3. Utility/ </a:t>
            </a:r>
          </a:p>
          <a:p>
            <a:r>
              <a:rPr lang="en-US" sz="1600" dirty="0"/>
              <a:t>Exhibit B: ./11. Land Option/</a:t>
            </a:r>
          </a:p>
          <a:p>
            <a:r>
              <a:rPr lang="en-US" sz="1600" dirty="0"/>
              <a:t>Exhibit C: ./10. Permitting/</a:t>
            </a:r>
          </a:p>
          <a:p>
            <a:r>
              <a:rPr lang="en-US" sz="1600" dirty="0"/>
              <a:t>Exhibit D: ./5. Siting and Design</a:t>
            </a:r>
          </a:p>
          <a:p>
            <a:r>
              <a:rPr lang="en-US" sz="1600" dirty="0"/>
              <a:t>Exhibit E: ./6. WRA/</a:t>
            </a:r>
          </a:p>
          <a:p>
            <a:r>
              <a:rPr lang="en-US" sz="1600" dirty="0"/>
              <a:t>Exhibit F: ./7. PPR/</a:t>
            </a:r>
          </a:p>
          <a:p>
            <a:r>
              <a:rPr lang="en-US" sz="1600" dirty="0"/>
              <a:t>Exhibit G: ./8. Feasibility Studies/</a:t>
            </a:r>
          </a:p>
          <a:p>
            <a:r>
              <a:rPr lang="en-US" sz="1600" dirty="0"/>
              <a:t>Exhibit H: ./8. Feasibility Studies/</a:t>
            </a:r>
          </a:p>
        </p:txBody>
      </p:sp>
      <p:sp>
        <p:nvSpPr>
          <p:cNvPr id="11" name="TextBox 10">
            <a:extLst>
              <a:ext uri="{FF2B5EF4-FFF2-40B4-BE49-F238E27FC236}">
                <a16:creationId xmlns:a16="http://schemas.microsoft.com/office/drawing/2014/main" id="{E57D3D3F-73D0-48F5-8DE1-02E581D34F71}"/>
              </a:ext>
            </a:extLst>
          </p:cNvPr>
          <p:cNvSpPr txBox="1"/>
          <p:nvPr/>
        </p:nvSpPr>
        <p:spPr>
          <a:xfrm>
            <a:off x="5685534" y="3262978"/>
            <a:ext cx="3735153" cy="2062103"/>
          </a:xfrm>
          <a:prstGeom prst="rect">
            <a:avLst/>
          </a:prstGeom>
          <a:noFill/>
        </p:spPr>
        <p:txBody>
          <a:bodyPr wrap="square" rtlCol="0">
            <a:spAutoFit/>
          </a:bodyPr>
          <a:lstStyle/>
          <a:p>
            <a:r>
              <a:rPr lang="en-US" sz="1600" dirty="0"/>
              <a:t>Exhibit I: ./8. Feasibility Studies/</a:t>
            </a:r>
          </a:p>
          <a:p>
            <a:r>
              <a:rPr lang="en-US" sz="1600" dirty="0"/>
              <a:t>Exhibit J: ./8. Feasibility Studies/</a:t>
            </a:r>
          </a:p>
          <a:p>
            <a:r>
              <a:rPr lang="en-US" sz="1600" dirty="0"/>
              <a:t>Exhibit K: ./10. Permitting/</a:t>
            </a:r>
          </a:p>
          <a:p>
            <a:r>
              <a:rPr lang="en-US" sz="1600" dirty="0"/>
              <a:t>Exhibit L: ./5. Siting and Design/</a:t>
            </a:r>
          </a:p>
          <a:p>
            <a:r>
              <a:rPr lang="en-US" sz="1600" dirty="0"/>
              <a:t>Exhibit M: </a:t>
            </a:r>
          </a:p>
          <a:p>
            <a:r>
              <a:rPr lang="en-US" sz="1600" dirty="0"/>
              <a:t>Exhibit N:</a:t>
            </a:r>
          </a:p>
          <a:p>
            <a:r>
              <a:rPr lang="en-US" sz="1600" dirty="0"/>
              <a:t>Exhibit O:</a:t>
            </a:r>
          </a:p>
          <a:p>
            <a:r>
              <a:rPr lang="en-US" sz="1600" dirty="0"/>
              <a:t>Exhibit P: </a:t>
            </a:r>
          </a:p>
        </p:txBody>
      </p:sp>
    </p:spTree>
    <p:extLst>
      <p:ext uri="{BB962C8B-B14F-4D97-AF65-F5344CB8AC3E}">
        <p14:creationId xmlns:p14="http://schemas.microsoft.com/office/powerpoint/2010/main" val="409335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8</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WRA Report</a:t>
            </a:r>
          </a:p>
        </p:txBody>
      </p:sp>
      <p:sp>
        <p:nvSpPr>
          <p:cNvPr id="6" name="TextBox 5">
            <a:extLst>
              <a:ext uri="{FF2B5EF4-FFF2-40B4-BE49-F238E27FC236}">
                <a16:creationId xmlns:a16="http://schemas.microsoft.com/office/drawing/2014/main" id="{64672839-4791-45B8-B8D0-6079700D1603}"/>
              </a:ext>
            </a:extLst>
          </p:cNvPr>
          <p:cNvSpPr txBox="1"/>
          <p:nvPr/>
        </p:nvSpPr>
        <p:spPr>
          <a:xfrm>
            <a:off x="1291190" y="1565501"/>
            <a:ext cx="10062608" cy="584775"/>
          </a:xfrm>
          <a:prstGeom prst="rect">
            <a:avLst/>
          </a:prstGeom>
          <a:noFill/>
        </p:spPr>
        <p:txBody>
          <a:bodyPr wrap="square" rtlCol="0">
            <a:spAutoFit/>
          </a:bodyPr>
          <a:lstStyle/>
          <a:p>
            <a:r>
              <a:rPr lang="en-US" sz="1600" dirty="0"/>
              <a:t>Template:</a:t>
            </a:r>
          </a:p>
          <a:p>
            <a:r>
              <a:rPr lang="en-US" sz="1600" dirty="0"/>
              <a:t>Due Diligence - Resources\OE Documentation\Templates\00 – WRA Template_&lt;most recent date&gt;.docx</a:t>
            </a:r>
          </a:p>
        </p:txBody>
      </p:sp>
      <p:sp>
        <p:nvSpPr>
          <p:cNvPr id="7" name="TextBox 6">
            <a:extLst>
              <a:ext uri="{FF2B5EF4-FFF2-40B4-BE49-F238E27FC236}">
                <a16:creationId xmlns:a16="http://schemas.microsoft.com/office/drawing/2014/main" id="{EEA1A6B4-C0A9-498C-88F8-CC24D115BEF1}"/>
              </a:ext>
            </a:extLst>
          </p:cNvPr>
          <p:cNvSpPr txBox="1"/>
          <p:nvPr/>
        </p:nvSpPr>
        <p:spPr>
          <a:xfrm>
            <a:off x="393577" y="3799784"/>
            <a:ext cx="381148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Gross and Net AEP values from the WRA</a:t>
            </a:r>
          </a:p>
          <a:p>
            <a:pPr marL="285750" indent="-285750">
              <a:buFont typeface="Arial" panose="020B0604020202020204" pitchFamily="34" charset="0"/>
              <a:buChar char="•"/>
            </a:pPr>
            <a:r>
              <a:rPr lang="en-US" sz="1600" dirty="0"/>
              <a:t>Update Methodology version</a:t>
            </a:r>
          </a:p>
        </p:txBody>
      </p:sp>
      <p:sp>
        <p:nvSpPr>
          <p:cNvPr id="8" name="TextBox 7">
            <a:extLst>
              <a:ext uri="{FF2B5EF4-FFF2-40B4-BE49-F238E27FC236}">
                <a16:creationId xmlns:a16="http://schemas.microsoft.com/office/drawing/2014/main" id="{9EA97FA9-A52A-41F6-9162-749E62ED7447}"/>
              </a:ext>
            </a:extLst>
          </p:cNvPr>
          <p:cNvSpPr txBox="1"/>
          <p:nvPr/>
        </p:nvSpPr>
        <p:spPr>
          <a:xfrm>
            <a:off x="1703147" y="3199018"/>
            <a:ext cx="903176" cy="400110"/>
          </a:xfrm>
          <a:prstGeom prst="rect">
            <a:avLst/>
          </a:prstGeom>
          <a:noFill/>
        </p:spPr>
        <p:txBody>
          <a:bodyPr wrap="square" rtlCol="0">
            <a:spAutoFit/>
          </a:bodyPr>
          <a:lstStyle/>
          <a:p>
            <a:r>
              <a:rPr lang="en-US" sz="2000" b="1" dirty="0">
                <a:solidFill>
                  <a:srgbClr val="FF0000"/>
                </a:solidFill>
              </a:rPr>
              <a:t>Part 1</a:t>
            </a:r>
          </a:p>
        </p:txBody>
      </p:sp>
      <p:sp>
        <p:nvSpPr>
          <p:cNvPr id="9" name="TextBox 8">
            <a:extLst>
              <a:ext uri="{FF2B5EF4-FFF2-40B4-BE49-F238E27FC236}">
                <a16:creationId xmlns:a16="http://schemas.microsoft.com/office/drawing/2014/main" id="{395FBF73-464F-4B9E-B23B-EA108221B302}"/>
              </a:ext>
            </a:extLst>
          </p:cNvPr>
          <p:cNvSpPr txBox="1"/>
          <p:nvPr/>
        </p:nvSpPr>
        <p:spPr>
          <a:xfrm>
            <a:off x="4091127" y="3799784"/>
            <a:ext cx="381148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turbine locations in table</a:t>
            </a:r>
          </a:p>
          <a:p>
            <a:pPr marL="285750" indent="-285750">
              <a:buFont typeface="Arial" panose="020B0604020202020204" pitchFamily="34" charset="0"/>
              <a:buChar char="•"/>
            </a:pPr>
            <a:r>
              <a:rPr lang="en-US" sz="1600" dirty="0"/>
              <a:t>Right click on </a:t>
            </a:r>
            <a:r>
              <a:rPr lang="en-US" sz="1600" dirty="0" err="1"/>
              <a:t>turbing</a:t>
            </a:r>
            <a:r>
              <a:rPr lang="en-US" sz="1600" dirty="0"/>
              <a:t> siting image &gt; change picture from file  </a:t>
            </a:r>
          </a:p>
          <a:p>
            <a:pPr marL="285750" indent="-285750">
              <a:buFont typeface="Arial" panose="020B0604020202020204" pitchFamily="34" charset="0"/>
              <a:buChar char="•"/>
            </a:pPr>
            <a:r>
              <a:rPr lang="en-US" sz="1600" dirty="0"/>
              <a:t>Update Gross and Net AEP values</a:t>
            </a:r>
          </a:p>
          <a:p>
            <a:pPr marL="285750" indent="-285750">
              <a:buFont typeface="Arial" panose="020B0604020202020204" pitchFamily="34" charset="0"/>
              <a:buChar char="•"/>
            </a:pPr>
            <a:r>
              <a:rPr lang="en-US" sz="1600" dirty="0"/>
              <a:t>Confirm WTG information</a:t>
            </a:r>
          </a:p>
        </p:txBody>
      </p:sp>
      <p:sp>
        <p:nvSpPr>
          <p:cNvPr id="10" name="TextBox 9">
            <a:extLst>
              <a:ext uri="{FF2B5EF4-FFF2-40B4-BE49-F238E27FC236}">
                <a16:creationId xmlns:a16="http://schemas.microsoft.com/office/drawing/2014/main" id="{E5BEAE91-E32C-465E-87A0-6B3FCF515A00}"/>
              </a:ext>
            </a:extLst>
          </p:cNvPr>
          <p:cNvSpPr txBox="1"/>
          <p:nvPr/>
        </p:nvSpPr>
        <p:spPr>
          <a:xfrm>
            <a:off x="5400697" y="3199018"/>
            <a:ext cx="903176" cy="400110"/>
          </a:xfrm>
          <a:prstGeom prst="rect">
            <a:avLst/>
          </a:prstGeom>
          <a:noFill/>
        </p:spPr>
        <p:txBody>
          <a:bodyPr wrap="square" rtlCol="0">
            <a:spAutoFit/>
          </a:bodyPr>
          <a:lstStyle/>
          <a:p>
            <a:r>
              <a:rPr lang="en-US" sz="2000" b="1" dirty="0">
                <a:solidFill>
                  <a:srgbClr val="FF0000"/>
                </a:solidFill>
              </a:rPr>
              <a:t>Part 2</a:t>
            </a:r>
          </a:p>
        </p:txBody>
      </p:sp>
      <p:sp>
        <p:nvSpPr>
          <p:cNvPr id="11" name="TextBox 10">
            <a:extLst>
              <a:ext uri="{FF2B5EF4-FFF2-40B4-BE49-F238E27FC236}">
                <a16:creationId xmlns:a16="http://schemas.microsoft.com/office/drawing/2014/main" id="{50C4F845-64CF-49A9-A951-82464EDA18D0}"/>
              </a:ext>
            </a:extLst>
          </p:cNvPr>
          <p:cNvSpPr txBox="1"/>
          <p:nvPr/>
        </p:nvSpPr>
        <p:spPr>
          <a:xfrm>
            <a:off x="7986944" y="3799784"/>
            <a:ext cx="381148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dataset types and distances from project site</a:t>
            </a:r>
          </a:p>
          <a:p>
            <a:pPr marL="285750" indent="-285750">
              <a:buFont typeface="Arial" panose="020B0604020202020204" pitchFamily="34" charset="0"/>
              <a:buChar char="•"/>
            </a:pPr>
            <a:r>
              <a:rPr lang="en-US" sz="1600" dirty="0"/>
              <a:t>Right click on Loss Input Table &gt; change picture from file</a:t>
            </a:r>
          </a:p>
          <a:p>
            <a:pPr marL="742950" lvl="1" indent="-285750">
              <a:buFont typeface="Arial" panose="020B0604020202020204" pitchFamily="34" charset="0"/>
              <a:buChar char="•"/>
            </a:pPr>
            <a:r>
              <a:rPr lang="en-US" sz="1600" dirty="0"/>
              <a:t>Import the satellite image with the dataset locations </a:t>
            </a:r>
          </a:p>
          <a:p>
            <a:pPr marL="285750" indent="-285750">
              <a:buFont typeface="Arial" panose="020B0604020202020204" pitchFamily="34" charset="0"/>
              <a:buChar char="•"/>
            </a:pPr>
            <a:endParaRPr lang="en-US" sz="1600" dirty="0"/>
          </a:p>
        </p:txBody>
      </p:sp>
      <p:sp>
        <p:nvSpPr>
          <p:cNvPr id="12" name="TextBox 11">
            <a:extLst>
              <a:ext uri="{FF2B5EF4-FFF2-40B4-BE49-F238E27FC236}">
                <a16:creationId xmlns:a16="http://schemas.microsoft.com/office/drawing/2014/main" id="{9D9DF970-6952-41C3-8478-2B38A24D9DA9}"/>
              </a:ext>
            </a:extLst>
          </p:cNvPr>
          <p:cNvSpPr txBox="1"/>
          <p:nvPr/>
        </p:nvSpPr>
        <p:spPr>
          <a:xfrm>
            <a:off x="9296514" y="3199018"/>
            <a:ext cx="903176" cy="400110"/>
          </a:xfrm>
          <a:prstGeom prst="rect">
            <a:avLst/>
          </a:prstGeom>
          <a:noFill/>
        </p:spPr>
        <p:txBody>
          <a:bodyPr wrap="square" rtlCol="0">
            <a:spAutoFit/>
          </a:bodyPr>
          <a:lstStyle/>
          <a:p>
            <a:r>
              <a:rPr lang="en-US" sz="2000" b="1" dirty="0">
                <a:solidFill>
                  <a:srgbClr val="FF0000"/>
                </a:solidFill>
              </a:rPr>
              <a:t>Part 3</a:t>
            </a:r>
          </a:p>
        </p:txBody>
      </p:sp>
    </p:spTree>
    <p:extLst>
      <p:ext uri="{BB962C8B-B14F-4D97-AF65-F5344CB8AC3E}">
        <p14:creationId xmlns:p14="http://schemas.microsoft.com/office/powerpoint/2010/main" val="198759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4740DE-D616-4B54-A261-BB74054AF531}"/>
              </a:ext>
            </a:extLst>
          </p:cNvPr>
          <p:cNvSpPr>
            <a:spLocks noGrp="1"/>
          </p:cNvSpPr>
          <p:nvPr>
            <p:ph type="sldNum" sz="quarter" idx="12"/>
          </p:nvPr>
        </p:nvSpPr>
        <p:spPr/>
        <p:txBody>
          <a:bodyPr/>
          <a:lstStyle/>
          <a:p>
            <a:fld id="{4EC93DFA-70F6-4220-86AB-AD3183C08C91}" type="slidenum">
              <a:rPr lang="en-US" smtClean="0"/>
              <a:t>9</a:t>
            </a:fld>
            <a:endParaRPr lang="en-US" dirty="0"/>
          </a:p>
        </p:txBody>
      </p:sp>
      <p:sp>
        <p:nvSpPr>
          <p:cNvPr id="4" name="Title 3">
            <a:extLst>
              <a:ext uri="{FF2B5EF4-FFF2-40B4-BE49-F238E27FC236}">
                <a16:creationId xmlns:a16="http://schemas.microsoft.com/office/drawing/2014/main" id="{8AB321E4-5A68-4228-8C63-EAA35D124608}"/>
              </a:ext>
            </a:extLst>
          </p:cNvPr>
          <p:cNvSpPr>
            <a:spLocks noGrp="1"/>
          </p:cNvSpPr>
          <p:nvPr>
            <p:ph type="title"/>
          </p:nvPr>
        </p:nvSpPr>
        <p:spPr/>
        <p:txBody>
          <a:bodyPr>
            <a:normAutofit fontScale="90000"/>
          </a:bodyPr>
          <a:lstStyle/>
          <a:p>
            <a:r>
              <a:rPr lang="en-US" dirty="0" err="1"/>
              <a:t>Oe</a:t>
            </a:r>
            <a:r>
              <a:rPr lang="en-US" dirty="0"/>
              <a:t> format</a:t>
            </a:r>
          </a:p>
        </p:txBody>
      </p:sp>
      <p:sp>
        <p:nvSpPr>
          <p:cNvPr id="14" name="Text Placeholder 13">
            <a:extLst>
              <a:ext uri="{FF2B5EF4-FFF2-40B4-BE49-F238E27FC236}">
                <a16:creationId xmlns:a16="http://schemas.microsoft.com/office/drawing/2014/main" id="{5BC2EEE9-5E3D-49DE-89F7-0F53E905F2AA}"/>
              </a:ext>
            </a:extLst>
          </p:cNvPr>
          <p:cNvSpPr>
            <a:spLocks noGrp="1"/>
          </p:cNvSpPr>
          <p:nvPr>
            <p:ph type="body" sz="quarter" idx="13"/>
          </p:nvPr>
        </p:nvSpPr>
        <p:spPr/>
        <p:txBody>
          <a:bodyPr>
            <a:normAutofit fontScale="92500" lnSpcReduction="10000"/>
          </a:bodyPr>
          <a:lstStyle/>
          <a:p>
            <a:r>
              <a:rPr lang="en-US" dirty="0"/>
              <a:t>WRA Report</a:t>
            </a:r>
          </a:p>
        </p:txBody>
      </p:sp>
      <p:sp>
        <p:nvSpPr>
          <p:cNvPr id="7" name="TextBox 6">
            <a:extLst>
              <a:ext uri="{FF2B5EF4-FFF2-40B4-BE49-F238E27FC236}">
                <a16:creationId xmlns:a16="http://schemas.microsoft.com/office/drawing/2014/main" id="{EEA1A6B4-C0A9-498C-88F8-CC24D115BEF1}"/>
              </a:ext>
            </a:extLst>
          </p:cNvPr>
          <p:cNvSpPr txBox="1"/>
          <p:nvPr/>
        </p:nvSpPr>
        <p:spPr>
          <a:xfrm>
            <a:off x="310717" y="2165998"/>
            <a:ext cx="381148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Reference Wind Turbines spreadsheet</a:t>
            </a:r>
          </a:p>
          <a:p>
            <a:pPr marL="742950" lvl="1" indent="-285750">
              <a:buFont typeface="Arial" panose="020B0604020202020204" pitchFamily="34" charset="0"/>
              <a:buChar char="•"/>
            </a:pPr>
            <a:r>
              <a:rPr lang="en-US" sz="1600" dirty="0"/>
              <a:t>Create .</a:t>
            </a:r>
            <a:r>
              <a:rPr lang="en-US" sz="1600" dirty="0" err="1"/>
              <a:t>png</a:t>
            </a:r>
            <a:r>
              <a:rPr lang="en-US" sz="1600" dirty="0"/>
              <a:t> files of graphic and of table</a:t>
            </a:r>
          </a:p>
          <a:p>
            <a:pPr marL="285750" indent="-285750">
              <a:buFont typeface="Arial" panose="020B0604020202020204" pitchFamily="34" charset="0"/>
              <a:buChar char="•"/>
            </a:pPr>
            <a:r>
              <a:rPr lang="en-US" sz="1600" dirty="0"/>
              <a:t>Right click &gt; change picture from file on the satellite image and table image</a:t>
            </a:r>
          </a:p>
          <a:p>
            <a:pPr marL="285750" indent="-285750">
              <a:buFont typeface="Arial" panose="020B0604020202020204" pitchFamily="34" charset="0"/>
              <a:buChar char="•"/>
            </a:pPr>
            <a:r>
              <a:rPr lang="en-US" sz="1600" dirty="0"/>
              <a:t>Update blurb</a:t>
            </a:r>
          </a:p>
        </p:txBody>
      </p:sp>
      <p:sp>
        <p:nvSpPr>
          <p:cNvPr id="8" name="TextBox 7">
            <a:extLst>
              <a:ext uri="{FF2B5EF4-FFF2-40B4-BE49-F238E27FC236}">
                <a16:creationId xmlns:a16="http://schemas.microsoft.com/office/drawing/2014/main" id="{9EA97FA9-A52A-41F6-9162-749E62ED7447}"/>
              </a:ext>
            </a:extLst>
          </p:cNvPr>
          <p:cNvSpPr txBox="1"/>
          <p:nvPr/>
        </p:nvSpPr>
        <p:spPr>
          <a:xfrm>
            <a:off x="1620287" y="1565232"/>
            <a:ext cx="903176" cy="400110"/>
          </a:xfrm>
          <a:prstGeom prst="rect">
            <a:avLst/>
          </a:prstGeom>
          <a:noFill/>
        </p:spPr>
        <p:txBody>
          <a:bodyPr wrap="square" rtlCol="0">
            <a:spAutoFit/>
          </a:bodyPr>
          <a:lstStyle/>
          <a:p>
            <a:r>
              <a:rPr lang="en-US" sz="2000" b="1" dirty="0">
                <a:solidFill>
                  <a:srgbClr val="FF0000"/>
                </a:solidFill>
              </a:rPr>
              <a:t>Part 4</a:t>
            </a:r>
          </a:p>
        </p:txBody>
      </p:sp>
      <p:sp>
        <p:nvSpPr>
          <p:cNvPr id="9" name="TextBox 8">
            <a:extLst>
              <a:ext uri="{FF2B5EF4-FFF2-40B4-BE49-F238E27FC236}">
                <a16:creationId xmlns:a16="http://schemas.microsoft.com/office/drawing/2014/main" id="{395FBF73-464F-4B9E-B23B-EA108221B302}"/>
              </a:ext>
            </a:extLst>
          </p:cNvPr>
          <p:cNvSpPr txBox="1"/>
          <p:nvPr/>
        </p:nvSpPr>
        <p:spPr>
          <a:xfrm>
            <a:off x="4008267" y="2165998"/>
            <a:ext cx="381148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dataset information</a:t>
            </a:r>
          </a:p>
          <a:p>
            <a:pPr marL="285750" indent="-285750">
              <a:buFont typeface="Arial" panose="020B0604020202020204" pitchFamily="34" charset="0"/>
              <a:buChar char="•"/>
            </a:pPr>
            <a:r>
              <a:rPr lang="en-US" sz="1600" dirty="0"/>
              <a:t>Update dataset information table</a:t>
            </a:r>
          </a:p>
        </p:txBody>
      </p:sp>
      <p:sp>
        <p:nvSpPr>
          <p:cNvPr id="10" name="TextBox 9">
            <a:extLst>
              <a:ext uri="{FF2B5EF4-FFF2-40B4-BE49-F238E27FC236}">
                <a16:creationId xmlns:a16="http://schemas.microsoft.com/office/drawing/2014/main" id="{E5BEAE91-E32C-465E-87A0-6B3FCF515A00}"/>
              </a:ext>
            </a:extLst>
          </p:cNvPr>
          <p:cNvSpPr txBox="1"/>
          <p:nvPr/>
        </p:nvSpPr>
        <p:spPr>
          <a:xfrm>
            <a:off x="5317837" y="1565232"/>
            <a:ext cx="903176" cy="400110"/>
          </a:xfrm>
          <a:prstGeom prst="rect">
            <a:avLst/>
          </a:prstGeom>
          <a:noFill/>
        </p:spPr>
        <p:txBody>
          <a:bodyPr wrap="square" rtlCol="0">
            <a:spAutoFit/>
          </a:bodyPr>
          <a:lstStyle/>
          <a:p>
            <a:r>
              <a:rPr lang="en-US" sz="2000" b="1" dirty="0">
                <a:solidFill>
                  <a:srgbClr val="FF0000"/>
                </a:solidFill>
              </a:rPr>
              <a:t>Part 5</a:t>
            </a:r>
          </a:p>
        </p:txBody>
      </p:sp>
      <p:sp>
        <p:nvSpPr>
          <p:cNvPr id="11" name="TextBox 10">
            <a:extLst>
              <a:ext uri="{FF2B5EF4-FFF2-40B4-BE49-F238E27FC236}">
                <a16:creationId xmlns:a16="http://schemas.microsoft.com/office/drawing/2014/main" id="{50C4F845-64CF-49A9-A951-82464EDA18D0}"/>
              </a:ext>
            </a:extLst>
          </p:cNvPr>
          <p:cNvSpPr txBox="1"/>
          <p:nvPr/>
        </p:nvSpPr>
        <p:spPr>
          <a:xfrm>
            <a:off x="7904084" y="2165998"/>
            <a:ext cx="381148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environmental conditions tables with respective information from spreadsheets in ./6. WRA/Workbooks</a:t>
            </a:r>
          </a:p>
          <a:p>
            <a:pPr marL="285750" indent="-285750">
              <a:buFont typeface="Arial" panose="020B0604020202020204" pitchFamily="34" charset="0"/>
              <a:buChar char="•"/>
            </a:pPr>
            <a:endParaRPr lang="en-US" sz="1600" dirty="0"/>
          </a:p>
        </p:txBody>
      </p:sp>
      <p:sp>
        <p:nvSpPr>
          <p:cNvPr id="12" name="TextBox 11">
            <a:extLst>
              <a:ext uri="{FF2B5EF4-FFF2-40B4-BE49-F238E27FC236}">
                <a16:creationId xmlns:a16="http://schemas.microsoft.com/office/drawing/2014/main" id="{9D9DF970-6952-41C3-8478-2B38A24D9DA9}"/>
              </a:ext>
            </a:extLst>
          </p:cNvPr>
          <p:cNvSpPr txBox="1"/>
          <p:nvPr/>
        </p:nvSpPr>
        <p:spPr>
          <a:xfrm>
            <a:off x="9213654" y="1565232"/>
            <a:ext cx="903176" cy="400110"/>
          </a:xfrm>
          <a:prstGeom prst="rect">
            <a:avLst/>
          </a:prstGeom>
          <a:noFill/>
        </p:spPr>
        <p:txBody>
          <a:bodyPr wrap="square" rtlCol="0">
            <a:spAutoFit/>
          </a:bodyPr>
          <a:lstStyle/>
          <a:p>
            <a:r>
              <a:rPr lang="en-US" sz="2000" b="1" dirty="0">
                <a:solidFill>
                  <a:srgbClr val="FF0000"/>
                </a:solidFill>
              </a:rPr>
              <a:t>Part 6</a:t>
            </a:r>
          </a:p>
        </p:txBody>
      </p:sp>
      <p:sp>
        <p:nvSpPr>
          <p:cNvPr id="13" name="TextBox 12">
            <a:extLst>
              <a:ext uri="{FF2B5EF4-FFF2-40B4-BE49-F238E27FC236}">
                <a16:creationId xmlns:a16="http://schemas.microsoft.com/office/drawing/2014/main" id="{56624A5A-149D-4C08-838F-D46B80BD8185}"/>
              </a:ext>
            </a:extLst>
          </p:cNvPr>
          <p:cNvSpPr txBox="1"/>
          <p:nvPr/>
        </p:nvSpPr>
        <p:spPr>
          <a:xfrm>
            <a:off x="235258" y="5000380"/>
            <a:ext cx="381148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site conditions tables with respective spreadsheets</a:t>
            </a:r>
          </a:p>
          <a:p>
            <a:pPr marL="285750" indent="-285750">
              <a:buFont typeface="Arial" panose="020B0604020202020204" pitchFamily="34" charset="0"/>
              <a:buChar char="•"/>
            </a:pPr>
            <a:r>
              <a:rPr lang="en-US" sz="1600" dirty="0"/>
              <a:t>Update TI graphics</a:t>
            </a:r>
          </a:p>
        </p:txBody>
      </p:sp>
      <p:sp>
        <p:nvSpPr>
          <p:cNvPr id="15" name="TextBox 14">
            <a:extLst>
              <a:ext uri="{FF2B5EF4-FFF2-40B4-BE49-F238E27FC236}">
                <a16:creationId xmlns:a16="http://schemas.microsoft.com/office/drawing/2014/main" id="{FDD41328-64D8-4D3A-8ADD-3D5648C8E67E}"/>
              </a:ext>
            </a:extLst>
          </p:cNvPr>
          <p:cNvSpPr txBox="1"/>
          <p:nvPr/>
        </p:nvSpPr>
        <p:spPr>
          <a:xfrm>
            <a:off x="1544828" y="4399614"/>
            <a:ext cx="903176" cy="400110"/>
          </a:xfrm>
          <a:prstGeom prst="rect">
            <a:avLst/>
          </a:prstGeom>
          <a:noFill/>
        </p:spPr>
        <p:txBody>
          <a:bodyPr wrap="square" rtlCol="0">
            <a:spAutoFit/>
          </a:bodyPr>
          <a:lstStyle/>
          <a:p>
            <a:r>
              <a:rPr lang="en-US" sz="2000" b="1" dirty="0">
                <a:solidFill>
                  <a:srgbClr val="FF0000"/>
                </a:solidFill>
              </a:rPr>
              <a:t>Part 7</a:t>
            </a:r>
          </a:p>
        </p:txBody>
      </p:sp>
      <p:sp>
        <p:nvSpPr>
          <p:cNvPr id="16" name="TextBox 15">
            <a:extLst>
              <a:ext uri="{FF2B5EF4-FFF2-40B4-BE49-F238E27FC236}">
                <a16:creationId xmlns:a16="http://schemas.microsoft.com/office/drawing/2014/main" id="{C9784D52-C5BC-452E-B9A9-55D7B55A68EF}"/>
              </a:ext>
            </a:extLst>
          </p:cNvPr>
          <p:cNvSpPr txBox="1"/>
          <p:nvPr/>
        </p:nvSpPr>
        <p:spPr>
          <a:xfrm>
            <a:off x="3932808" y="5000380"/>
            <a:ext cx="381148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Gross and Net AEP values </a:t>
            </a:r>
          </a:p>
          <a:p>
            <a:pPr marL="285750" indent="-285750">
              <a:buFont typeface="Arial" panose="020B0604020202020204" pitchFamily="34" charset="0"/>
              <a:buChar char="•"/>
            </a:pPr>
            <a:r>
              <a:rPr lang="en-US" sz="1600" dirty="0"/>
              <a:t>Insert wake loss graphic</a:t>
            </a:r>
          </a:p>
          <a:p>
            <a:pPr marL="285750" indent="-285750">
              <a:buFont typeface="Arial" panose="020B0604020202020204" pitchFamily="34" charset="0"/>
              <a:buChar char="•"/>
            </a:pPr>
            <a:r>
              <a:rPr lang="en-US" sz="1600" dirty="0"/>
              <a:t>Update monthly Net values</a:t>
            </a:r>
          </a:p>
        </p:txBody>
      </p:sp>
      <p:sp>
        <p:nvSpPr>
          <p:cNvPr id="17" name="TextBox 16">
            <a:extLst>
              <a:ext uri="{FF2B5EF4-FFF2-40B4-BE49-F238E27FC236}">
                <a16:creationId xmlns:a16="http://schemas.microsoft.com/office/drawing/2014/main" id="{E615DB60-C0F6-444B-A27C-74E9ED34F349}"/>
              </a:ext>
            </a:extLst>
          </p:cNvPr>
          <p:cNvSpPr txBox="1"/>
          <p:nvPr/>
        </p:nvSpPr>
        <p:spPr>
          <a:xfrm>
            <a:off x="5242378" y="4399614"/>
            <a:ext cx="1080002" cy="400110"/>
          </a:xfrm>
          <a:prstGeom prst="rect">
            <a:avLst/>
          </a:prstGeom>
          <a:noFill/>
        </p:spPr>
        <p:txBody>
          <a:bodyPr wrap="square" rtlCol="0">
            <a:spAutoFit/>
          </a:bodyPr>
          <a:lstStyle/>
          <a:p>
            <a:r>
              <a:rPr lang="en-US" sz="2000" b="1" dirty="0">
                <a:solidFill>
                  <a:srgbClr val="FF0000"/>
                </a:solidFill>
              </a:rPr>
              <a:t>Part 8/9</a:t>
            </a:r>
          </a:p>
        </p:txBody>
      </p:sp>
      <p:sp>
        <p:nvSpPr>
          <p:cNvPr id="18" name="TextBox 17">
            <a:extLst>
              <a:ext uri="{FF2B5EF4-FFF2-40B4-BE49-F238E27FC236}">
                <a16:creationId xmlns:a16="http://schemas.microsoft.com/office/drawing/2014/main" id="{3E7B7E57-C938-4E03-BE56-1FD49E7AEA80}"/>
              </a:ext>
            </a:extLst>
          </p:cNvPr>
          <p:cNvSpPr txBox="1"/>
          <p:nvPr/>
        </p:nvSpPr>
        <p:spPr>
          <a:xfrm>
            <a:off x="7828625" y="5000380"/>
            <a:ext cx="381148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Update production values in conclusion</a:t>
            </a:r>
          </a:p>
          <a:p>
            <a:pPr marL="285750" indent="-285750">
              <a:buFont typeface="Arial" panose="020B0604020202020204" pitchFamily="34" charset="0"/>
              <a:buChar char="•"/>
            </a:pPr>
            <a:endParaRPr lang="en-US" sz="1600" dirty="0"/>
          </a:p>
        </p:txBody>
      </p:sp>
      <p:sp>
        <p:nvSpPr>
          <p:cNvPr id="19" name="TextBox 18">
            <a:extLst>
              <a:ext uri="{FF2B5EF4-FFF2-40B4-BE49-F238E27FC236}">
                <a16:creationId xmlns:a16="http://schemas.microsoft.com/office/drawing/2014/main" id="{E04AB033-6D63-4682-87EC-C43100EA3A09}"/>
              </a:ext>
            </a:extLst>
          </p:cNvPr>
          <p:cNvSpPr txBox="1"/>
          <p:nvPr/>
        </p:nvSpPr>
        <p:spPr>
          <a:xfrm>
            <a:off x="9138194" y="4399614"/>
            <a:ext cx="1080003" cy="400110"/>
          </a:xfrm>
          <a:prstGeom prst="rect">
            <a:avLst/>
          </a:prstGeom>
          <a:noFill/>
        </p:spPr>
        <p:txBody>
          <a:bodyPr wrap="square" rtlCol="0">
            <a:spAutoFit/>
          </a:bodyPr>
          <a:lstStyle/>
          <a:p>
            <a:r>
              <a:rPr lang="en-US" sz="2000" b="1" dirty="0">
                <a:solidFill>
                  <a:srgbClr val="FF0000"/>
                </a:solidFill>
              </a:rPr>
              <a:t>Part 10</a:t>
            </a:r>
          </a:p>
        </p:txBody>
      </p:sp>
    </p:spTree>
    <p:extLst>
      <p:ext uri="{BB962C8B-B14F-4D97-AF65-F5344CB8AC3E}">
        <p14:creationId xmlns:p14="http://schemas.microsoft.com/office/powerpoint/2010/main" val="1235288075"/>
      </p:ext>
    </p:extLst>
  </p:cSld>
  <p:clrMapOvr>
    <a:masterClrMapping/>
  </p:clrMapOvr>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7361</TotalTime>
  <Words>1593</Words>
  <Application>Microsoft Office PowerPoint</Application>
  <PresentationFormat>Widescreen</PresentationFormat>
  <Paragraphs>286</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Palatino Linotype</vt:lpstr>
      <vt:lpstr>One Energy Presentations</vt:lpstr>
      <vt:lpstr>PPT Wind school (class 15) report writing</vt:lpstr>
      <vt:lpstr>outline</vt:lpstr>
      <vt:lpstr>OE format</vt:lpstr>
      <vt:lpstr>Oe format</vt:lpstr>
      <vt:lpstr>Oe format</vt:lpstr>
      <vt:lpstr>Oe format</vt:lpstr>
      <vt:lpstr>Oe format</vt:lpstr>
      <vt:lpstr>Oe format</vt:lpstr>
      <vt:lpstr>Oe format</vt:lpstr>
      <vt:lpstr>Oe format</vt:lpstr>
      <vt:lpstr>Oe format</vt:lpstr>
      <vt:lpstr>Oe format</vt:lpstr>
      <vt:lpstr>Oe format</vt:lpstr>
      <vt:lpstr>Oe format</vt:lpstr>
      <vt:lpstr>editing</vt:lpstr>
      <vt:lpstr>Internal approval</vt:lpstr>
      <vt:lpstr>Internal approval </vt:lpstr>
      <vt:lpstr>Independent engineer review</vt:lpstr>
      <vt:lpstr>Independent engineer review</vt:lpstr>
      <vt:lpstr>Independent engineer review</vt:lpstr>
      <vt:lpstr>final close-out housekeeping</vt:lpstr>
      <vt:lpstr>close-out housekeeping</vt:lpstr>
      <vt:lpstr>homework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Grosso</dc:creator>
  <cp:lastModifiedBy>Erin Kashawlic</cp:lastModifiedBy>
  <cp:revision>162</cp:revision>
  <cp:lastPrinted>2017-03-15T21:18:02Z</cp:lastPrinted>
  <dcterms:created xsi:type="dcterms:W3CDTF">2016-08-18T14:52:56Z</dcterms:created>
  <dcterms:modified xsi:type="dcterms:W3CDTF">2019-01-08T13:56:55Z</dcterms:modified>
</cp:coreProperties>
</file>