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4" r:id="rId3"/>
    <p:sldId id="265" r:id="rId4"/>
    <p:sldId id="266" r:id="rId5"/>
    <p:sldId id="267" r:id="rId6"/>
    <p:sldId id="268" r:id="rId7"/>
    <p:sldId id="279" r:id="rId8"/>
    <p:sldId id="269" r:id="rId9"/>
    <p:sldId id="270" r:id="rId10"/>
    <p:sldId id="271" r:id="rId11"/>
    <p:sldId id="275" r:id="rId12"/>
    <p:sldId id="281" r:id="rId13"/>
    <p:sldId id="272" r:id="rId14"/>
    <p:sldId id="273" r:id="rId15"/>
    <p:sldId id="274" r:id="rId16"/>
    <p:sldId id="282" r:id="rId17"/>
    <p:sldId id="283" r:id="rId18"/>
    <p:sldId id="276" r:id="rId19"/>
    <p:sldId id="277" r:id="rId20"/>
    <p:sldId id="278" r:id="rId21"/>
    <p:sldId id="284" r:id="rId22"/>
    <p:sldId id="280" r:id="rId23"/>
    <p:sldId id="263" r:id="rId24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7" autoAdjust="0"/>
    <p:restoredTop sz="94660"/>
  </p:normalViewPr>
  <p:slideViewPr>
    <p:cSldViewPr snapToGrid="0">
      <p:cViewPr varScale="1">
        <p:scale>
          <a:sx n="87" d="100"/>
          <a:sy n="87" d="100"/>
        </p:scale>
        <p:origin x="79" y="5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Permanent Magnet: Why we get from China.</a:t>
            </a:r>
          </a:p>
          <a:p>
            <a:r>
              <a:rPr lang="en-US" dirty="0"/>
              <a:t>Direct Drive: Driven by rotor</a:t>
            </a:r>
          </a:p>
          <a:p>
            <a:r>
              <a:rPr lang="en-US" dirty="0"/>
              <a:t>Synchronous: Waveform of the output voltage is a function of the generator</a:t>
            </a:r>
          </a:p>
          <a:p>
            <a:r>
              <a:rPr lang="en-US" dirty="0"/>
              <a:t>Draw diagram of wild AC, DC, 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9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371601"/>
            <a:ext cx="12192000" cy="5486399"/>
            <a:chOff x="0" y="1371601"/>
            <a:chExt cx="12192000" cy="548639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9" r="73275" b="953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84632"/>
            <a:ext cx="1808767" cy="114838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651834" y="2299018"/>
            <a:ext cx="7419975" cy="931862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589"/>
            <a:ext cx="9144000" cy="960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40701"/>
            <a:ext cx="6172200" cy="4320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40701"/>
            <a:ext cx="3932237" cy="4328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84498"/>
            <a:ext cx="9190037" cy="9491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09387"/>
            <a:ext cx="6172200" cy="435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9387"/>
            <a:ext cx="3932237" cy="4359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78071"/>
            <a:ext cx="2628900" cy="46988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78071"/>
            <a:ext cx="7734300" cy="46988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9286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6" y="264827"/>
            <a:ext cx="2230166" cy="141592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www.oneenergywind.com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314341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4447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4295" y="809897"/>
            <a:ext cx="9629503" cy="417513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4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8072"/>
            <a:ext cx="10515600" cy="3084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860"/>
            <a:ext cx="5181600" cy="468010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24" y="365125"/>
            <a:ext cx="9683163" cy="793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71808"/>
            <a:ext cx="5157787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42159"/>
            <a:ext cx="5157787" cy="3947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1808"/>
            <a:ext cx="5183188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2159"/>
            <a:ext cx="5183188" cy="3947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52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  <a:ex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789492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79250" y="1923067"/>
            <a:ext cx="9712750" cy="2121031"/>
          </a:xfrm>
        </p:spPr>
        <p:txBody>
          <a:bodyPr>
            <a:normAutofit/>
          </a:bodyPr>
          <a:lstStyle/>
          <a:p>
            <a:r>
              <a:rPr lang="en-US" sz="4800" dirty="0"/>
              <a:t>From turbine to plant</a:t>
            </a:r>
          </a:p>
          <a:p>
            <a:endParaRPr lang="en-US" dirty="0"/>
          </a:p>
          <a:p>
            <a:r>
              <a:rPr lang="en-US" dirty="0"/>
              <a:t>Andrew </a:t>
            </a:r>
            <a:r>
              <a:rPr lang="en-US" dirty="0" err="1"/>
              <a:t>rapin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F00BA-16EB-46D7-8454-C0900AD79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one 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C82342-4DBE-4F04-9AC9-3001ED939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BF858-8CEC-4853-83BF-6C30911EA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20705" r="80730" b="38584"/>
          <a:stretch/>
        </p:blipFill>
        <p:spPr>
          <a:xfrm>
            <a:off x="1724296" y="1496860"/>
            <a:ext cx="3003214" cy="4925272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9BE4141D-EE25-48BF-99B5-F4D8BF52F4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82204"/>
            <a:ext cx="5181600" cy="2909568"/>
          </a:xfrm>
        </p:spPr>
      </p:pic>
    </p:spTree>
    <p:extLst>
      <p:ext uri="{BB962C8B-B14F-4D97-AF65-F5344CB8AC3E}">
        <p14:creationId xmlns:p14="http://schemas.microsoft.com/office/powerpoint/2010/main" val="1324573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440AD-5A86-410D-90F9-F10111D0D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8E917-C911-4F1B-80A7-56650E251B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B7F17-C86A-4165-AFE3-D29DD283E3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5BCD5-70E9-4BFF-A127-F7644530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6E0703-60F5-4B41-AA6F-AE278491D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904" y="1496860"/>
            <a:ext cx="6940592" cy="52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27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8B15C-555E-452D-9E07-A9E52FC5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6EC377-001B-49DF-90E7-B5832834EC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19" y="1497013"/>
            <a:ext cx="3509962" cy="467995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B562167-C922-4D96-8263-21868A6E26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19" y="1497013"/>
            <a:ext cx="3509962" cy="467995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DAD11-3E02-4957-9D71-05F74D608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19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8889-FA9A-45EB-8B57-AD3FD008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 transformer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52872-1203-4CCC-978B-12B4FEEB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9920FA-CF83-4DC5-B8F0-90D1B421D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1" t="55899" r="50104" b="16740"/>
          <a:stretch/>
        </p:blipFill>
        <p:spPr>
          <a:xfrm>
            <a:off x="877899" y="1552892"/>
            <a:ext cx="5102201" cy="4568038"/>
          </a:xfrm>
          <a:prstGeom prst="rect">
            <a:avLst/>
          </a:prstGeo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28F0F33C-5843-4B5A-9994-E5ED7F9D8C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82204"/>
            <a:ext cx="5181600" cy="2909568"/>
          </a:xfrm>
        </p:spPr>
      </p:pic>
    </p:spTree>
    <p:extLst>
      <p:ext uri="{BB962C8B-B14F-4D97-AF65-F5344CB8AC3E}">
        <p14:creationId xmlns:p14="http://schemas.microsoft.com/office/powerpoint/2010/main" val="4261635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73C3-BE3F-4347-9295-4231704A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switchgear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0F1D1E-9F17-4F55-B311-3C0A252DCA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Protects us from the grid and the grid from us</a:t>
            </a:r>
          </a:p>
          <a:p>
            <a:r>
              <a:rPr lang="en-US" dirty="0"/>
              <a:t>When you hear that a project has tripped, this is what tripped</a:t>
            </a:r>
          </a:p>
          <a:p>
            <a:r>
              <a:rPr lang="en-US" dirty="0"/>
              <a:t>Once tripped we are isolated from the grid and customer</a:t>
            </a:r>
          </a:p>
          <a:p>
            <a:r>
              <a:rPr lang="en-US" dirty="0"/>
              <a:t>Typically do switching remotely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A8671-0812-4101-9929-00067FF5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3FC54-48E9-4239-8B3A-C1BE907A1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4" t="51817" r="13055" b="3511"/>
          <a:stretch/>
        </p:blipFill>
        <p:spPr>
          <a:xfrm>
            <a:off x="845790" y="1950950"/>
            <a:ext cx="5174010" cy="39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35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D19BE2-82C6-4A01-8B1D-4371977E3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005" y="4084538"/>
            <a:ext cx="5321432" cy="2723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977E9-6383-4D52-AF41-B67C10F1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switchgear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F8AB45-B25E-488F-8101-58C9441A09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2037"/>
            <a:ext cx="5181600" cy="2909901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A1E46A-9ED4-40CB-A7E8-BB55848CC1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49" y="1567163"/>
            <a:ext cx="4010608" cy="225229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7A97F-A1A4-4D10-BBC8-27E1EC3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6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07F58-2CDD-4470-93E7-3BFA4AA5F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Switchgear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C57844-A8AA-4E40-A537-AD31D9ED9A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3888"/>
            <a:ext cx="5181600" cy="38862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C32FFAE-AB31-4244-9E80-668C61170D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93888"/>
            <a:ext cx="51816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69269-6C2A-4635-BBBC-5F22731D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70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1E9281B-9C09-4C21-A880-4C55D99BD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490663"/>
            <a:ext cx="6248400" cy="46863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18755-EDF5-416A-82CA-196E2965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F10D2-3016-4AED-B598-652670C5B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Switchgear</a:t>
            </a:r>
          </a:p>
        </p:txBody>
      </p:sp>
    </p:spTree>
    <p:extLst>
      <p:ext uri="{BB962C8B-B14F-4D97-AF65-F5344CB8AC3E}">
        <p14:creationId xmlns:p14="http://schemas.microsoft.com/office/powerpoint/2010/main" val="3835679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A4777-E9D2-4207-ACFE-D2E68CB7C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to plant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2F19E-E846-4D1D-80AF-419FC1CEA0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654F0-01DF-42C1-A94E-972C37F8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9F9801-73BC-447E-AF44-72D7671E1B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Entire run is referred to as “Collection Line”</a:t>
            </a:r>
          </a:p>
          <a:p>
            <a:r>
              <a:rPr lang="en-US" dirty="0"/>
              <a:t>Could be underground or overhead (like Marion)</a:t>
            </a:r>
          </a:p>
          <a:p>
            <a:r>
              <a:rPr lang="en-US" dirty="0"/>
              <a:t>Boring under rail lines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282EA923-A8FF-49F5-8DF6-432D22C63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3025" y="2522743"/>
            <a:ext cx="4679950" cy="262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12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B860-E844-407E-AE95-FC51B434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substation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949D8-9DF6-4F62-A00B-0107A07C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077335-49F6-4C78-A949-25840DF8A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5" t="24993" r="27704" b="32580"/>
          <a:stretch/>
        </p:blipFill>
        <p:spPr>
          <a:xfrm>
            <a:off x="2419737" y="1542662"/>
            <a:ext cx="7358743" cy="48676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DE5CA4-4E02-4EF0-80D4-AD18FEC4B243}"/>
              </a:ext>
            </a:extLst>
          </p:cNvPr>
          <p:cNvSpPr txBox="1"/>
          <p:nvPr/>
        </p:nvSpPr>
        <p:spPr>
          <a:xfrm>
            <a:off x="10340578" y="3312230"/>
            <a:ext cx="129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Grid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4062E2-599E-42C3-916A-545CAD8671CF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9316192" y="3496896"/>
            <a:ext cx="102438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CCD9A85-B239-4EF0-A6E2-241E7FF8C8F6}"/>
              </a:ext>
            </a:extLst>
          </p:cNvPr>
          <p:cNvSpPr txBox="1"/>
          <p:nvPr/>
        </p:nvSpPr>
        <p:spPr>
          <a:xfrm>
            <a:off x="1600199" y="3607135"/>
            <a:ext cx="51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278BC1-2EF7-402E-9143-1DBB865C16ED}"/>
              </a:ext>
            </a:extLst>
          </p:cNvPr>
          <p:cNvCxnSpPr>
            <a:stCxn id="20" idx="3"/>
          </p:cNvCxnSpPr>
          <p:nvPr/>
        </p:nvCxnSpPr>
        <p:spPr>
          <a:xfrm flipV="1">
            <a:off x="2115078" y="3770334"/>
            <a:ext cx="1204319" cy="214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9C24799-CDBE-482C-93C8-380380FC7C5D}"/>
              </a:ext>
            </a:extLst>
          </p:cNvPr>
          <p:cNvSpPr txBox="1"/>
          <p:nvPr/>
        </p:nvSpPr>
        <p:spPr>
          <a:xfrm>
            <a:off x="5472284" y="2401323"/>
            <a:ext cx="125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Whirlpool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9E6329F-F72A-43F6-86C1-6B4039728C72}"/>
              </a:ext>
            </a:extLst>
          </p:cNvPr>
          <p:cNvCxnSpPr>
            <a:stCxn id="23" idx="2"/>
          </p:cNvCxnSpPr>
          <p:nvPr/>
        </p:nvCxnSpPr>
        <p:spPr>
          <a:xfrm>
            <a:off x="6099108" y="2770655"/>
            <a:ext cx="13593" cy="10211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E2FDD5-82C7-4A35-9D0A-43B8A917D9F2}"/>
              </a:ext>
            </a:extLst>
          </p:cNvPr>
          <p:cNvSpPr txBox="1"/>
          <p:nvPr/>
        </p:nvSpPr>
        <p:spPr>
          <a:xfrm>
            <a:off x="10347503" y="4931233"/>
            <a:ext cx="144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Transformer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B17DEF-87CF-45CD-8CB8-8709E7800B43}"/>
              </a:ext>
            </a:extLst>
          </p:cNvPr>
          <p:cNvCxnSpPr>
            <a:stCxn id="26" idx="1"/>
          </p:cNvCxnSpPr>
          <p:nvPr/>
        </p:nvCxnSpPr>
        <p:spPr>
          <a:xfrm flipH="1">
            <a:off x="7552706" y="5115899"/>
            <a:ext cx="2794797" cy="236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03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CB8868-FFEE-4302-9569-9386DF0E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we’re talking about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23193C-AA9E-434A-BA1C-86D3D06435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Flow of electricity from our turbines to our customer’s facilities</a:t>
            </a:r>
          </a:p>
          <a:p>
            <a:r>
              <a:rPr lang="en-US" dirty="0"/>
              <a:t>How to read a one-line drawing What it means when you hear </a:t>
            </a:r>
            <a:r>
              <a:rPr lang="en-US" i="1" dirty="0"/>
              <a:t>[Project] </a:t>
            </a:r>
            <a:r>
              <a:rPr lang="en-US" dirty="0"/>
              <a:t>tripped</a:t>
            </a:r>
          </a:p>
          <a:p>
            <a:r>
              <a:rPr lang="en-US" dirty="0"/>
              <a:t>OE responsibility vs GW responsibility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824460B-D525-4A58-9277-E82F39D058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93888"/>
            <a:ext cx="5181600" cy="3886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D78AA-9F42-4E43-AD89-D837158F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D952C-833A-4D94-A5A5-E6CF9F09E709}"/>
              </a:ext>
            </a:extLst>
          </p:cNvPr>
          <p:cNvSpPr txBox="1"/>
          <p:nvPr/>
        </p:nvSpPr>
        <p:spPr>
          <a:xfrm>
            <a:off x="760021" y="6050478"/>
            <a:ext cx="10806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Reference Presentation: Electricity 101</a:t>
            </a:r>
          </a:p>
        </p:txBody>
      </p:sp>
    </p:spTree>
    <p:extLst>
      <p:ext uri="{BB962C8B-B14F-4D97-AF65-F5344CB8AC3E}">
        <p14:creationId xmlns:p14="http://schemas.microsoft.com/office/powerpoint/2010/main" val="3947657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BFF0-6F7B-4FB6-A095-F16BF9574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OE’s side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ABCEAA-02AC-446B-9C50-5E6F195375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C2E5C4-BB37-4385-A0B0-95C4FC8D4E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200A fuse on each phase</a:t>
            </a:r>
          </a:p>
          <a:p>
            <a:r>
              <a:rPr lang="en-US" dirty="0"/>
              <a:t>GOAB – Gang-Operated Air-Break</a:t>
            </a:r>
          </a:p>
          <a:p>
            <a:r>
              <a:rPr lang="en-US" dirty="0"/>
              <a:t>GPCC: Generator Point of Common Coupling</a:t>
            </a:r>
          </a:p>
          <a:p>
            <a:r>
              <a:rPr lang="en-US" dirty="0"/>
              <a:t>PCC: Point of Common Coupling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6F8ADF-5AD8-4BA4-A030-9C35D629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D5283-FDD3-4345-8832-E8A9C3986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14080" r="13156" b="44881"/>
          <a:stretch/>
        </p:blipFill>
        <p:spPr>
          <a:xfrm>
            <a:off x="2689211" y="1496860"/>
            <a:ext cx="3347498" cy="5154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849E4-4DAD-4DFD-B962-311FCA1FF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8" t="42831" r="56752" b="41608"/>
          <a:stretch/>
        </p:blipFill>
        <p:spPr>
          <a:xfrm>
            <a:off x="742472" y="1496860"/>
            <a:ext cx="1963648" cy="507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97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CCBA684-C45C-4A9A-88EC-688EDBB78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7" y="1490663"/>
            <a:ext cx="3514725" cy="46863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C96AF-C0D4-4B61-97A5-16CD04C2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C34868B-9038-40B3-81DC-6CEBABA38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</a:t>
            </a:r>
          </a:p>
        </p:txBody>
      </p:sp>
    </p:spTree>
    <p:extLst>
      <p:ext uri="{BB962C8B-B14F-4D97-AF65-F5344CB8AC3E}">
        <p14:creationId xmlns:p14="http://schemas.microsoft.com/office/powerpoint/2010/main" val="1909834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6B4D3-7E7E-447D-BBFD-CBA4AB2A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8585E-9C32-4B9D-BE02-792F0B41F1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Energy</a:t>
            </a:r>
          </a:p>
          <a:p>
            <a:r>
              <a:rPr lang="en-US" dirty="0"/>
              <a:t>Anything between the turbine and the plant connection</a:t>
            </a:r>
          </a:p>
          <a:p>
            <a:r>
              <a:rPr lang="en-US" dirty="0"/>
              <a:t>Transformer, Grounding Transformer, Switchgear, Riser Pole Fuses</a:t>
            </a:r>
          </a:p>
          <a:p>
            <a:r>
              <a:rPr lang="en-US" dirty="0"/>
              <a:t>Most switching can be done remotely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5E05D-25EF-453B-874E-1F1612F83A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Goldwind</a:t>
            </a:r>
            <a:endParaRPr lang="en-US" dirty="0"/>
          </a:p>
          <a:p>
            <a:r>
              <a:rPr lang="en-US" dirty="0"/>
              <a:t>Semi-annual and annual maintenance</a:t>
            </a:r>
          </a:p>
          <a:p>
            <a:r>
              <a:rPr lang="en-US" dirty="0"/>
              <a:t>Any turbine issues</a:t>
            </a:r>
          </a:p>
          <a:p>
            <a:r>
              <a:rPr lang="en-US" dirty="0"/>
              <a:t>Remote Operations Center (ROC) and local team</a:t>
            </a:r>
          </a:p>
          <a:p>
            <a:r>
              <a:rPr lang="en-US" dirty="0"/>
              <a:t>Some automated turbine functions cause downtime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B3996-402E-403E-9CC3-C9036265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11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5982-2A3F-439F-8B8E-D99FBFBDE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| questions?</a:t>
            </a:r>
          </a:p>
        </p:txBody>
      </p:sp>
    </p:spTree>
    <p:extLst>
      <p:ext uri="{BB962C8B-B14F-4D97-AF65-F5344CB8AC3E}">
        <p14:creationId xmlns:p14="http://schemas.microsoft.com/office/powerpoint/2010/main" val="1779733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37DB2-7F3D-4E71-8168-3F71BC39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36466-1689-49E2-97F4-CE18FB444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one-Line drawing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390B4C-C682-46E6-856D-C9FA05B84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t="4025" r="2743" b="3510"/>
          <a:stretch/>
        </p:blipFill>
        <p:spPr>
          <a:xfrm>
            <a:off x="1929740" y="1460665"/>
            <a:ext cx="8280621" cy="521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61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AB2512-B1A2-4A5A-A64C-B664DFC60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operation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65902-0066-45B1-B8C2-E033C747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7A7DB7AB-A95C-4DD6-9AC6-1E26951B8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37" y="1474171"/>
            <a:ext cx="6996405" cy="52473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9F3355-84BA-4D13-8119-CC6A9E8686AE}"/>
              </a:ext>
            </a:extLst>
          </p:cNvPr>
          <p:cNvSpPr/>
          <p:nvPr/>
        </p:nvSpPr>
        <p:spPr>
          <a:xfrm>
            <a:off x="5965372" y="4220028"/>
            <a:ext cx="613228" cy="41365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E8BF2B-1C1B-471A-B417-57F9CBA661FB}"/>
              </a:ext>
            </a:extLst>
          </p:cNvPr>
          <p:cNvCxnSpPr/>
          <p:nvPr/>
        </p:nvCxnSpPr>
        <p:spPr>
          <a:xfrm flipH="1">
            <a:off x="7206908" y="4174177"/>
            <a:ext cx="48915" cy="45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0FC563-1012-4DC9-873E-FFA0F477BF83}"/>
              </a:ext>
            </a:extLst>
          </p:cNvPr>
          <p:cNvCxnSpPr>
            <a:cxnSpLocks/>
          </p:cNvCxnSpPr>
          <p:nvPr/>
        </p:nvCxnSpPr>
        <p:spPr>
          <a:xfrm flipV="1">
            <a:off x="5965372" y="3525010"/>
            <a:ext cx="1241536" cy="695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11CEE5-53D9-4901-96E0-59C7A5C41303}"/>
              </a:ext>
            </a:extLst>
          </p:cNvPr>
          <p:cNvCxnSpPr/>
          <p:nvPr/>
        </p:nvCxnSpPr>
        <p:spPr>
          <a:xfrm flipV="1">
            <a:off x="6578600" y="3525009"/>
            <a:ext cx="5187867" cy="6950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198AE7-B9E0-4568-9F3F-D0DFCC01FC66}"/>
              </a:ext>
            </a:extLst>
          </p:cNvPr>
          <p:cNvCxnSpPr/>
          <p:nvPr/>
        </p:nvCxnSpPr>
        <p:spPr>
          <a:xfrm>
            <a:off x="6578600" y="4633685"/>
            <a:ext cx="5187867" cy="17226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E6DBCC-DC28-411A-8D17-91B5903F17E7}"/>
              </a:ext>
            </a:extLst>
          </p:cNvPr>
          <p:cNvCxnSpPr/>
          <p:nvPr/>
        </p:nvCxnSpPr>
        <p:spPr>
          <a:xfrm>
            <a:off x="5965372" y="4633685"/>
            <a:ext cx="1241536" cy="17226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5E19BD46-A96D-45D8-A6DD-4E0373222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8" t="50916" r="43787" b="39956"/>
          <a:stretch/>
        </p:blipFill>
        <p:spPr>
          <a:xfrm>
            <a:off x="7206908" y="3525009"/>
            <a:ext cx="4559559" cy="28313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D91D42-E065-4A21-88B8-E29F78EC9E69}"/>
              </a:ext>
            </a:extLst>
          </p:cNvPr>
          <p:cNvSpPr txBox="1"/>
          <p:nvPr/>
        </p:nvSpPr>
        <p:spPr>
          <a:xfrm>
            <a:off x="1244079" y="2147138"/>
            <a:ext cx="129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Here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A6A04C8-209D-410A-9799-F02DD086A4B7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2540523" y="2331804"/>
            <a:ext cx="1893691" cy="12819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22CF950-9743-47AA-A781-2CFA8E14BF15}"/>
              </a:ext>
            </a:extLst>
          </p:cNvPr>
          <p:cNvSpPr txBox="1"/>
          <p:nvPr/>
        </p:nvSpPr>
        <p:spPr>
          <a:xfrm>
            <a:off x="10621898" y="2147138"/>
            <a:ext cx="129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Here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20C2EB2-407F-4526-AE7C-FFA1A1FEE434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8260915" y="2331804"/>
            <a:ext cx="2360983" cy="22355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382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5C0B55-6094-4131-ACF2-86C7E0D14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with the turbine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47D1A-57F8-4F67-85B7-48216385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F69E7-E233-4993-B1DA-914E0384D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t="4025" r="2743" b="3510"/>
          <a:stretch/>
        </p:blipFill>
        <p:spPr>
          <a:xfrm>
            <a:off x="1929740" y="1460665"/>
            <a:ext cx="8280621" cy="5213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31E763-2F02-4F1F-88B7-F27510014306}"/>
              </a:ext>
            </a:extLst>
          </p:cNvPr>
          <p:cNvSpPr txBox="1"/>
          <p:nvPr/>
        </p:nvSpPr>
        <p:spPr>
          <a:xfrm>
            <a:off x="216863" y="3882633"/>
            <a:ext cx="156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Starting Here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CB5401-C697-49CF-84AE-9888B32E91B1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1781298" y="2119745"/>
            <a:ext cx="795647" cy="19475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853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7B8FEB-E80F-49EF-A7A3-534038FF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gw</a:t>
            </a:r>
            <a:r>
              <a:rPr lang="en-US" dirty="0"/>
              <a:t> generator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2601E2-2048-4B86-9C4B-AC942B2DBF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3DA441-5FEA-41E0-B27B-1D5C672D6D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Permanent Magnet Direct Drive (PMDD) Synchronous Generator</a:t>
            </a:r>
          </a:p>
          <a:p>
            <a:r>
              <a:rPr lang="en-US" dirty="0"/>
              <a:t>16.8 RPM Optimum</a:t>
            </a:r>
          </a:p>
          <a:p>
            <a:r>
              <a:rPr lang="en-US" dirty="0"/>
              <a:t>Generates wild three phase AC power</a:t>
            </a:r>
          </a:p>
          <a:p>
            <a:r>
              <a:rPr lang="en-US" dirty="0"/>
              <a:t>Full AC </a:t>
            </a:r>
            <a:r>
              <a:rPr lang="en-US" dirty="0">
                <a:sym typeface="Wingdings" panose="05000000000000000000" pitchFamily="2" charset="2"/>
              </a:rPr>
              <a:t> DC  AC conversion</a:t>
            </a:r>
          </a:p>
          <a:p>
            <a:r>
              <a:rPr lang="en-US" dirty="0">
                <a:sym typeface="Wingdings" panose="05000000000000000000" pitchFamily="2" charset="2"/>
              </a:rPr>
              <a:t>Clean grid synchronized power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E72840-E128-41DF-A0ED-6F0271E6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8AFD8-17AB-48B2-A25A-758C62FD6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4" t="5973" r="30622" b="14219"/>
          <a:stretch/>
        </p:blipFill>
        <p:spPr>
          <a:xfrm rot="5400000">
            <a:off x="1222673" y="1320322"/>
            <a:ext cx="4412653" cy="50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7931B-3BE2-4B1D-BCEB-D0E9839BB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Gw</a:t>
            </a:r>
            <a:r>
              <a:rPr lang="en-US" dirty="0"/>
              <a:t> generator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8C003-ECAB-4862-AF36-741EE614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2F5D0C-D7E1-45DB-B11C-62EDB2E87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t="12040" r="22941" b="3909"/>
          <a:stretch/>
        </p:blipFill>
        <p:spPr>
          <a:xfrm>
            <a:off x="798021" y="1738958"/>
            <a:ext cx="4729244" cy="4684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986BEE-5B36-4AFA-818F-3343CD512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7" t="33611" r="24672" b="49450"/>
          <a:stretch/>
        </p:blipFill>
        <p:spPr>
          <a:xfrm>
            <a:off x="6315587" y="1738958"/>
            <a:ext cx="4734401" cy="468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60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4551-22D9-47C5-8C9D-B3BC93D71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 base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86CFF7-374D-4BD1-8881-2B150A344A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9025" y="2522896"/>
            <a:ext cx="4679950" cy="262818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549C0D4-BFE7-4B13-BF22-8140BF7AC0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82037"/>
            <a:ext cx="5181600" cy="290990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6106A0-4842-4FA5-B445-ED5573E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51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E5D34-0D35-436D-83D6-82DFD5EC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Once we’re out of the turbine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C0F64-4945-40D4-B2B7-10DEC063D0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Underground conduit</a:t>
            </a:r>
          </a:p>
          <a:p>
            <a:r>
              <a:rPr lang="en-US" dirty="0"/>
              <a:t>To pad mount transformer</a:t>
            </a:r>
          </a:p>
          <a:p>
            <a:r>
              <a:rPr lang="en-US" dirty="0"/>
              <a:t>Used to match grid voltage</a:t>
            </a:r>
          </a:p>
          <a:p>
            <a:pPr lvl="1"/>
            <a:r>
              <a:rPr lang="en-US" dirty="0"/>
              <a:t>Common voltages are 34.5kV, 12,470V, and 4,160V</a:t>
            </a:r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409199B-6D9E-4EA9-AAC4-E02F22BB2C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82037"/>
            <a:ext cx="5181600" cy="290990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5DA60-CB29-44E5-9310-074DD75F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3CB66D-0FF3-42E6-87FE-6B73A640C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6" r="24394" b="60798"/>
          <a:stretch/>
        </p:blipFill>
        <p:spPr>
          <a:xfrm>
            <a:off x="473994" y="4203082"/>
            <a:ext cx="5147700" cy="217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59857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3298</TotalTime>
  <Words>342</Words>
  <Application>Microsoft Office PowerPoint</Application>
  <PresentationFormat>Widescreen</PresentationFormat>
  <Paragraphs>91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Palatino Linotype</vt:lpstr>
      <vt:lpstr>Wingdings</vt:lpstr>
      <vt:lpstr>One Energy Presentations</vt:lpstr>
      <vt:lpstr>PowerPoint Presentation</vt:lpstr>
      <vt:lpstr>what we’re talking about</vt:lpstr>
      <vt:lpstr>one-Line drawing</vt:lpstr>
      <vt:lpstr>In operation</vt:lpstr>
      <vt:lpstr>Starting with the turbine</vt:lpstr>
      <vt:lpstr>gw generator</vt:lpstr>
      <vt:lpstr>Gw generator</vt:lpstr>
      <vt:lpstr>Tower base</vt:lpstr>
      <vt:lpstr>Once we’re out of the turbine</vt:lpstr>
      <vt:lpstr>On the one line</vt:lpstr>
      <vt:lpstr>transformer</vt:lpstr>
      <vt:lpstr>Transformer</vt:lpstr>
      <vt:lpstr>Grounding transformer</vt:lpstr>
      <vt:lpstr>switchgear</vt:lpstr>
      <vt:lpstr>switchgear</vt:lpstr>
      <vt:lpstr>Switchgear</vt:lpstr>
      <vt:lpstr>Switchgear</vt:lpstr>
      <vt:lpstr>Run to plant</vt:lpstr>
      <vt:lpstr>At the substation</vt:lpstr>
      <vt:lpstr>OE’s side</vt:lpstr>
      <vt:lpstr>Pole</vt:lpstr>
      <vt:lpstr>Responsibility</vt:lpstr>
      <vt:lpstr>Thank you |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Grosso</dc:creator>
  <cp:lastModifiedBy>Andrew Rapin</cp:lastModifiedBy>
  <cp:revision>51</cp:revision>
  <cp:lastPrinted>2017-03-15T21:18:02Z</cp:lastPrinted>
  <dcterms:created xsi:type="dcterms:W3CDTF">2016-08-18T14:52:56Z</dcterms:created>
  <dcterms:modified xsi:type="dcterms:W3CDTF">2018-10-24T00:58:33Z</dcterms:modified>
</cp:coreProperties>
</file>