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73" r:id="rId5"/>
    <p:sldId id="259" r:id="rId6"/>
    <p:sldId id="274" r:id="rId7"/>
    <p:sldId id="275" r:id="rId8"/>
    <p:sldId id="264" r:id="rId9"/>
    <p:sldId id="265" r:id="rId10"/>
    <p:sldId id="260" r:id="rId11"/>
    <p:sldId id="276" r:id="rId12"/>
    <p:sldId id="278" r:id="rId13"/>
    <p:sldId id="277" r:id="rId14"/>
    <p:sldId id="279" r:id="rId15"/>
    <p:sldId id="268" r:id="rId16"/>
    <p:sldId id="272" r:id="rId17"/>
    <p:sldId id="266" r:id="rId18"/>
    <p:sldId id="262" r:id="rId19"/>
    <p:sldId id="263" r:id="rId20"/>
    <p:sldId id="281" r:id="rId21"/>
    <p:sldId id="280" r:id="rId22"/>
    <p:sldId id="269" r:id="rId23"/>
    <p:sldId id="270" r:id="rId24"/>
    <p:sldId id="282" r:id="rId25"/>
    <p:sldId id="283" r:id="rId26"/>
    <p:sldId id="285" r:id="rId27"/>
    <p:sldId id="284" r:id="rId28"/>
    <p:sldId id="286" r:id="rId29"/>
    <p:sldId id="287" r:id="rId30"/>
    <p:sldId id="288" r:id="rId31"/>
    <p:sldId id="289" r:id="rId32"/>
    <p:sldId id="291" r:id="rId33"/>
    <p:sldId id="290"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00FF"/>
    <a:srgbClr val="000000"/>
    <a:srgbClr val="CC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13"/>
  </p:normalViewPr>
  <p:slideViewPr>
    <p:cSldViewPr>
      <p:cViewPr varScale="1">
        <p:scale>
          <a:sx n="119" d="100"/>
          <a:sy n="119" d="100"/>
        </p:scale>
        <p:origin x="47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F80E0D-9746-44F4-A4FC-C7BFC04D897A}" type="datetimeFigureOut">
              <a:rPr lang="en-GB" smtClean="0"/>
              <a:t>07/10/2018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EDA5E-4F08-43FC-BCE4-4BDB62F9EEDE}" type="slidenum">
              <a:rPr lang="en-GB" smtClean="0"/>
              <a:t>‹#›</a:t>
            </a:fld>
            <a:endParaRPr lang="en-GB"/>
          </a:p>
        </p:txBody>
      </p:sp>
    </p:spTree>
    <p:extLst>
      <p:ext uri="{BB962C8B-B14F-4D97-AF65-F5344CB8AC3E}">
        <p14:creationId xmlns:p14="http://schemas.microsoft.com/office/powerpoint/2010/main" val="150531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3EDA5E-4F08-43FC-BCE4-4BDB62F9EEDE}" type="slidenum">
              <a:rPr lang="en-GB" smtClean="0"/>
              <a:t>8</a:t>
            </a:fld>
            <a:endParaRPr lang="en-GB"/>
          </a:p>
        </p:txBody>
      </p:sp>
    </p:spTree>
    <p:extLst>
      <p:ext uri="{BB962C8B-B14F-4D97-AF65-F5344CB8AC3E}">
        <p14:creationId xmlns:p14="http://schemas.microsoft.com/office/powerpoint/2010/main" val="15067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3EDA5E-4F08-43FC-BCE4-4BDB62F9EEDE}" type="slidenum">
              <a:rPr lang="en-GB" smtClean="0"/>
              <a:t>19</a:t>
            </a:fld>
            <a:endParaRPr lang="en-GB"/>
          </a:p>
        </p:txBody>
      </p:sp>
    </p:spTree>
    <p:extLst>
      <p:ext uri="{BB962C8B-B14F-4D97-AF65-F5344CB8AC3E}">
        <p14:creationId xmlns:p14="http://schemas.microsoft.com/office/powerpoint/2010/main" val="293862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435397-B4CE-45FF-995D-2590B46539F3}"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421109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435397-B4CE-45FF-995D-2590B46539F3}"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262906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435397-B4CE-45FF-995D-2590B46539F3}"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351015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435397-B4CE-45FF-995D-2590B46539F3}"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415333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35397-B4CE-45FF-995D-2590B46539F3}" type="datetimeFigureOut">
              <a:rPr lang="en-GB" smtClean="0"/>
              <a:t>07/10/2018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406253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435397-B4CE-45FF-995D-2590B46539F3}" type="datetimeFigureOut">
              <a:rPr lang="en-GB" smtClean="0"/>
              <a:t>07/10/2018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184840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435397-B4CE-45FF-995D-2590B46539F3}" type="datetimeFigureOut">
              <a:rPr lang="en-GB" smtClean="0"/>
              <a:t>07/10/2018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118330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435397-B4CE-45FF-995D-2590B46539F3}" type="datetimeFigureOut">
              <a:rPr lang="en-GB" smtClean="0"/>
              <a:t>07/10/2018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196284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5397-B4CE-45FF-995D-2590B46539F3}" type="datetimeFigureOut">
              <a:rPr lang="en-GB" smtClean="0"/>
              <a:t>07/10/2018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175315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35397-B4CE-45FF-995D-2590B46539F3}" type="datetimeFigureOut">
              <a:rPr lang="en-GB" smtClean="0"/>
              <a:t>07/10/2018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292891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35397-B4CE-45FF-995D-2590B46539F3}" type="datetimeFigureOut">
              <a:rPr lang="en-GB" smtClean="0"/>
              <a:t>07/10/2018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B5DA0-13F1-47B8-ABC2-23F18DFBFF15}" type="slidenum">
              <a:rPr lang="en-GB" smtClean="0"/>
              <a:t>‹#›</a:t>
            </a:fld>
            <a:endParaRPr lang="en-GB"/>
          </a:p>
        </p:txBody>
      </p:sp>
    </p:spTree>
    <p:extLst>
      <p:ext uri="{BB962C8B-B14F-4D97-AF65-F5344CB8AC3E}">
        <p14:creationId xmlns:p14="http://schemas.microsoft.com/office/powerpoint/2010/main" val="367920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35397-B4CE-45FF-995D-2590B46539F3}" type="datetimeFigureOut">
              <a:rPr lang="en-GB" smtClean="0"/>
              <a:t>07/10/2018</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B5DA0-13F1-47B8-ABC2-23F18DFBFF15}" type="slidenum">
              <a:rPr lang="en-GB" smtClean="0"/>
              <a:t>‹#›</a:t>
            </a:fld>
            <a:endParaRPr lang="en-GB"/>
          </a:p>
        </p:txBody>
      </p:sp>
    </p:spTree>
    <p:extLst>
      <p:ext uri="{BB962C8B-B14F-4D97-AF65-F5344CB8AC3E}">
        <p14:creationId xmlns:p14="http://schemas.microsoft.com/office/powerpoint/2010/main" val="264589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Starter</a:t>
            </a:r>
          </a:p>
        </p:txBody>
      </p:sp>
      <p:sp>
        <p:nvSpPr>
          <p:cNvPr id="5" name="Content Placeholder 4"/>
          <p:cNvSpPr>
            <a:spLocks noGrp="1"/>
          </p:cNvSpPr>
          <p:nvPr>
            <p:ph idx="1"/>
          </p:nvPr>
        </p:nvSpPr>
        <p:spPr/>
        <p:txBody>
          <a:bodyPr/>
          <a:lstStyle/>
          <a:p>
            <a:r>
              <a:rPr lang="en-GB" dirty="0"/>
              <a:t>Calculate the area of the following shapes</a:t>
            </a:r>
            <a:endParaRPr lang="en-GB" baseline="30000" dirty="0"/>
          </a:p>
        </p:txBody>
      </p:sp>
      <p:sp>
        <p:nvSpPr>
          <p:cNvPr id="6" name="Rectangle 5"/>
          <p:cNvSpPr/>
          <p:nvPr/>
        </p:nvSpPr>
        <p:spPr>
          <a:xfrm>
            <a:off x="899592" y="3068961"/>
            <a:ext cx="936104" cy="27363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rot="7266684">
            <a:off x="3145562" y="3542909"/>
            <a:ext cx="2520280" cy="2736304"/>
            <a:chOff x="2915816" y="3068960"/>
            <a:chExt cx="2520280" cy="2736304"/>
          </a:xfrm>
        </p:grpSpPr>
        <p:cxnSp>
          <p:nvCxnSpPr>
            <p:cNvPr id="8" name="Straight Connector 7"/>
            <p:cNvCxnSpPr/>
            <p:nvPr/>
          </p:nvCxnSpPr>
          <p:spPr>
            <a:xfrm flipH="1">
              <a:off x="2915816" y="3068960"/>
              <a:ext cx="864096" cy="273630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79912" y="3068960"/>
              <a:ext cx="1656184" cy="273630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15816" y="5805264"/>
              <a:ext cx="252028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V="1">
            <a:off x="6228184" y="3501009"/>
            <a:ext cx="1440160" cy="7084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68344" y="3501009"/>
            <a:ext cx="936104" cy="6953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28184" y="4204984"/>
            <a:ext cx="1440160" cy="7084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668344" y="4204983"/>
            <a:ext cx="936104" cy="6953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99592" y="5805264"/>
            <a:ext cx="936104" cy="369332"/>
          </a:xfrm>
          <a:prstGeom prst="rect">
            <a:avLst/>
          </a:prstGeom>
          <a:noFill/>
        </p:spPr>
        <p:txBody>
          <a:bodyPr wrap="square" rtlCol="0">
            <a:spAutoFit/>
          </a:bodyPr>
          <a:lstStyle/>
          <a:p>
            <a:pPr algn="ctr"/>
            <a:r>
              <a:rPr lang="en-GB" dirty="0"/>
              <a:t>4cm</a:t>
            </a:r>
          </a:p>
        </p:txBody>
      </p:sp>
      <p:sp>
        <p:nvSpPr>
          <p:cNvPr id="25" name="TextBox 24"/>
          <p:cNvSpPr txBox="1"/>
          <p:nvPr/>
        </p:nvSpPr>
        <p:spPr>
          <a:xfrm>
            <a:off x="192057" y="4183332"/>
            <a:ext cx="936104" cy="369332"/>
          </a:xfrm>
          <a:prstGeom prst="rect">
            <a:avLst/>
          </a:prstGeom>
          <a:noFill/>
        </p:spPr>
        <p:txBody>
          <a:bodyPr wrap="square" rtlCol="0">
            <a:spAutoFit/>
          </a:bodyPr>
          <a:lstStyle/>
          <a:p>
            <a:pPr algn="ctr"/>
            <a:r>
              <a:rPr lang="en-GB" dirty="0"/>
              <a:t>9cm</a:t>
            </a:r>
          </a:p>
        </p:txBody>
      </p:sp>
      <p:sp>
        <p:nvSpPr>
          <p:cNvPr id="26" name="TextBox 25"/>
          <p:cNvSpPr txBox="1"/>
          <p:nvPr/>
        </p:nvSpPr>
        <p:spPr>
          <a:xfrm>
            <a:off x="3822465" y="5283019"/>
            <a:ext cx="936104" cy="369332"/>
          </a:xfrm>
          <a:prstGeom prst="rect">
            <a:avLst/>
          </a:prstGeom>
          <a:noFill/>
        </p:spPr>
        <p:txBody>
          <a:bodyPr wrap="square" rtlCol="0">
            <a:spAutoFit/>
          </a:bodyPr>
          <a:lstStyle/>
          <a:p>
            <a:pPr algn="ctr"/>
            <a:r>
              <a:rPr lang="en-GB" dirty="0"/>
              <a:t>50mm</a:t>
            </a:r>
          </a:p>
        </p:txBody>
      </p:sp>
      <p:sp>
        <p:nvSpPr>
          <p:cNvPr id="27" name="TextBox 26"/>
          <p:cNvSpPr txBox="1"/>
          <p:nvPr/>
        </p:nvSpPr>
        <p:spPr>
          <a:xfrm>
            <a:off x="2411760" y="3941990"/>
            <a:ext cx="936104" cy="369332"/>
          </a:xfrm>
          <a:prstGeom prst="rect">
            <a:avLst/>
          </a:prstGeom>
          <a:noFill/>
        </p:spPr>
        <p:txBody>
          <a:bodyPr wrap="square" rtlCol="0">
            <a:spAutoFit/>
          </a:bodyPr>
          <a:lstStyle/>
          <a:p>
            <a:pPr algn="ctr"/>
            <a:r>
              <a:rPr lang="en-GB" dirty="0"/>
              <a:t>110mm</a:t>
            </a:r>
          </a:p>
        </p:txBody>
      </p:sp>
      <p:sp>
        <p:nvSpPr>
          <p:cNvPr id="28" name="TextBox 27"/>
          <p:cNvSpPr txBox="1"/>
          <p:nvPr/>
        </p:nvSpPr>
        <p:spPr>
          <a:xfrm>
            <a:off x="4611019" y="3776571"/>
            <a:ext cx="936104" cy="369332"/>
          </a:xfrm>
          <a:prstGeom prst="rect">
            <a:avLst/>
          </a:prstGeom>
          <a:noFill/>
        </p:spPr>
        <p:txBody>
          <a:bodyPr wrap="square" rtlCol="0">
            <a:spAutoFit/>
          </a:bodyPr>
          <a:lstStyle/>
          <a:p>
            <a:pPr algn="ctr"/>
            <a:r>
              <a:rPr lang="en-GB" dirty="0"/>
              <a:t>120mm</a:t>
            </a:r>
          </a:p>
        </p:txBody>
      </p:sp>
      <p:cxnSp>
        <p:nvCxnSpPr>
          <p:cNvPr id="30" name="Straight Arrow Connector 29"/>
          <p:cNvCxnSpPr/>
          <p:nvPr/>
        </p:nvCxnSpPr>
        <p:spPr>
          <a:xfrm>
            <a:off x="3890939" y="3136820"/>
            <a:ext cx="0" cy="2145327"/>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22465" y="4156130"/>
            <a:ext cx="936104" cy="369332"/>
          </a:xfrm>
          <a:prstGeom prst="rect">
            <a:avLst/>
          </a:prstGeom>
          <a:noFill/>
        </p:spPr>
        <p:txBody>
          <a:bodyPr wrap="square" rtlCol="0">
            <a:spAutoFit/>
          </a:bodyPr>
          <a:lstStyle/>
          <a:p>
            <a:pPr algn="ctr"/>
            <a:r>
              <a:rPr lang="en-GB" dirty="0"/>
              <a:t>100mm</a:t>
            </a:r>
          </a:p>
        </p:txBody>
      </p:sp>
      <p:cxnSp>
        <p:nvCxnSpPr>
          <p:cNvPr id="33" name="Straight Arrow Connector 32"/>
          <p:cNvCxnSpPr/>
          <p:nvPr/>
        </p:nvCxnSpPr>
        <p:spPr>
          <a:xfrm>
            <a:off x="8748464" y="3501009"/>
            <a:ext cx="0" cy="1412450"/>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228184" y="3356992"/>
            <a:ext cx="2376264" cy="1"/>
          </a:xfrm>
          <a:prstGeom prst="straightConnector1">
            <a:avLst/>
          </a:prstGeom>
          <a:ln>
            <a:solidFill>
              <a:schemeClr val="tx1"/>
            </a:solidFill>
            <a:prstDash val="dash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10820" y="2987660"/>
            <a:ext cx="936104" cy="369332"/>
          </a:xfrm>
          <a:prstGeom prst="rect">
            <a:avLst/>
          </a:prstGeom>
          <a:noFill/>
        </p:spPr>
        <p:txBody>
          <a:bodyPr wrap="square" rtlCol="0">
            <a:spAutoFit/>
          </a:bodyPr>
          <a:lstStyle/>
          <a:p>
            <a:pPr algn="ctr"/>
            <a:r>
              <a:rPr lang="en-GB" dirty="0"/>
              <a:t>6m</a:t>
            </a:r>
          </a:p>
        </p:txBody>
      </p:sp>
      <p:sp>
        <p:nvSpPr>
          <p:cNvPr id="38" name="TextBox 37"/>
          <p:cNvSpPr txBox="1"/>
          <p:nvPr/>
        </p:nvSpPr>
        <p:spPr>
          <a:xfrm>
            <a:off x="8532440" y="3971464"/>
            <a:ext cx="936104" cy="369332"/>
          </a:xfrm>
          <a:prstGeom prst="rect">
            <a:avLst/>
          </a:prstGeom>
          <a:noFill/>
        </p:spPr>
        <p:txBody>
          <a:bodyPr wrap="square" rtlCol="0">
            <a:spAutoFit/>
          </a:bodyPr>
          <a:lstStyle/>
          <a:p>
            <a:pPr algn="ctr"/>
            <a:r>
              <a:rPr lang="en-GB" dirty="0"/>
              <a:t>4m</a:t>
            </a:r>
          </a:p>
        </p:txBody>
      </p:sp>
    </p:spTree>
    <p:extLst>
      <p:ext uri="{BB962C8B-B14F-4D97-AF65-F5344CB8AC3E}">
        <p14:creationId xmlns:p14="http://schemas.microsoft.com/office/powerpoint/2010/main" val="18653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chor="t"/>
          <a:lstStyle/>
          <a:p>
            <a:r>
              <a:rPr lang="en-GB" dirty="0"/>
              <a:t>Surface Area</a:t>
            </a:r>
          </a:p>
        </p:txBody>
      </p:sp>
      <p:cxnSp>
        <p:nvCxnSpPr>
          <p:cNvPr id="5" name="Straight Connector 4"/>
          <p:cNvCxnSpPr/>
          <p:nvPr/>
        </p:nvCxnSpPr>
        <p:spPr>
          <a:xfrm flipH="1">
            <a:off x="611560" y="3026118"/>
            <a:ext cx="504056"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5616" y="3026118"/>
            <a:ext cx="1368152"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1560" y="4682302"/>
            <a:ext cx="18722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3768" y="2018007"/>
            <a:ext cx="1368152"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483768" y="3674190"/>
            <a:ext cx="1368152"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15616" y="2018007"/>
            <a:ext cx="1368152"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69635" y="4682302"/>
            <a:ext cx="1332148" cy="369332"/>
          </a:xfrm>
          <a:prstGeom prst="rect">
            <a:avLst/>
          </a:prstGeom>
          <a:noFill/>
        </p:spPr>
        <p:txBody>
          <a:bodyPr wrap="square" rtlCol="0">
            <a:spAutoFit/>
          </a:bodyPr>
          <a:lstStyle/>
          <a:p>
            <a:r>
              <a:rPr lang="en-GB" dirty="0"/>
              <a:t>5m</a:t>
            </a:r>
          </a:p>
        </p:txBody>
      </p:sp>
      <p:sp>
        <p:nvSpPr>
          <p:cNvPr id="16" name="TextBox 15"/>
          <p:cNvSpPr txBox="1"/>
          <p:nvPr/>
        </p:nvSpPr>
        <p:spPr>
          <a:xfrm>
            <a:off x="3059833" y="4178246"/>
            <a:ext cx="1332148" cy="369332"/>
          </a:xfrm>
          <a:prstGeom prst="rect">
            <a:avLst/>
          </a:prstGeom>
          <a:noFill/>
        </p:spPr>
        <p:txBody>
          <a:bodyPr wrap="square" rtlCol="0">
            <a:spAutoFit/>
          </a:bodyPr>
          <a:lstStyle/>
          <a:p>
            <a:r>
              <a:rPr lang="en-GB" dirty="0"/>
              <a:t>12m</a:t>
            </a:r>
          </a:p>
        </p:txBody>
      </p:sp>
      <p:sp>
        <p:nvSpPr>
          <p:cNvPr id="17" name="TextBox 16"/>
          <p:cNvSpPr txBox="1"/>
          <p:nvPr/>
        </p:nvSpPr>
        <p:spPr>
          <a:xfrm>
            <a:off x="3057275" y="2564904"/>
            <a:ext cx="1332148" cy="369332"/>
          </a:xfrm>
          <a:prstGeom prst="rect">
            <a:avLst/>
          </a:prstGeom>
          <a:noFill/>
        </p:spPr>
        <p:txBody>
          <a:bodyPr wrap="square" rtlCol="0">
            <a:spAutoFit/>
          </a:bodyPr>
          <a:lstStyle/>
          <a:p>
            <a:r>
              <a:rPr lang="en-GB" dirty="0"/>
              <a:t>11m</a:t>
            </a:r>
          </a:p>
        </p:txBody>
      </p:sp>
      <p:sp>
        <p:nvSpPr>
          <p:cNvPr id="18" name="TextBox 17"/>
          <p:cNvSpPr txBox="1"/>
          <p:nvPr/>
        </p:nvSpPr>
        <p:spPr>
          <a:xfrm>
            <a:off x="431541" y="3489524"/>
            <a:ext cx="1332148" cy="369332"/>
          </a:xfrm>
          <a:prstGeom prst="rect">
            <a:avLst/>
          </a:prstGeom>
          <a:noFill/>
        </p:spPr>
        <p:txBody>
          <a:bodyPr wrap="square" rtlCol="0">
            <a:spAutoFit/>
          </a:bodyPr>
          <a:lstStyle/>
          <a:p>
            <a:r>
              <a:rPr lang="en-GB" dirty="0"/>
              <a:t>7m</a:t>
            </a:r>
          </a:p>
        </p:txBody>
      </p:sp>
      <p:cxnSp>
        <p:nvCxnSpPr>
          <p:cNvPr id="20" name="Straight Arrow Connector 19"/>
          <p:cNvCxnSpPr/>
          <p:nvPr/>
        </p:nvCxnSpPr>
        <p:spPr>
          <a:xfrm>
            <a:off x="1115616" y="3026118"/>
            <a:ext cx="0" cy="1656184"/>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15617" y="3645024"/>
            <a:ext cx="1332148" cy="369332"/>
          </a:xfrm>
          <a:prstGeom prst="rect">
            <a:avLst/>
          </a:prstGeom>
          <a:noFill/>
        </p:spPr>
        <p:txBody>
          <a:bodyPr wrap="square" rtlCol="0">
            <a:spAutoFit/>
          </a:bodyPr>
          <a:lstStyle/>
          <a:p>
            <a:r>
              <a:rPr lang="en-GB" dirty="0"/>
              <a:t>6m</a:t>
            </a:r>
          </a:p>
        </p:txBody>
      </p:sp>
      <p:cxnSp>
        <p:nvCxnSpPr>
          <p:cNvPr id="22" name="Straight Connector 21"/>
          <p:cNvCxnSpPr/>
          <p:nvPr/>
        </p:nvCxnSpPr>
        <p:spPr>
          <a:xfrm flipH="1">
            <a:off x="1979712" y="2052375"/>
            <a:ext cx="504056" cy="165618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11560" y="3674190"/>
            <a:ext cx="1368152" cy="100811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79712" y="3674190"/>
            <a:ext cx="187220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067945" y="908721"/>
            <a:ext cx="5076056" cy="6001643"/>
          </a:xfrm>
          <a:prstGeom prst="rect">
            <a:avLst/>
          </a:prstGeom>
          <a:noFill/>
        </p:spPr>
        <p:txBody>
          <a:bodyPr wrap="square" rtlCol="0">
            <a:spAutoFit/>
          </a:bodyPr>
          <a:lstStyle/>
          <a:p>
            <a:r>
              <a:rPr lang="en-GB" sz="2400" dirty="0"/>
              <a:t>Area of Triangles = ½ x 5 x 6</a:t>
            </a:r>
          </a:p>
          <a:p>
            <a:r>
              <a:rPr lang="en-GB" sz="2400" dirty="0"/>
              <a:t>		     = 15m</a:t>
            </a:r>
            <a:r>
              <a:rPr lang="en-GB" sz="2400" baseline="30000" dirty="0"/>
              <a:t>2</a:t>
            </a:r>
            <a:endParaRPr lang="en-GB" sz="2400" dirty="0"/>
          </a:p>
          <a:p>
            <a:r>
              <a:rPr lang="en-GB" sz="2400" dirty="0"/>
              <a:t>		     = 15 x 2</a:t>
            </a:r>
          </a:p>
          <a:p>
            <a:r>
              <a:rPr lang="en-GB" sz="2400" dirty="0"/>
              <a:t>		     </a:t>
            </a:r>
            <a:r>
              <a:rPr lang="en-GB" sz="2400" dirty="0">
                <a:solidFill>
                  <a:srgbClr val="FF0000"/>
                </a:solidFill>
              </a:rPr>
              <a:t>= 30m</a:t>
            </a:r>
            <a:r>
              <a:rPr lang="en-GB" sz="2400" baseline="30000" dirty="0">
                <a:solidFill>
                  <a:srgbClr val="FF0000"/>
                </a:solidFill>
              </a:rPr>
              <a:t>2</a:t>
            </a:r>
          </a:p>
          <a:p>
            <a:endParaRPr lang="en-GB" sz="2400" dirty="0"/>
          </a:p>
          <a:p>
            <a:r>
              <a:rPr lang="en-GB" sz="2400" dirty="0"/>
              <a:t>Area of Rectangle 1 = 12 x 11</a:t>
            </a:r>
          </a:p>
          <a:p>
            <a:r>
              <a:rPr lang="en-GB" sz="2400" dirty="0"/>
              <a:t>		         </a:t>
            </a:r>
            <a:r>
              <a:rPr lang="en-GB" sz="2400" dirty="0">
                <a:solidFill>
                  <a:srgbClr val="FF0000"/>
                </a:solidFill>
              </a:rPr>
              <a:t>= 132m</a:t>
            </a:r>
            <a:r>
              <a:rPr lang="en-GB" sz="2400" baseline="30000" dirty="0">
                <a:solidFill>
                  <a:srgbClr val="FF0000"/>
                </a:solidFill>
              </a:rPr>
              <a:t>2</a:t>
            </a:r>
          </a:p>
          <a:p>
            <a:endParaRPr lang="en-GB" sz="2400" dirty="0"/>
          </a:p>
          <a:p>
            <a:r>
              <a:rPr lang="en-GB" sz="2400" dirty="0"/>
              <a:t>Area of Rectangle 2 = 5 x 12</a:t>
            </a:r>
          </a:p>
          <a:p>
            <a:r>
              <a:rPr lang="en-GB" sz="2400" dirty="0"/>
              <a:t>		         </a:t>
            </a:r>
            <a:r>
              <a:rPr lang="en-GB" sz="2400" dirty="0">
                <a:solidFill>
                  <a:srgbClr val="FF0000"/>
                </a:solidFill>
              </a:rPr>
              <a:t>= 60m</a:t>
            </a:r>
            <a:r>
              <a:rPr lang="en-GB" sz="2400" baseline="30000" dirty="0">
                <a:solidFill>
                  <a:srgbClr val="FF0000"/>
                </a:solidFill>
              </a:rPr>
              <a:t>2</a:t>
            </a:r>
          </a:p>
          <a:p>
            <a:endParaRPr lang="en-GB" sz="2400" dirty="0"/>
          </a:p>
          <a:p>
            <a:r>
              <a:rPr lang="en-GB" sz="2400" dirty="0"/>
              <a:t>Area of Rectangle 3 = 12 x 7</a:t>
            </a:r>
          </a:p>
          <a:p>
            <a:r>
              <a:rPr lang="en-GB" sz="2400" dirty="0"/>
              <a:t>		         </a:t>
            </a:r>
            <a:r>
              <a:rPr lang="en-GB" sz="2400" dirty="0">
                <a:solidFill>
                  <a:srgbClr val="FF0000"/>
                </a:solidFill>
              </a:rPr>
              <a:t>= 84m</a:t>
            </a:r>
            <a:r>
              <a:rPr lang="en-GB" sz="2400" baseline="30000" dirty="0">
                <a:solidFill>
                  <a:srgbClr val="FF0000"/>
                </a:solidFill>
              </a:rPr>
              <a:t>2</a:t>
            </a:r>
          </a:p>
          <a:p>
            <a:endParaRPr lang="en-GB" sz="2400" dirty="0"/>
          </a:p>
          <a:p>
            <a:r>
              <a:rPr lang="en-GB" sz="2400" b="1" dirty="0">
                <a:solidFill>
                  <a:srgbClr val="FF0000"/>
                </a:solidFill>
              </a:rPr>
              <a:t>Total Surface Area </a:t>
            </a:r>
            <a:r>
              <a:rPr lang="en-GB" sz="2400" dirty="0">
                <a:solidFill>
                  <a:srgbClr val="FF0000"/>
                </a:solidFill>
              </a:rPr>
              <a:t>= 30 + 132 + 60 + 84</a:t>
            </a:r>
          </a:p>
          <a:p>
            <a:r>
              <a:rPr lang="en-GB" sz="2400" dirty="0">
                <a:solidFill>
                  <a:srgbClr val="FF0000"/>
                </a:solidFill>
              </a:rPr>
              <a:t>		        = 306m</a:t>
            </a:r>
            <a:r>
              <a:rPr lang="en-GB" sz="2400" baseline="30000" dirty="0">
                <a:solidFill>
                  <a:srgbClr val="FF0000"/>
                </a:solidFill>
              </a:rPr>
              <a:t>2</a:t>
            </a:r>
          </a:p>
        </p:txBody>
      </p:sp>
    </p:spTree>
    <p:extLst>
      <p:ext uri="{BB962C8B-B14F-4D97-AF65-F5344CB8AC3E}">
        <p14:creationId xmlns:p14="http://schemas.microsoft.com/office/powerpoint/2010/main" val="357444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down)">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down)">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wipe(down)">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wipe(down)">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animEffect transition="in" filter="wipe(down)">
                                      <p:cBhvr>
                                        <p:cTn id="27" dur="500"/>
                                        <p:tgtEl>
                                          <p:spTgt spid="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xEl>
                                              <p:pRg st="6" end="6"/>
                                            </p:txEl>
                                          </p:spTgt>
                                        </p:tgtEl>
                                        <p:attrNameLst>
                                          <p:attrName>style.visibility</p:attrName>
                                        </p:attrNameLst>
                                      </p:cBhvr>
                                      <p:to>
                                        <p:strVal val="visible"/>
                                      </p:to>
                                    </p:set>
                                    <p:animEffect transition="in" filter="wipe(down)">
                                      <p:cBhvr>
                                        <p:cTn id="32" dur="500"/>
                                        <p:tgtEl>
                                          <p:spTgt spid="2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xEl>
                                              <p:pRg st="8" end="8"/>
                                            </p:txEl>
                                          </p:spTgt>
                                        </p:tgtEl>
                                        <p:attrNameLst>
                                          <p:attrName>style.visibility</p:attrName>
                                        </p:attrNameLst>
                                      </p:cBhvr>
                                      <p:to>
                                        <p:strVal val="visible"/>
                                      </p:to>
                                    </p:set>
                                    <p:animEffect transition="in" filter="wipe(down)">
                                      <p:cBhvr>
                                        <p:cTn id="37" dur="500"/>
                                        <p:tgtEl>
                                          <p:spTgt spid="2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7">
                                            <p:txEl>
                                              <p:pRg st="9" end="9"/>
                                            </p:txEl>
                                          </p:spTgt>
                                        </p:tgtEl>
                                        <p:attrNameLst>
                                          <p:attrName>style.visibility</p:attrName>
                                        </p:attrNameLst>
                                      </p:cBhvr>
                                      <p:to>
                                        <p:strVal val="visible"/>
                                      </p:to>
                                    </p:set>
                                    <p:animEffect transition="in" filter="wipe(down)">
                                      <p:cBhvr>
                                        <p:cTn id="42" dur="500"/>
                                        <p:tgtEl>
                                          <p:spTgt spid="2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7">
                                            <p:txEl>
                                              <p:pRg st="11" end="11"/>
                                            </p:txEl>
                                          </p:spTgt>
                                        </p:tgtEl>
                                        <p:attrNameLst>
                                          <p:attrName>style.visibility</p:attrName>
                                        </p:attrNameLst>
                                      </p:cBhvr>
                                      <p:to>
                                        <p:strVal val="visible"/>
                                      </p:to>
                                    </p:set>
                                    <p:animEffect transition="in" filter="wipe(down)">
                                      <p:cBhvr>
                                        <p:cTn id="47" dur="500"/>
                                        <p:tgtEl>
                                          <p:spTgt spid="27">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xEl>
                                              <p:pRg st="12" end="12"/>
                                            </p:txEl>
                                          </p:spTgt>
                                        </p:tgtEl>
                                        <p:attrNameLst>
                                          <p:attrName>style.visibility</p:attrName>
                                        </p:attrNameLst>
                                      </p:cBhvr>
                                      <p:to>
                                        <p:strVal val="visible"/>
                                      </p:to>
                                    </p:set>
                                    <p:animEffect transition="in" filter="wipe(down)">
                                      <p:cBhvr>
                                        <p:cTn id="52" dur="500"/>
                                        <p:tgtEl>
                                          <p:spTgt spid="27">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7">
                                            <p:txEl>
                                              <p:pRg st="14" end="14"/>
                                            </p:txEl>
                                          </p:spTgt>
                                        </p:tgtEl>
                                        <p:attrNameLst>
                                          <p:attrName>style.visibility</p:attrName>
                                        </p:attrNameLst>
                                      </p:cBhvr>
                                      <p:to>
                                        <p:strVal val="visible"/>
                                      </p:to>
                                    </p:set>
                                    <p:animEffect transition="in" filter="wipe(down)">
                                      <p:cBhvr>
                                        <p:cTn id="57" dur="500"/>
                                        <p:tgtEl>
                                          <p:spTgt spid="27">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7">
                                            <p:txEl>
                                              <p:pRg st="15" end="15"/>
                                            </p:txEl>
                                          </p:spTgt>
                                        </p:tgtEl>
                                        <p:attrNameLst>
                                          <p:attrName>style.visibility</p:attrName>
                                        </p:attrNameLst>
                                      </p:cBhvr>
                                      <p:to>
                                        <p:strVal val="visible"/>
                                      </p:to>
                                    </p:set>
                                    <p:animEffect transition="in" filter="wipe(down)">
                                      <p:cBhvr>
                                        <p:cTn id="62" dur="500"/>
                                        <p:tgtEl>
                                          <p:spTgt spid="2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pPr algn="l"/>
            <a:r>
              <a:rPr lang="en-GB" dirty="0"/>
              <a:t>Surface Area</a:t>
            </a:r>
          </a:p>
        </p:txBody>
      </p:sp>
      <p:cxnSp>
        <p:nvCxnSpPr>
          <p:cNvPr id="40" name="Straight Connector 39"/>
          <p:cNvCxnSpPr/>
          <p:nvPr/>
        </p:nvCxnSpPr>
        <p:spPr>
          <a:xfrm>
            <a:off x="3851920" y="3501008"/>
            <a:ext cx="0" cy="151216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691680" y="5013176"/>
            <a:ext cx="216024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691680" y="3501008"/>
            <a:ext cx="2160240" cy="151216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95736" y="1978732"/>
            <a:ext cx="0" cy="1512168"/>
          </a:xfrm>
          <a:prstGeom prst="line">
            <a:avLst/>
          </a:prstGeom>
          <a:ln w="381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5496" y="3490900"/>
            <a:ext cx="2160240" cy="0"/>
          </a:xfrm>
          <a:prstGeom prst="line">
            <a:avLst/>
          </a:prstGeom>
          <a:ln w="381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5496" y="1978732"/>
            <a:ext cx="2160240" cy="151216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5496" y="3490900"/>
            <a:ext cx="1656184" cy="152227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195736" y="3490900"/>
            <a:ext cx="1656184" cy="1522276"/>
          </a:xfrm>
          <a:prstGeom prst="line">
            <a:avLst/>
          </a:prstGeom>
          <a:ln w="381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195736" y="1978732"/>
            <a:ext cx="1656184" cy="152227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195736" y="5013176"/>
            <a:ext cx="1440160" cy="461665"/>
          </a:xfrm>
          <a:prstGeom prst="rect">
            <a:avLst/>
          </a:prstGeom>
          <a:noFill/>
        </p:spPr>
        <p:txBody>
          <a:bodyPr wrap="square" rtlCol="0">
            <a:spAutoFit/>
          </a:bodyPr>
          <a:lstStyle/>
          <a:p>
            <a:pPr algn="ctr"/>
            <a:r>
              <a:rPr lang="en-GB" sz="2400" dirty="0"/>
              <a:t>6cm</a:t>
            </a:r>
          </a:p>
        </p:txBody>
      </p:sp>
      <p:sp>
        <p:nvSpPr>
          <p:cNvPr id="55" name="TextBox 54"/>
          <p:cNvSpPr txBox="1"/>
          <p:nvPr/>
        </p:nvSpPr>
        <p:spPr>
          <a:xfrm>
            <a:off x="3491880" y="4119463"/>
            <a:ext cx="1440160" cy="461665"/>
          </a:xfrm>
          <a:prstGeom prst="rect">
            <a:avLst/>
          </a:prstGeom>
          <a:noFill/>
        </p:spPr>
        <p:txBody>
          <a:bodyPr wrap="square" rtlCol="0">
            <a:spAutoFit/>
          </a:bodyPr>
          <a:lstStyle/>
          <a:p>
            <a:pPr algn="ctr"/>
            <a:r>
              <a:rPr lang="en-GB" sz="2400" dirty="0"/>
              <a:t>3cm</a:t>
            </a:r>
          </a:p>
        </p:txBody>
      </p:sp>
      <p:sp>
        <p:nvSpPr>
          <p:cNvPr id="56" name="TextBox 55"/>
          <p:cNvSpPr txBox="1"/>
          <p:nvPr/>
        </p:nvSpPr>
        <p:spPr>
          <a:xfrm>
            <a:off x="-108520" y="4149080"/>
            <a:ext cx="1440160" cy="461665"/>
          </a:xfrm>
          <a:prstGeom prst="rect">
            <a:avLst/>
          </a:prstGeom>
          <a:noFill/>
        </p:spPr>
        <p:txBody>
          <a:bodyPr wrap="square" rtlCol="0">
            <a:spAutoFit/>
          </a:bodyPr>
          <a:lstStyle/>
          <a:p>
            <a:pPr algn="ctr"/>
            <a:r>
              <a:rPr lang="en-GB" sz="2400" dirty="0"/>
              <a:t>10cm</a:t>
            </a:r>
          </a:p>
        </p:txBody>
      </p:sp>
      <p:sp>
        <p:nvSpPr>
          <p:cNvPr id="57" name="TextBox 56"/>
          <p:cNvSpPr txBox="1"/>
          <p:nvPr/>
        </p:nvSpPr>
        <p:spPr>
          <a:xfrm>
            <a:off x="323528" y="2284776"/>
            <a:ext cx="1440160" cy="461665"/>
          </a:xfrm>
          <a:prstGeom prst="rect">
            <a:avLst/>
          </a:prstGeom>
          <a:noFill/>
        </p:spPr>
        <p:txBody>
          <a:bodyPr wrap="square" rtlCol="0">
            <a:spAutoFit/>
          </a:bodyPr>
          <a:lstStyle/>
          <a:p>
            <a:pPr algn="ctr"/>
            <a:r>
              <a:rPr lang="en-GB" sz="2400" dirty="0"/>
              <a:t>7cm</a:t>
            </a:r>
          </a:p>
        </p:txBody>
      </p:sp>
      <p:sp>
        <p:nvSpPr>
          <p:cNvPr id="58" name="TextBox 57"/>
          <p:cNvSpPr txBox="1"/>
          <p:nvPr/>
        </p:nvSpPr>
        <p:spPr>
          <a:xfrm>
            <a:off x="4932040" y="260648"/>
            <a:ext cx="4211960" cy="6370975"/>
          </a:xfrm>
          <a:prstGeom prst="rect">
            <a:avLst/>
          </a:prstGeom>
          <a:noFill/>
        </p:spPr>
        <p:txBody>
          <a:bodyPr wrap="square" rtlCol="0">
            <a:spAutoFit/>
          </a:bodyPr>
          <a:lstStyle/>
          <a:p>
            <a:r>
              <a:rPr lang="en-GB" sz="2400" dirty="0"/>
              <a:t>Area of Triangles = ½ x 3 x 6</a:t>
            </a:r>
          </a:p>
          <a:p>
            <a:r>
              <a:rPr lang="en-GB" sz="2400" dirty="0"/>
              <a:t>		     = 9m</a:t>
            </a:r>
            <a:r>
              <a:rPr lang="en-GB" sz="2400" baseline="30000" dirty="0"/>
              <a:t>2</a:t>
            </a:r>
            <a:endParaRPr lang="en-GB" sz="2400" dirty="0"/>
          </a:p>
          <a:p>
            <a:r>
              <a:rPr lang="en-GB" sz="2400" dirty="0"/>
              <a:t>		     = 9 x 2</a:t>
            </a:r>
          </a:p>
          <a:p>
            <a:r>
              <a:rPr lang="en-GB" sz="2400" dirty="0"/>
              <a:t>		     </a:t>
            </a:r>
            <a:r>
              <a:rPr lang="en-GB" sz="2400" dirty="0">
                <a:solidFill>
                  <a:srgbClr val="FF0000"/>
                </a:solidFill>
              </a:rPr>
              <a:t>= 18m</a:t>
            </a:r>
            <a:r>
              <a:rPr lang="en-GB" sz="2400" baseline="30000" dirty="0">
                <a:solidFill>
                  <a:srgbClr val="FF0000"/>
                </a:solidFill>
              </a:rPr>
              <a:t>2</a:t>
            </a:r>
          </a:p>
          <a:p>
            <a:endParaRPr lang="en-GB" sz="2400" dirty="0"/>
          </a:p>
          <a:p>
            <a:r>
              <a:rPr lang="en-GB" sz="2400" dirty="0"/>
              <a:t>Area of Rectangle 1 = 10 x 6</a:t>
            </a:r>
          </a:p>
          <a:p>
            <a:r>
              <a:rPr lang="en-GB" sz="2400" dirty="0"/>
              <a:t>		         </a:t>
            </a:r>
            <a:r>
              <a:rPr lang="en-GB" sz="2400" dirty="0">
                <a:solidFill>
                  <a:srgbClr val="FF0000"/>
                </a:solidFill>
              </a:rPr>
              <a:t>= 60m</a:t>
            </a:r>
            <a:r>
              <a:rPr lang="en-GB" sz="2400" baseline="30000" dirty="0">
                <a:solidFill>
                  <a:srgbClr val="FF0000"/>
                </a:solidFill>
              </a:rPr>
              <a:t>2</a:t>
            </a:r>
          </a:p>
          <a:p>
            <a:endParaRPr lang="en-GB" sz="2400" dirty="0"/>
          </a:p>
          <a:p>
            <a:r>
              <a:rPr lang="en-GB" sz="2400" dirty="0"/>
              <a:t>Area of Rectangle 2 = 7 x 10</a:t>
            </a:r>
          </a:p>
          <a:p>
            <a:r>
              <a:rPr lang="en-GB" sz="2400" dirty="0"/>
              <a:t>		         </a:t>
            </a:r>
            <a:r>
              <a:rPr lang="en-GB" sz="2400" dirty="0">
                <a:solidFill>
                  <a:srgbClr val="FF0000"/>
                </a:solidFill>
              </a:rPr>
              <a:t>= 70m</a:t>
            </a:r>
            <a:r>
              <a:rPr lang="en-GB" sz="2400" baseline="30000" dirty="0">
                <a:solidFill>
                  <a:srgbClr val="FF0000"/>
                </a:solidFill>
              </a:rPr>
              <a:t>2</a:t>
            </a:r>
          </a:p>
          <a:p>
            <a:endParaRPr lang="en-GB" sz="2400" dirty="0"/>
          </a:p>
          <a:p>
            <a:r>
              <a:rPr lang="en-GB" sz="2400" dirty="0"/>
              <a:t>Area of Rectangle 3 = 3 x 10</a:t>
            </a:r>
          </a:p>
          <a:p>
            <a:r>
              <a:rPr lang="en-GB" sz="2400" dirty="0"/>
              <a:t>		         </a:t>
            </a:r>
            <a:r>
              <a:rPr lang="en-GB" sz="2400" dirty="0">
                <a:solidFill>
                  <a:srgbClr val="FF0000"/>
                </a:solidFill>
              </a:rPr>
              <a:t>= 30m</a:t>
            </a:r>
            <a:r>
              <a:rPr lang="en-GB" sz="2400" baseline="30000" dirty="0">
                <a:solidFill>
                  <a:srgbClr val="FF0000"/>
                </a:solidFill>
              </a:rPr>
              <a:t>2</a:t>
            </a:r>
          </a:p>
          <a:p>
            <a:endParaRPr lang="en-GB" sz="2400" dirty="0"/>
          </a:p>
          <a:p>
            <a:r>
              <a:rPr lang="en-GB" sz="2400" b="1" dirty="0">
                <a:solidFill>
                  <a:srgbClr val="FF0000"/>
                </a:solidFill>
              </a:rPr>
              <a:t>Total Surface Area </a:t>
            </a:r>
            <a:r>
              <a:rPr lang="en-GB" sz="2400" dirty="0">
                <a:solidFill>
                  <a:srgbClr val="FF0000"/>
                </a:solidFill>
              </a:rPr>
              <a:t>= 18+ 60 + 70 + 30</a:t>
            </a:r>
          </a:p>
          <a:p>
            <a:r>
              <a:rPr lang="en-GB" sz="2400" dirty="0">
                <a:solidFill>
                  <a:srgbClr val="FF0000"/>
                </a:solidFill>
              </a:rPr>
              <a:t>		        = 178m</a:t>
            </a:r>
            <a:r>
              <a:rPr lang="en-GB" sz="2400" baseline="30000" dirty="0">
                <a:solidFill>
                  <a:srgbClr val="FF0000"/>
                </a:solidFill>
              </a:rPr>
              <a:t>2</a:t>
            </a:r>
          </a:p>
        </p:txBody>
      </p:sp>
    </p:spTree>
    <p:extLst>
      <p:ext uri="{BB962C8B-B14F-4D97-AF65-F5344CB8AC3E}">
        <p14:creationId xmlns:p14="http://schemas.microsoft.com/office/powerpoint/2010/main" val="31362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wipe(down)">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wipe(down)">
                                      <p:cBhvr>
                                        <p:cTn id="12" dur="500"/>
                                        <p:tgtEl>
                                          <p:spTgt spid="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8">
                                            <p:txEl>
                                              <p:pRg st="2" end="2"/>
                                            </p:txEl>
                                          </p:spTgt>
                                        </p:tgtEl>
                                        <p:attrNameLst>
                                          <p:attrName>style.visibility</p:attrName>
                                        </p:attrNameLst>
                                      </p:cBhvr>
                                      <p:to>
                                        <p:strVal val="visible"/>
                                      </p:to>
                                    </p:set>
                                    <p:animEffect transition="in" filter="wipe(down)">
                                      <p:cBhvr>
                                        <p:cTn id="17" dur="500"/>
                                        <p:tgtEl>
                                          <p:spTgt spid="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8">
                                            <p:txEl>
                                              <p:pRg st="3" end="3"/>
                                            </p:txEl>
                                          </p:spTgt>
                                        </p:tgtEl>
                                        <p:attrNameLst>
                                          <p:attrName>style.visibility</p:attrName>
                                        </p:attrNameLst>
                                      </p:cBhvr>
                                      <p:to>
                                        <p:strVal val="visible"/>
                                      </p:to>
                                    </p:set>
                                    <p:animEffect transition="in" filter="wipe(down)">
                                      <p:cBhvr>
                                        <p:cTn id="22" dur="500"/>
                                        <p:tgtEl>
                                          <p:spTgt spid="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8">
                                            <p:txEl>
                                              <p:pRg st="5" end="5"/>
                                            </p:txEl>
                                          </p:spTgt>
                                        </p:tgtEl>
                                        <p:attrNameLst>
                                          <p:attrName>style.visibility</p:attrName>
                                        </p:attrNameLst>
                                      </p:cBhvr>
                                      <p:to>
                                        <p:strVal val="visible"/>
                                      </p:to>
                                    </p:set>
                                    <p:animEffect transition="in" filter="wipe(down)">
                                      <p:cBhvr>
                                        <p:cTn id="27" dur="500"/>
                                        <p:tgtEl>
                                          <p:spTgt spid="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8">
                                            <p:txEl>
                                              <p:pRg st="6" end="6"/>
                                            </p:txEl>
                                          </p:spTgt>
                                        </p:tgtEl>
                                        <p:attrNameLst>
                                          <p:attrName>style.visibility</p:attrName>
                                        </p:attrNameLst>
                                      </p:cBhvr>
                                      <p:to>
                                        <p:strVal val="visible"/>
                                      </p:to>
                                    </p:set>
                                    <p:animEffect transition="in" filter="wipe(down)">
                                      <p:cBhvr>
                                        <p:cTn id="32" dur="500"/>
                                        <p:tgtEl>
                                          <p:spTgt spid="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8">
                                            <p:txEl>
                                              <p:pRg st="8" end="8"/>
                                            </p:txEl>
                                          </p:spTgt>
                                        </p:tgtEl>
                                        <p:attrNameLst>
                                          <p:attrName>style.visibility</p:attrName>
                                        </p:attrNameLst>
                                      </p:cBhvr>
                                      <p:to>
                                        <p:strVal val="visible"/>
                                      </p:to>
                                    </p:set>
                                    <p:animEffect transition="in" filter="wipe(down)">
                                      <p:cBhvr>
                                        <p:cTn id="37" dur="500"/>
                                        <p:tgtEl>
                                          <p:spTgt spid="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8">
                                            <p:txEl>
                                              <p:pRg st="9" end="9"/>
                                            </p:txEl>
                                          </p:spTgt>
                                        </p:tgtEl>
                                        <p:attrNameLst>
                                          <p:attrName>style.visibility</p:attrName>
                                        </p:attrNameLst>
                                      </p:cBhvr>
                                      <p:to>
                                        <p:strVal val="visible"/>
                                      </p:to>
                                    </p:set>
                                    <p:animEffect transition="in" filter="wipe(down)">
                                      <p:cBhvr>
                                        <p:cTn id="42" dur="500"/>
                                        <p:tgtEl>
                                          <p:spTgt spid="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8">
                                            <p:txEl>
                                              <p:pRg st="11" end="11"/>
                                            </p:txEl>
                                          </p:spTgt>
                                        </p:tgtEl>
                                        <p:attrNameLst>
                                          <p:attrName>style.visibility</p:attrName>
                                        </p:attrNameLst>
                                      </p:cBhvr>
                                      <p:to>
                                        <p:strVal val="visible"/>
                                      </p:to>
                                    </p:set>
                                    <p:animEffect transition="in" filter="wipe(down)">
                                      <p:cBhvr>
                                        <p:cTn id="47" dur="500"/>
                                        <p:tgtEl>
                                          <p:spTgt spid="58">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8">
                                            <p:txEl>
                                              <p:pRg st="12" end="12"/>
                                            </p:txEl>
                                          </p:spTgt>
                                        </p:tgtEl>
                                        <p:attrNameLst>
                                          <p:attrName>style.visibility</p:attrName>
                                        </p:attrNameLst>
                                      </p:cBhvr>
                                      <p:to>
                                        <p:strVal val="visible"/>
                                      </p:to>
                                    </p:set>
                                    <p:animEffect transition="in" filter="wipe(down)">
                                      <p:cBhvr>
                                        <p:cTn id="52" dur="500"/>
                                        <p:tgtEl>
                                          <p:spTgt spid="58">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8">
                                            <p:txEl>
                                              <p:pRg st="14" end="14"/>
                                            </p:txEl>
                                          </p:spTgt>
                                        </p:tgtEl>
                                        <p:attrNameLst>
                                          <p:attrName>style.visibility</p:attrName>
                                        </p:attrNameLst>
                                      </p:cBhvr>
                                      <p:to>
                                        <p:strVal val="visible"/>
                                      </p:to>
                                    </p:set>
                                    <p:animEffect transition="in" filter="wipe(down)">
                                      <p:cBhvr>
                                        <p:cTn id="57" dur="500"/>
                                        <p:tgtEl>
                                          <p:spTgt spid="58">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8">
                                            <p:txEl>
                                              <p:pRg st="15" end="15"/>
                                            </p:txEl>
                                          </p:spTgt>
                                        </p:tgtEl>
                                        <p:attrNameLst>
                                          <p:attrName>style.visibility</p:attrName>
                                        </p:attrNameLst>
                                      </p:cBhvr>
                                      <p:to>
                                        <p:strVal val="visible"/>
                                      </p:to>
                                    </p:set>
                                    <p:animEffect transition="in" filter="wipe(down)">
                                      <p:cBhvr>
                                        <p:cTn id="62" dur="500"/>
                                        <p:tgtEl>
                                          <p:spTgt spid="5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t>Surface Area of Prisms</a:t>
            </a:r>
          </a:p>
        </p:txBody>
      </p:sp>
      <p:cxnSp>
        <p:nvCxnSpPr>
          <p:cNvPr id="6" name="Straight Connector 5"/>
          <p:cNvCxnSpPr/>
          <p:nvPr/>
        </p:nvCxnSpPr>
        <p:spPr>
          <a:xfrm>
            <a:off x="899592" y="4077072"/>
            <a:ext cx="1944216"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2056" y="5517232"/>
            <a:ext cx="1944216"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22056" y="4077072"/>
            <a:ext cx="677536" cy="14401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66272" y="4077072"/>
            <a:ext cx="677536" cy="14401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25200" y="2492896"/>
            <a:ext cx="1944216"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47664" y="3933056"/>
            <a:ext cx="1944216" cy="0"/>
          </a:xfrm>
          <a:prstGeom prst="line">
            <a:avLst/>
          </a:prstGeom>
          <a:ln w="381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547664" y="2492896"/>
            <a:ext cx="677536" cy="1440160"/>
          </a:xfrm>
          <a:prstGeom prst="line">
            <a:avLst/>
          </a:prstGeom>
          <a:ln w="381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491880" y="2492896"/>
            <a:ext cx="677536" cy="14401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99592" y="2492896"/>
            <a:ext cx="1325608" cy="158417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22056" y="3933056"/>
            <a:ext cx="1340340" cy="1584176"/>
          </a:xfrm>
          <a:prstGeom prst="line">
            <a:avLst/>
          </a:prstGeom>
          <a:ln w="381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43808" y="2492896"/>
            <a:ext cx="1325608" cy="158417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166272" y="3933056"/>
            <a:ext cx="1325608" cy="158417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96828" y="5487615"/>
            <a:ext cx="1310876" cy="461665"/>
          </a:xfrm>
          <a:prstGeom prst="rect">
            <a:avLst/>
          </a:prstGeom>
          <a:noFill/>
        </p:spPr>
        <p:txBody>
          <a:bodyPr wrap="square" rtlCol="0">
            <a:spAutoFit/>
          </a:bodyPr>
          <a:lstStyle/>
          <a:p>
            <a:pPr algn="ctr"/>
            <a:r>
              <a:rPr lang="en-GB" sz="2400" dirty="0"/>
              <a:t>9cm</a:t>
            </a:r>
          </a:p>
        </p:txBody>
      </p:sp>
      <p:sp>
        <p:nvSpPr>
          <p:cNvPr id="25" name="TextBox 24"/>
          <p:cNvSpPr txBox="1"/>
          <p:nvPr/>
        </p:nvSpPr>
        <p:spPr>
          <a:xfrm>
            <a:off x="-324544" y="4407495"/>
            <a:ext cx="1310876" cy="461665"/>
          </a:xfrm>
          <a:prstGeom prst="rect">
            <a:avLst/>
          </a:prstGeom>
          <a:noFill/>
        </p:spPr>
        <p:txBody>
          <a:bodyPr wrap="square" rtlCol="0">
            <a:spAutoFit/>
          </a:bodyPr>
          <a:lstStyle/>
          <a:p>
            <a:pPr algn="ctr"/>
            <a:r>
              <a:rPr lang="en-GB" sz="2400" dirty="0"/>
              <a:t>8cm</a:t>
            </a:r>
          </a:p>
        </p:txBody>
      </p:sp>
      <p:sp>
        <p:nvSpPr>
          <p:cNvPr id="26" name="TextBox 25"/>
          <p:cNvSpPr txBox="1"/>
          <p:nvPr/>
        </p:nvSpPr>
        <p:spPr>
          <a:xfrm>
            <a:off x="2613052" y="4566319"/>
            <a:ext cx="1310876" cy="461665"/>
          </a:xfrm>
          <a:prstGeom prst="rect">
            <a:avLst/>
          </a:prstGeom>
          <a:noFill/>
        </p:spPr>
        <p:txBody>
          <a:bodyPr wrap="square" rtlCol="0">
            <a:spAutoFit/>
          </a:bodyPr>
          <a:lstStyle/>
          <a:p>
            <a:pPr algn="ctr"/>
            <a:r>
              <a:rPr lang="en-GB" sz="2400" dirty="0"/>
              <a:t>11cm</a:t>
            </a:r>
          </a:p>
        </p:txBody>
      </p:sp>
      <p:sp>
        <p:nvSpPr>
          <p:cNvPr id="27" name="TextBox 26"/>
          <p:cNvSpPr txBox="1"/>
          <p:nvPr/>
        </p:nvSpPr>
        <p:spPr>
          <a:xfrm>
            <a:off x="4067944" y="2982143"/>
            <a:ext cx="1310876" cy="461665"/>
          </a:xfrm>
          <a:prstGeom prst="rect">
            <a:avLst/>
          </a:prstGeom>
          <a:noFill/>
        </p:spPr>
        <p:txBody>
          <a:bodyPr wrap="square" rtlCol="0">
            <a:spAutoFit/>
          </a:bodyPr>
          <a:lstStyle/>
          <a:p>
            <a:pPr algn="ctr"/>
            <a:r>
              <a:rPr lang="en-GB" sz="2400" dirty="0"/>
              <a:t>7cm</a:t>
            </a:r>
          </a:p>
        </p:txBody>
      </p:sp>
      <p:cxnSp>
        <p:nvCxnSpPr>
          <p:cNvPr id="29" name="Straight Arrow Connector 28"/>
          <p:cNvCxnSpPr/>
          <p:nvPr/>
        </p:nvCxnSpPr>
        <p:spPr>
          <a:xfrm>
            <a:off x="4355976" y="2492896"/>
            <a:ext cx="0" cy="1440160"/>
          </a:xfrm>
          <a:prstGeom prst="straightConnector1">
            <a:avLst/>
          </a:prstGeom>
          <a:ln>
            <a:solidFill>
              <a:srgbClr val="0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20072" y="-99392"/>
            <a:ext cx="3923928" cy="7109639"/>
          </a:xfrm>
          <a:prstGeom prst="rect">
            <a:avLst/>
          </a:prstGeom>
          <a:noFill/>
        </p:spPr>
        <p:txBody>
          <a:bodyPr wrap="square" rtlCol="0">
            <a:spAutoFit/>
          </a:bodyPr>
          <a:lstStyle/>
          <a:p>
            <a:r>
              <a:rPr lang="en-GB" sz="2400" dirty="0"/>
              <a:t>Area of Parallelograms </a:t>
            </a:r>
          </a:p>
          <a:p>
            <a:r>
              <a:rPr lang="en-GB" sz="2400" dirty="0"/>
              <a:t>= 9 x 7</a:t>
            </a:r>
          </a:p>
          <a:p>
            <a:r>
              <a:rPr lang="en-GB" sz="2400" dirty="0"/>
              <a:t>= </a:t>
            </a:r>
            <a:r>
              <a:rPr lang="en-GB" sz="2400" dirty="0">
                <a:solidFill>
                  <a:srgbClr val="FF0000"/>
                </a:solidFill>
              </a:rPr>
              <a:t>63cm</a:t>
            </a:r>
            <a:r>
              <a:rPr lang="en-GB" sz="2400" baseline="30000" dirty="0">
                <a:solidFill>
                  <a:srgbClr val="FF0000"/>
                </a:solidFill>
              </a:rPr>
              <a:t>2</a:t>
            </a:r>
          </a:p>
          <a:p>
            <a:endParaRPr lang="en-GB" sz="2400" dirty="0"/>
          </a:p>
          <a:p>
            <a:r>
              <a:rPr lang="en-GB" sz="2400" dirty="0"/>
              <a:t>Area of Rectangles 1</a:t>
            </a:r>
          </a:p>
          <a:p>
            <a:r>
              <a:rPr lang="en-GB" sz="2400" dirty="0"/>
              <a:t>= 11 x 9</a:t>
            </a:r>
          </a:p>
          <a:p>
            <a:r>
              <a:rPr lang="en-GB" sz="2400" dirty="0"/>
              <a:t>= 99cm</a:t>
            </a:r>
            <a:r>
              <a:rPr lang="en-GB" sz="2400" baseline="30000" dirty="0"/>
              <a:t>2</a:t>
            </a:r>
          </a:p>
          <a:p>
            <a:r>
              <a:rPr lang="en-GB" sz="2400" dirty="0"/>
              <a:t>99 x 2</a:t>
            </a:r>
          </a:p>
          <a:p>
            <a:r>
              <a:rPr lang="en-GB" sz="2400" dirty="0">
                <a:solidFill>
                  <a:srgbClr val="FF0000"/>
                </a:solidFill>
              </a:rPr>
              <a:t>= 198cm</a:t>
            </a:r>
            <a:r>
              <a:rPr lang="en-GB" sz="2400" baseline="30000" dirty="0">
                <a:solidFill>
                  <a:srgbClr val="FF0000"/>
                </a:solidFill>
              </a:rPr>
              <a:t>2</a:t>
            </a:r>
          </a:p>
          <a:p>
            <a:endParaRPr lang="en-GB" sz="2400" dirty="0"/>
          </a:p>
          <a:p>
            <a:r>
              <a:rPr lang="en-GB" sz="2400" dirty="0"/>
              <a:t>Area of Rectangles 2</a:t>
            </a:r>
          </a:p>
          <a:p>
            <a:r>
              <a:rPr lang="en-GB" sz="2400" dirty="0"/>
              <a:t>= 8 x 11</a:t>
            </a:r>
          </a:p>
          <a:p>
            <a:r>
              <a:rPr lang="en-GB" sz="2400" dirty="0"/>
              <a:t>= 88cm</a:t>
            </a:r>
            <a:r>
              <a:rPr lang="en-GB" sz="2400" baseline="30000" dirty="0"/>
              <a:t>2</a:t>
            </a:r>
          </a:p>
          <a:p>
            <a:r>
              <a:rPr lang="en-GB" sz="2400" dirty="0"/>
              <a:t>88 x 2</a:t>
            </a:r>
          </a:p>
          <a:p>
            <a:r>
              <a:rPr lang="en-GB" sz="2400" dirty="0">
                <a:solidFill>
                  <a:srgbClr val="FF0000"/>
                </a:solidFill>
              </a:rPr>
              <a:t>= 176cm</a:t>
            </a:r>
            <a:r>
              <a:rPr lang="en-GB" sz="2400" baseline="30000" dirty="0">
                <a:solidFill>
                  <a:srgbClr val="FF0000"/>
                </a:solidFill>
              </a:rPr>
              <a:t>2</a:t>
            </a:r>
          </a:p>
          <a:p>
            <a:endParaRPr lang="en-GB" sz="2400" dirty="0"/>
          </a:p>
          <a:p>
            <a:r>
              <a:rPr lang="en-GB" sz="2400" dirty="0">
                <a:solidFill>
                  <a:srgbClr val="FF0000"/>
                </a:solidFill>
              </a:rPr>
              <a:t>TOTAL SURFACE AREA</a:t>
            </a:r>
          </a:p>
          <a:p>
            <a:r>
              <a:rPr lang="en-GB" sz="2400" dirty="0">
                <a:solidFill>
                  <a:srgbClr val="FF0000"/>
                </a:solidFill>
              </a:rPr>
              <a:t>= 63 + 198 + 176</a:t>
            </a:r>
          </a:p>
          <a:p>
            <a:r>
              <a:rPr lang="en-GB" sz="2400" dirty="0">
                <a:solidFill>
                  <a:srgbClr val="FF0000"/>
                </a:solidFill>
              </a:rPr>
              <a:t>= 437cm</a:t>
            </a:r>
            <a:r>
              <a:rPr lang="en-GB" sz="2400" baseline="30000" dirty="0">
                <a:solidFill>
                  <a:srgbClr val="FF0000"/>
                </a:solidFill>
              </a:rPr>
              <a:t>2</a:t>
            </a:r>
          </a:p>
        </p:txBody>
      </p:sp>
    </p:spTree>
    <p:extLst>
      <p:ext uri="{BB962C8B-B14F-4D97-AF65-F5344CB8AC3E}">
        <p14:creationId xmlns:p14="http://schemas.microsoft.com/office/powerpoint/2010/main" val="159979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down)">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down)">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wipe(down)">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wipe(down)">
                                      <p:cBhvr>
                                        <p:cTn id="22" dur="5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
                                            <p:txEl>
                                              <p:pRg st="5" end="5"/>
                                            </p:txEl>
                                          </p:spTgt>
                                        </p:tgtEl>
                                        <p:attrNameLst>
                                          <p:attrName>style.visibility</p:attrName>
                                        </p:attrNameLst>
                                      </p:cBhvr>
                                      <p:to>
                                        <p:strVal val="visible"/>
                                      </p:to>
                                    </p:set>
                                    <p:animEffect transition="in" filter="wipe(down)">
                                      <p:cBhvr>
                                        <p:cTn id="27" dur="500"/>
                                        <p:tgtEl>
                                          <p:spTgt spid="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
                                            <p:txEl>
                                              <p:pRg st="6" end="6"/>
                                            </p:txEl>
                                          </p:spTgt>
                                        </p:tgtEl>
                                        <p:attrNameLst>
                                          <p:attrName>style.visibility</p:attrName>
                                        </p:attrNameLst>
                                      </p:cBhvr>
                                      <p:to>
                                        <p:strVal val="visible"/>
                                      </p:to>
                                    </p:set>
                                    <p:animEffect transition="in" filter="wipe(down)">
                                      <p:cBhvr>
                                        <p:cTn id="32" dur="500"/>
                                        <p:tgtEl>
                                          <p:spTgt spid="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
                                            <p:txEl>
                                              <p:pRg st="7" end="7"/>
                                            </p:txEl>
                                          </p:spTgt>
                                        </p:tgtEl>
                                        <p:attrNameLst>
                                          <p:attrName>style.visibility</p:attrName>
                                        </p:attrNameLst>
                                      </p:cBhvr>
                                      <p:to>
                                        <p:strVal val="visible"/>
                                      </p:to>
                                    </p:set>
                                    <p:animEffect transition="in" filter="wipe(down)">
                                      <p:cBhvr>
                                        <p:cTn id="37" dur="500"/>
                                        <p:tgtEl>
                                          <p:spTgt spid="3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xEl>
                                              <p:pRg st="8" end="8"/>
                                            </p:txEl>
                                          </p:spTgt>
                                        </p:tgtEl>
                                        <p:attrNameLst>
                                          <p:attrName>style.visibility</p:attrName>
                                        </p:attrNameLst>
                                      </p:cBhvr>
                                      <p:to>
                                        <p:strVal val="visible"/>
                                      </p:to>
                                    </p:set>
                                    <p:animEffect transition="in" filter="wipe(down)">
                                      <p:cBhvr>
                                        <p:cTn id="42" dur="500"/>
                                        <p:tgtEl>
                                          <p:spTgt spid="3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
                                            <p:txEl>
                                              <p:pRg st="10" end="10"/>
                                            </p:txEl>
                                          </p:spTgt>
                                        </p:tgtEl>
                                        <p:attrNameLst>
                                          <p:attrName>style.visibility</p:attrName>
                                        </p:attrNameLst>
                                      </p:cBhvr>
                                      <p:to>
                                        <p:strVal val="visible"/>
                                      </p:to>
                                    </p:set>
                                    <p:animEffect transition="in" filter="wipe(down)">
                                      <p:cBhvr>
                                        <p:cTn id="47" dur="500"/>
                                        <p:tgtEl>
                                          <p:spTgt spid="30">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0">
                                            <p:txEl>
                                              <p:pRg st="11" end="11"/>
                                            </p:txEl>
                                          </p:spTgt>
                                        </p:tgtEl>
                                        <p:attrNameLst>
                                          <p:attrName>style.visibility</p:attrName>
                                        </p:attrNameLst>
                                      </p:cBhvr>
                                      <p:to>
                                        <p:strVal val="visible"/>
                                      </p:to>
                                    </p:set>
                                    <p:animEffect transition="in" filter="wipe(down)">
                                      <p:cBhvr>
                                        <p:cTn id="52" dur="500"/>
                                        <p:tgtEl>
                                          <p:spTgt spid="30">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0">
                                            <p:txEl>
                                              <p:pRg st="12" end="12"/>
                                            </p:txEl>
                                          </p:spTgt>
                                        </p:tgtEl>
                                        <p:attrNameLst>
                                          <p:attrName>style.visibility</p:attrName>
                                        </p:attrNameLst>
                                      </p:cBhvr>
                                      <p:to>
                                        <p:strVal val="visible"/>
                                      </p:to>
                                    </p:set>
                                    <p:animEffect transition="in" filter="wipe(down)">
                                      <p:cBhvr>
                                        <p:cTn id="57" dur="500"/>
                                        <p:tgtEl>
                                          <p:spTgt spid="30">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xEl>
                                              <p:pRg st="13" end="13"/>
                                            </p:txEl>
                                          </p:spTgt>
                                        </p:tgtEl>
                                        <p:attrNameLst>
                                          <p:attrName>style.visibility</p:attrName>
                                        </p:attrNameLst>
                                      </p:cBhvr>
                                      <p:to>
                                        <p:strVal val="visible"/>
                                      </p:to>
                                    </p:set>
                                    <p:animEffect transition="in" filter="wipe(down)">
                                      <p:cBhvr>
                                        <p:cTn id="62" dur="500"/>
                                        <p:tgtEl>
                                          <p:spTgt spid="30">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
                                            <p:txEl>
                                              <p:pRg st="14" end="14"/>
                                            </p:txEl>
                                          </p:spTgt>
                                        </p:tgtEl>
                                        <p:attrNameLst>
                                          <p:attrName>style.visibility</p:attrName>
                                        </p:attrNameLst>
                                      </p:cBhvr>
                                      <p:to>
                                        <p:strVal val="visible"/>
                                      </p:to>
                                    </p:set>
                                    <p:animEffect transition="in" filter="wipe(down)">
                                      <p:cBhvr>
                                        <p:cTn id="67" dur="500"/>
                                        <p:tgtEl>
                                          <p:spTgt spid="30">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0">
                                            <p:txEl>
                                              <p:pRg st="16" end="16"/>
                                            </p:txEl>
                                          </p:spTgt>
                                        </p:tgtEl>
                                        <p:attrNameLst>
                                          <p:attrName>style.visibility</p:attrName>
                                        </p:attrNameLst>
                                      </p:cBhvr>
                                      <p:to>
                                        <p:strVal val="visible"/>
                                      </p:to>
                                    </p:set>
                                    <p:animEffect transition="in" filter="wipe(down)">
                                      <p:cBhvr>
                                        <p:cTn id="72" dur="500"/>
                                        <p:tgtEl>
                                          <p:spTgt spid="30">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0">
                                            <p:txEl>
                                              <p:pRg st="17" end="17"/>
                                            </p:txEl>
                                          </p:spTgt>
                                        </p:tgtEl>
                                        <p:attrNameLst>
                                          <p:attrName>style.visibility</p:attrName>
                                        </p:attrNameLst>
                                      </p:cBhvr>
                                      <p:to>
                                        <p:strVal val="visible"/>
                                      </p:to>
                                    </p:set>
                                    <p:animEffect transition="in" filter="wipe(down)">
                                      <p:cBhvr>
                                        <p:cTn id="77" dur="500"/>
                                        <p:tgtEl>
                                          <p:spTgt spid="30">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0">
                                            <p:txEl>
                                              <p:pRg st="18" end="18"/>
                                            </p:txEl>
                                          </p:spTgt>
                                        </p:tgtEl>
                                        <p:attrNameLst>
                                          <p:attrName>style.visibility</p:attrName>
                                        </p:attrNameLst>
                                      </p:cBhvr>
                                      <p:to>
                                        <p:strVal val="visible"/>
                                      </p:to>
                                    </p:set>
                                    <p:animEffect transition="in" filter="wipe(down)">
                                      <p:cBhvr>
                                        <p:cTn id="82" dur="500"/>
                                        <p:tgtEl>
                                          <p:spTgt spid="3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Surface Area of Prisms</a:t>
            </a:r>
          </a:p>
        </p:txBody>
      </p:sp>
      <p:grpSp>
        <p:nvGrpSpPr>
          <p:cNvPr id="26" name="Group 25"/>
          <p:cNvGrpSpPr/>
          <p:nvPr/>
        </p:nvGrpSpPr>
        <p:grpSpPr>
          <a:xfrm>
            <a:off x="26577" y="1412776"/>
            <a:ext cx="6777671" cy="3528392"/>
            <a:chOff x="26577" y="1403486"/>
            <a:chExt cx="8217831" cy="4051030"/>
          </a:xfrm>
        </p:grpSpPr>
        <p:sp>
          <p:nvSpPr>
            <p:cNvPr id="4" name="Trapezoid 3"/>
            <p:cNvSpPr/>
            <p:nvPr/>
          </p:nvSpPr>
          <p:spPr>
            <a:xfrm>
              <a:off x="871882" y="3501008"/>
              <a:ext cx="2664296" cy="1584176"/>
            </a:xfrm>
            <a:prstGeom prst="trapezoid">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rapezoid 4"/>
            <p:cNvSpPr/>
            <p:nvPr/>
          </p:nvSpPr>
          <p:spPr>
            <a:xfrm>
              <a:off x="3536178" y="1781200"/>
              <a:ext cx="2664296" cy="1584176"/>
            </a:xfrm>
            <a:prstGeom prst="trapezoid">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V="1">
              <a:off x="1259632" y="1781200"/>
              <a:ext cx="2664296" cy="17198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1882" y="3365376"/>
              <a:ext cx="2664296" cy="1719808"/>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31840" y="1781200"/>
              <a:ext cx="2664296" cy="17198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536178" y="3365376"/>
              <a:ext cx="2664296" cy="17198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3928" y="1781200"/>
              <a:ext cx="187220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09991" y="1781200"/>
              <a:ext cx="404338" cy="158417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31640" y="5085184"/>
              <a:ext cx="1584176" cy="369332"/>
            </a:xfrm>
            <a:prstGeom prst="rect">
              <a:avLst/>
            </a:prstGeom>
            <a:noFill/>
          </p:spPr>
          <p:txBody>
            <a:bodyPr wrap="square" rtlCol="0">
              <a:spAutoFit/>
            </a:bodyPr>
            <a:lstStyle/>
            <a:p>
              <a:pPr algn="ctr"/>
              <a:r>
                <a:rPr lang="en-GB" dirty="0"/>
                <a:t>10cm</a:t>
              </a:r>
            </a:p>
          </p:txBody>
        </p:sp>
        <p:sp>
          <p:nvSpPr>
            <p:cNvPr id="18" name="TextBox 17"/>
            <p:cNvSpPr txBox="1"/>
            <p:nvPr/>
          </p:nvSpPr>
          <p:spPr>
            <a:xfrm>
              <a:off x="4248588" y="1403486"/>
              <a:ext cx="1584176" cy="369332"/>
            </a:xfrm>
            <a:prstGeom prst="rect">
              <a:avLst/>
            </a:prstGeom>
            <a:noFill/>
          </p:spPr>
          <p:txBody>
            <a:bodyPr wrap="square" rtlCol="0">
              <a:spAutoFit/>
            </a:bodyPr>
            <a:lstStyle/>
            <a:p>
              <a:pPr algn="ctr"/>
              <a:r>
                <a:rPr lang="en-GB" dirty="0"/>
                <a:t>6cm</a:t>
              </a:r>
            </a:p>
          </p:txBody>
        </p:sp>
        <p:sp>
          <p:nvSpPr>
            <p:cNvPr id="19" name="TextBox 18"/>
            <p:cNvSpPr txBox="1"/>
            <p:nvPr/>
          </p:nvSpPr>
          <p:spPr>
            <a:xfrm>
              <a:off x="26577" y="3966383"/>
              <a:ext cx="1584176" cy="369332"/>
            </a:xfrm>
            <a:prstGeom prst="rect">
              <a:avLst/>
            </a:prstGeom>
            <a:noFill/>
          </p:spPr>
          <p:txBody>
            <a:bodyPr wrap="square" rtlCol="0">
              <a:spAutoFit/>
            </a:bodyPr>
            <a:lstStyle/>
            <a:p>
              <a:pPr algn="ctr"/>
              <a:r>
                <a:rPr lang="en-GB" dirty="0"/>
                <a:t>8cm</a:t>
              </a:r>
            </a:p>
          </p:txBody>
        </p:sp>
        <p:sp>
          <p:nvSpPr>
            <p:cNvPr id="20" name="TextBox 19"/>
            <p:cNvSpPr txBox="1"/>
            <p:nvPr/>
          </p:nvSpPr>
          <p:spPr>
            <a:xfrm>
              <a:off x="5525219" y="2276872"/>
              <a:ext cx="1584176" cy="369332"/>
            </a:xfrm>
            <a:prstGeom prst="rect">
              <a:avLst/>
            </a:prstGeom>
            <a:noFill/>
          </p:spPr>
          <p:txBody>
            <a:bodyPr wrap="square" rtlCol="0">
              <a:spAutoFit/>
            </a:bodyPr>
            <a:lstStyle/>
            <a:p>
              <a:pPr algn="ctr"/>
              <a:r>
                <a:rPr lang="en-GB" dirty="0"/>
                <a:t>8cm</a:t>
              </a:r>
            </a:p>
          </p:txBody>
        </p:sp>
        <p:sp>
          <p:nvSpPr>
            <p:cNvPr id="21" name="TextBox 20"/>
            <p:cNvSpPr txBox="1"/>
            <p:nvPr/>
          </p:nvSpPr>
          <p:spPr>
            <a:xfrm>
              <a:off x="4787400" y="4149080"/>
              <a:ext cx="1368776" cy="369332"/>
            </a:xfrm>
            <a:prstGeom prst="rect">
              <a:avLst/>
            </a:prstGeom>
            <a:noFill/>
          </p:spPr>
          <p:txBody>
            <a:bodyPr wrap="square" rtlCol="0">
              <a:spAutoFit/>
            </a:bodyPr>
            <a:lstStyle/>
            <a:p>
              <a:r>
                <a:rPr lang="en-GB" dirty="0"/>
                <a:t>16cm</a:t>
              </a:r>
            </a:p>
          </p:txBody>
        </p:sp>
        <p:cxnSp>
          <p:nvCxnSpPr>
            <p:cNvPr id="23" name="Straight Arrow Connector 22"/>
            <p:cNvCxnSpPr/>
            <p:nvPr/>
          </p:nvCxnSpPr>
          <p:spPr>
            <a:xfrm>
              <a:off x="7020272" y="1772818"/>
              <a:ext cx="0" cy="1592559"/>
            </a:xfrm>
            <a:prstGeom prst="straightConnector1">
              <a:avLst/>
            </a:prstGeom>
            <a:ln>
              <a:solidFill>
                <a:srgbClr val="0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20272" y="2276872"/>
              <a:ext cx="1224136" cy="369332"/>
            </a:xfrm>
            <a:prstGeom prst="rect">
              <a:avLst/>
            </a:prstGeom>
            <a:noFill/>
          </p:spPr>
          <p:txBody>
            <a:bodyPr wrap="square" rtlCol="0">
              <a:spAutoFit/>
            </a:bodyPr>
            <a:lstStyle/>
            <a:p>
              <a:r>
                <a:rPr lang="en-GB" dirty="0"/>
                <a:t>7cm</a:t>
              </a:r>
            </a:p>
          </p:txBody>
        </p:sp>
      </p:grpSp>
      <p:sp>
        <p:nvSpPr>
          <p:cNvPr id="25" name="TextBox 24"/>
          <p:cNvSpPr txBox="1"/>
          <p:nvPr/>
        </p:nvSpPr>
        <p:spPr>
          <a:xfrm>
            <a:off x="4572000" y="3861048"/>
            <a:ext cx="4509288" cy="1200329"/>
          </a:xfrm>
          <a:prstGeom prst="rect">
            <a:avLst/>
          </a:prstGeom>
          <a:noFill/>
        </p:spPr>
        <p:txBody>
          <a:bodyPr wrap="square" rtlCol="0">
            <a:spAutoFit/>
          </a:bodyPr>
          <a:lstStyle/>
          <a:p>
            <a:r>
              <a:rPr lang="en-GB" sz="2400" dirty="0"/>
              <a:t>Area of Trapeziums = ½ (10 + 6) x 7</a:t>
            </a:r>
          </a:p>
          <a:p>
            <a:r>
              <a:rPr lang="en-GB" sz="2400" dirty="0"/>
              <a:t>= ½ x 16 x 7</a:t>
            </a:r>
          </a:p>
          <a:p>
            <a:r>
              <a:rPr lang="en-GB" sz="2400" dirty="0">
                <a:solidFill>
                  <a:srgbClr val="FF0000"/>
                </a:solidFill>
              </a:rPr>
              <a:t>= 56cm</a:t>
            </a:r>
            <a:r>
              <a:rPr lang="en-GB" sz="2400" baseline="30000" dirty="0">
                <a:solidFill>
                  <a:srgbClr val="FF0000"/>
                </a:solidFill>
              </a:rPr>
              <a:t>2</a:t>
            </a:r>
          </a:p>
        </p:txBody>
      </p:sp>
      <p:sp>
        <p:nvSpPr>
          <p:cNvPr id="29" name="TextBox 28"/>
          <p:cNvSpPr txBox="1"/>
          <p:nvPr/>
        </p:nvSpPr>
        <p:spPr>
          <a:xfrm>
            <a:off x="35496" y="5118283"/>
            <a:ext cx="4509288" cy="830997"/>
          </a:xfrm>
          <a:prstGeom prst="rect">
            <a:avLst/>
          </a:prstGeom>
          <a:noFill/>
        </p:spPr>
        <p:txBody>
          <a:bodyPr wrap="square" rtlCol="0">
            <a:spAutoFit/>
          </a:bodyPr>
          <a:lstStyle/>
          <a:p>
            <a:r>
              <a:rPr lang="en-GB" sz="2400" dirty="0"/>
              <a:t>Area of Rectangle 1 = 16 x 8</a:t>
            </a:r>
          </a:p>
          <a:p>
            <a:r>
              <a:rPr lang="en-GB" sz="2400" dirty="0">
                <a:solidFill>
                  <a:srgbClr val="FF0000"/>
                </a:solidFill>
              </a:rPr>
              <a:t>= 128cm</a:t>
            </a:r>
            <a:r>
              <a:rPr lang="en-GB" sz="2400" baseline="30000" dirty="0">
                <a:solidFill>
                  <a:srgbClr val="FF0000"/>
                </a:solidFill>
              </a:rPr>
              <a:t>2</a:t>
            </a:r>
          </a:p>
        </p:txBody>
      </p:sp>
      <p:sp>
        <p:nvSpPr>
          <p:cNvPr id="30" name="TextBox 29"/>
          <p:cNvSpPr txBox="1"/>
          <p:nvPr/>
        </p:nvSpPr>
        <p:spPr>
          <a:xfrm>
            <a:off x="4549604" y="5151672"/>
            <a:ext cx="4509288" cy="830997"/>
          </a:xfrm>
          <a:prstGeom prst="rect">
            <a:avLst/>
          </a:prstGeom>
          <a:noFill/>
        </p:spPr>
        <p:txBody>
          <a:bodyPr wrap="square" rtlCol="0">
            <a:spAutoFit/>
          </a:bodyPr>
          <a:lstStyle/>
          <a:p>
            <a:r>
              <a:rPr lang="en-GB" sz="2400" dirty="0"/>
              <a:t>Area of Rectangle 2 = 10 x 16</a:t>
            </a:r>
          </a:p>
          <a:p>
            <a:r>
              <a:rPr lang="en-GB" sz="2400" dirty="0">
                <a:solidFill>
                  <a:srgbClr val="FF0000"/>
                </a:solidFill>
              </a:rPr>
              <a:t>= 160cm</a:t>
            </a:r>
            <a:r>
              <a:rPr lang="en-GB" sz="2400" baseline="30000" dirty="0">
                <a:solidFill>
                  <a:srgbClr val="FF0000"/>
                </a:solidFill>
              </a:rPr>
              <a:t>2</a:t>
            </a:r>
          </a:p>
        </p:txBody>
      </p:sp>
      <p:sp>
        <p:nvSpPr>
          <p:cNvPr id="31" name="TextBox 30"/>
          <p:cNvSpPr txBox="1"/>
          <p:nvPr/>
        </p:nvSpPr>
        <p:spPr>
          <a:xfrm>
            <a:off x="35496" y="5948990"/>
            <a:ext cx="4509288" cy="830997"/>
          </a:xfrm>
          <a:prstGeom prst="rect">
            <a:avLst/>
          </a:prstGeom>
          <a:noFill/>
        </p:spPr>
        <p:txBody>
          <a:bodyPr wrap="square" rtlCol="0">
            <a:spAutoFit/>
          </a:bodyPr>
          <a:lstStyle/>
          <a:p>
            <a:r>
              <a:rPr lang="en-GB" sz="2400" dirty="0"/>
              <a:t>Area of Rectangle 3 = 16 x 8</a:t>
            </a:r>
          </a:p>
          <a:p>
            <a:r>
              <a:rPr lang="en-GB" sz="2400" dirty="0">
                <a:solidFill>
                  <a:srgbClr val="FF0000"/>
                </a:solidFill>
              </a:rPr>
              <a:t>= 128cm</a:t>
            </a:r>
            <a:r>
              <a:rPr lang="en-GB" sz="2400" baseline="30000" dirty="0">
                <a:solidFill>
                  <a:srgbClr val="FF0000"/>
                </a:solidFill>
              </a:rPr>
              <a:t>2</a:t>
            </a:r>
          </a:p>
        </p:txBody>
      </p:sp>
      <p:sp>
        <p:nvSpPr>
          <p:cNvPr id="32" name="TextBox 31"/>
          <p:cNvSpPr txBox="1"/>
          <p:nvPr/>
        </p:nvSpPr>
        <p:spPr>
          <a:xfrm>
            <a:off x="4549604" y="5982379"/>
            <a:ext cx="4509288" cy="830997"/>
          </a:xfrm>
          <a:prstGeom prst="rect">
            <a:avLst/>
          </a:prstGeom>
          <a:noFill/>
        </p:spPr>
        <p:txBody>
          <a:bodyPr wrap="square" rtlCol="0">
            <a:spAutoFit/>
          </a:bodyPr>
          <a:lstStyle/>
          <a:p>
            <a:r>
              <a:rPr lang="en-GB" sz="2400" dirty="0"/>
              <a:t>Area of Rectangle 4 = 6 x 16</a:t>
            </a:r>
          </a:p>
          <a:p>
            <a:r>
              <a:rPr lang="en-GB" sz="2400" dirty="0">
                <a:solidFill>
                  <a:srgbClr val="FF0000"/>
                </a:solidFill>
              </a:rPr>
              <a:t>= 96cm</a:t>
            </a:r>
            <a:r>
              <a:rPr lang="en-GB" sz="2400" baseline="30000" dirty="0">
                <a:solidFill>
                  <a:srgbClr val="FF0000"/>
                </a:solidFill>
              </a:rPr>
              <a:t>2</a:t>
            </a:r>
          </a:p>
        </p:txBody>
      </p:sp>
      <p:sp>
        <p:nvSpPr>
          <p:cNvPr id="33" name="TextBox 32"/>
          <p:cNvSpPr txBox="1"/>
          <p:nvPr/>
        </p:nvSpPr>
        <p:spPr>
          <a:xfrm>
            <a:off x="6732240" y="1412776"/>
            <a:ext cx="2349048" cy="1938992"/>
          </a:xfrm>
          <a:prstGeom prst="rect">
            <a:avLst/>
          </a:prstGeom>
          <a:noFill/>
        </p:spPr>
        <p:txBody>
          <a:bodyPr wrap="square" rtlCol="0">
            <a:spAutoFit/>
          </a:bodyPr>
          <a:lstStyle/>
          <a:p>
            <a:r>
              <a:rPr lang="en-GB" sz="2400" dirty="0">
                <a:solidFill>
                  <a:srgbClr val="FF0000"/>
                </a:solidFill>
              </a:rPr>
              <a:t>TOTAL SURFACE AREA = 56 + 128 + 160 + 128 + 96</a:t>
            </a:r>
          </a:p>
          <a:p>
            <a:endParaRPr lang="en-GB" sz="2400" dirty="0">
              <a:solidFill>
                <a:srgbClr val="FF0000"/>
              </a:solidFill>
            </a:endParaRPr>
          </a:p>
          <a:p>
            <a:r>
              <a:rPr lang="en-GB" sz="2400" dirty="0">
                <a:solidFill>
                  <a:srgbClr val="FF0000"/>
                </a:solidFill>
              </a:rPr>
              <a:t>= 568cm</a:t>
            </a:r>
            <a:r>
              <a:rPr lang="en-GB" sz="2400" baseline="30000" dirty="0">
                <a:solidFill>
                  <a:srgbClr val="FF0000"/>
                </a:solidFill>
              </a:rPr>
              <a:t>2</a:t>
            </a:r>
          </a:p>
        </p:txBody>
      </p:sp>
    </p:spTree>
    <p:extLst>
      <p:ext uri="{BB962C8B-B14F-4D97-AF65-F5344CB8AC3E}">
        <p14:creationId xmlns:p14="http://schemas.microsoft.com/office/powerpoint/2010/main" val="25437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4" name="Cube 3"/>
          <p:cNvSpPr/>
          <p:nvPr/>
        </p:nvSpPr>
        <p:spPr>
          <a:xfrm>
            <a:off x="467544" y="1484784"/>
            <a:ext cx="2376264" cy="1368152"/>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27584" y="2852936"/>
            <a:ext cx="1224136" cy="369332"/>
          </a:xfrm>
          <a:prstGeom prst="rect">
            <a:avLst/>
          </a:prstGeom>
          <a:noFill/>
        </p:spPr>
        <p:txBody>
          <a:bodyPr wrap="square" rtlCol="0">
            <a:spAutoFit/>
          </a:bodyPr>
          <a:lstStyle/>
          <a:p>
            <a:pPr algn="ctr"/>
            <a:r>
              <a:rPr lang="en-GB" dirty="0"/>
              <a:t>7cm</a:t>
            </a:r>
          </a:p>
        </p:txBody>
      </p:sp>
      <p:sp>
        <p:nvSpPr>
          <p:cNvPr id="6" name="TextBox 5"/>
          <p:cNvSpPr txBox="1"/>
          <p:nvPr/>
        </p:nvSpPr>
        <p:spPr>
          <a:xfrm>
            <a:off x="2339752" y="2564904"/>
            <a:ext cx="1224136" cy="369332"/>
          </a:xfrm>
          <a:prstGeom prst="rect">
            <a:avLst/>
          </a:prstGeom>
          <a:noFill/>
        </p:spPr>
        <p:txBody>
          <a:bodyPr wrap="square" rtlCol="0">
            <a:spAutoFit/>
          </a:bodyPr>
          <a:lstStyle/>
          <a:p>
            <a:pPr algn="ctr"/>
            <a:r>
              <a:rPr lang="en-GB" dirty="0"/>
              <a:t>3cm</a:t>
            </a:r>
          </a:p>
        </p:txBody>
      </p:sp>
      <p:sp>
        <p:nvSpPr>
          <p:cNvPr id="7" name="TextBox 6"/>
          <p:cNvSpPr txBox="1"/>
          <p:nvPr/>
        </p:nvSpPr>
        <p:spPr>
          <a:xfrm>
            <a:off x="2483768" y="1835532"/>
            <a:ext cx="1224136" cy="369332"/>
          </a:xfrm>
          <a:prstGeom prst="rect">
            <a:avLst/>
          </a:prstGeom>
          <a:noFill/>
        </p:spPr>
        <p:txBody>
          <a:bodyPr wrap="square" rtlCol="0">
            <a:spAutoFit/>
          </a:bodyPr>
          <a:lstStyle/>
          <a:p>
            <a:pPr algn="ctr"/>
            <a:r>
              <a:rPr lang="en-GB" dirty="0"/>
              <a:t>4cm</a:t>
            </a:r>
          </a:p>
        </p:txBody>
      </p:sp>
      <p:sp>
        <p:nvSpPr>
          <p:cNvPr id="9" name="Isosceles Triangle 8"/>
          <p:cNvSpPr/>
          <p:nvPr/>
        </p:nvSpPr>
        <p:spPr>
          <a:xfrm>
            <a:off x="4788024" y="1697070"/>
            <a:ext cx="1656184" cy="1593468"/>
          </a:xfrm>
          <a:prstGeom prst="triangle">
            <a:avLst>
              <a:gd name="adj" fmla="val 324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a:off x="6444208" y="1052736"/>
            <a:ext cx="1656184" cy="1593468"/>
          </a:xfrm>
          <a:prstGeom prst="triangle">
            <a:avLst>
              <a:gd name="adj" fmla="val 32433"/>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a:stCxn id="9" idx="0"/>
            <a:endCxn id="10" idx="0"/>
          </p:cNvCxnSpPr>
          <p:nvPr/>
        </p:nvCxnSpPr>
        <p:spPr>
          <a:xfrm flipV="1">
            <a:off x="5325174" y="1052736"/>
            <a:ext cx="1656184" cy="644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2"/>
            <a:endCxn id="10" idx="2"/>
          </p:cNvCxnSpPr>
          <p:nvPr/>
        </p:nvCxnSpPr>
        <p:spPr>
          <a:xfrm flipV="1">
            <a:off x="4788024" y="2646204"/>
            <a:ext cx="1656184" cy="64433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4"/>
            <a:endCxn id="10" idx="4"/>
          </p:cNvCxnSpPr>
          <p:nvPr/>
        </p:nvCxnSpPr>
        <p:spPr>
          <a:xfrm flipV="1">
            <a:off x="6444208" y="2646204"/>
            <a:ext cx="1656184" cy="644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0"/>
            <a:endCxn id="10" idx="4"/>
          </p:cNvCxnSpPr>
          <p:nvPr/>
        </p:nvCxnSpPr>
        <p:spPr>
          <a:xfrm>
            <a:off x="6981358" y="1052736"/>
            <a:ext cx="1119034" cy="15934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04048" y="3273578"/>
            <a:ext cx="1224136" cy="369332"/>
          </a:xfrm>
          <a:prstGeom prst="rect">
            <a:avLst/>
          </a:prstGeom>
          <a:noFill/>
        </p:spPr>
        <p:txBody>
          <a:bodyPr wrap="square" rtlCol="0">
            <a:spAutoFit/>
          </a:bodyPr>
          <a:lstStyle/>
          <a:p>
            <a:pPr algn="ctr"/>
            <a:r>
              <a:rPr lang="en-GB" dirty="0"/>
              <a:t>5m</a:t>
            </a:r>
          </a:p>
        </p:txBody>
      </p:sp>
      <p:sp>
        <p:nvSpPr>
          <p:cNvPr id="21" name="TextBox 20"/>
          <p:cNvSpPr txBox="1"/>
          <p:nvPr/>
        </p:nvSpPr>
        <p:spPr>
          <a:xfrm>
            <a:off x="6948264" y="2974563"/>
            <a:ext cx="1224136" cy="369332"/>
          </a:xfrm>
          <a:prstGeom prst="rect">
            <a:avLst/>
          </a:prstGeom>
          <a:noFill/>
        </p:spPr>
        <p:txBody>
          <a:bodyPr wrap="square" rtlCol="0">
            <a:spAutoFit/>
          </a:bodyPr>
          <a:lstStyle/>
          <a:p>
            <a:pPr algn="ctr"/>
            <a:r>
              <a:rPr lang="en-GB" dirty="0"/>
              <a:t>9m</a:t>
            </a:r>
          </a:p>
        </p:txBody>
      </p:sp>
      <p:sp>
        <p:nvSpPr>
          <p:cNvPr id="22" name="TextBox 21"/>
          <p:cNvSpPr txBox="1"/>
          <p:nvPr/>
        </p:nvSpPr>
        <p:spPr>
          <a:xfrm>
            <a:off x="7092280" y="1512404"/>
            <a:ext cx="1224136" cy="369332"/>
          </a:xfrm>
          <a:prstGeom prst="rect">
            <a:avLst/>
          </a:prstGeom>
          <a:noFill/>
        </p:spPr>
        <p:txBody>
          <a:bodyPr wrap="square" rtlCol="0">
            <a:spAutoFit/>
          </a:bodyPr>
          <a:lstStyle/>
          <a:p>
            <a:pPr algn="ctr"/>
            <a:r>
              <a:rPr lang="en-GB" dirty="0"/>
              <a:t>6m</a:t>
            </a:r>
          </a:p>
        </p:txBody>
      </p:sp>
      <p:sp>
        <p:nvSpPr>
          <p:cNvPr id="23" name="TextBox 22"/>
          <p:cNvSpPr txBox="1"/>
          <p:nvPr/>
        </p:nvSpPr>
        <p:spPr>
          <a:xfrm>
            <a:off x="4211960" y="2252441"/>
            <a:ext cx="1224136" cy="369332"/>
          </a:xfrm>
          <a:prstGeom prst="rect">
            <a:avLst/>
          </a:prstGeom>
          <a:noFill/>
        </p:spPr>
        <p:txBody>
          <a:bodyPr wrap="square" rtlCol="0">
            <a:spAutoFit/>
          </a:bodyPr>
          <a:lstStyle/>
          <a:p>
            <a:pPr algn="ctr"/>
            <a:r>
              <a:rPr lang="en-GB" dirty="0"/>
              <a:t>5m</a:t>
            </a:r>
          </a:p>
        </p:txBody>
      </p:sp>
      <p:cxnSp>
        <p:nvCxnSpPr>
          <p:cNvPr id="25" name="Straight Arrow Connector 24"/>
          <p:cNvCxnSpPr>
            <a:stCxn id="9" idx="0"/>
            <a:endCxn id="9" idx="3"/>
          </p:cNvCxnSpPr>
          <p:nvPr/>
        </p:nvCxnSpPr>
        <p:spPr>
          <a:xfrm>
            <a:off x="5325174" y="1697070"/>
            <a:ext cx="0" cy="1593468"/>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56076" y="2348880"/>
            <a:ext cx="828092" cy="369332"/>
          </a:xfrm>
          <a:prstGeom prst="rect">
            <a:avLst/>
          </a:prstGeom>
          <a:noFill/>
        </p:spPr>
        <p:txBody>
          <a:bodyPr wrap="square" rtlCol="0">
            <a:spAutoFit/>
          </a:bodyPr>
          <a:lstStyle/>
          <a:p>
            <a:r>
              <a:rPr lang="en-GB" dirty="0"/>
              <a:t>4m</a:t>
            </a:r>
          </a:p>
        </p:txBody>
      </p:sp>
      <p:grpSp>
        <p:nvGrpSpPr>
          <p:cNvPr id="44" name="Group 43"/>
          <p:cNvGrpSpPr/>
          <p:nvPr/>
        </p:nvGrpSpPr>
        <p:grpSpPr>
          <a:xfrm>
            <a:off x="33981" y="3642910"/>
            <a:ext cx="5047926" cy="2914828"/>
            <a:chOff x="33981" y="3193687"/>
            <a:chExt cx="5703364" cy="3364051"/>
          </a:xfrm>
        </p:grpSpPr>
        <p:cxnSp>
          <p:nvCxnSpPr>
            <p:cNvPr id="27" name="Straight Connector 26"/>
            <p:cNvCxnSpPr/>
            <p:nvPr/>
          </p:nvCxnSpPr>
          <p:spPr>
            <a:xfrm>
              <a:off x="1258117" y="4777863"/>
              <a:ext cx="1944216"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0581" y="6218023"/>
              <a:ext cx="1944216"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80581" y="4777863"/>
              <a:ext cx="677536" cy="14401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524797" y="4777863"/>
              <a:ext cx="677536" cy="14401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83725" y="3193687"/>
              <a:ext cx="1944216"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06189" y="4633847"/>
              <a:ext cx="1944216" cy="0"/>
            </a:xfrm>
            <a:prstGeom prst="line">
              <a:avLst/>
            </a:prstGeom>
            <a:ln w="381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906189" y="3193687"/>
              <a:ext cx="677536" cy="1440160"/>
            </a:xfrm>
            <a:prstGeom prst="line">
              <a:avLst/>
            </a:prstGeom>
            <a:ln w="381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850405" y="3193687"/>
              <a:ext cx="677536" cy="14401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258117" y="3193687"/>
              <a:ext cx="1325608" cy="158417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80581" y="4633847"/>
              <a:ext cx="1340340" cy="1584176"/>
            </a:xfrm>
            <a:prstGeom prst="line">
              <a:avLst/>
            </a:prstGeom>
            <a:ln w="381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202333" y="3193687"/>
              <a:ext cx="1325608" cy="158417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524797" y="4633847"/>
              <a:ext cx="1325608" cy="158417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55353" y="6188406"/>
              <a:ext cx="1310876" cy="369332"/>
            </a:xfrm>
            <a:prstGeom prst="rect">
              <a:avLst/>
            </a:prstGeom>
            <a:noFill/>
          </p:spPr>
          <p:txBody>
            <a:bodyPr wrap="square" rtlCol="0">
              <a:spAutoFit/>
            </a:bodyPr>
            <a:lstStyle/>
            <a:p>
              <a:pPr algn="ctr"/>
              <a:r>
                <a:rPr lang="en-GB" dirty="0"/>
                <a:t>9cm</a:t>
              </a:r>
            </a:p>
          </p:txBody>
        </p:sp>
        <p:sp>
          <p:nvSpPr>
            <p:cNvPr id="40" name="TextBox 39"/>
            <p:cNvSpPr txBox="1"/>
            <p:nvPr/>
          </p:nvSpPr>
          <p:spPr>
            <a:xfrm>
              <a:off x="33981" y="5108286"/>
              <a:ext cx="1310876" cy="369332"/>
            </a:xfrm>
            <a:prstGeom prst="rect">
              <a:avLst/>
            </a:prstGeom>
            <a:noFill/>
          </p:spPr>
          <p:txBody>
            <a:bodyPr wrap="square" rtlCol="0">
              <a:spAutoFit/>
            </a:bodyPr>
            <a:lstStyle/>
            <a:p>
              <a:pPr algn="ctr"/>
              <a:r>
                <a:rPr lang="en-GB" dirty="0"/>
                <a:t>8cm</a:t>
              </a:r>
            </a:p>
          </p:txBody>
        </p:sp>
        <p:sp>
          <p:nvSpPr>
            <p:cNvPr id="41" name="TextBox 40"/>
            <p:cNvSpPr txBox="1"/>
            <p:nvPr/>
          </p:nvSpPr>
          <p:spPr>
            <a:xfrm>
              <a:off x="2971577" y="5267110"/>
              <a:ext cx="1310876" cy="369332"/>
            </a:xfrm>
            <a:prstGeom prst="rect">
              <a:avLst/>
            </a:prstGeom>
            <a:noFill/>
          </p:spPr>
          <p:txBody>
            <a:bodyPr wrap="square" rtlCol="0">
              <a:spAutoFit/>
            </a:bodyPr>
            <a:lstStyle/>
            <a:p>
              <a:pPr algn="ctr"/>
              <a:r>
                <a:rPr lang="en-GB" dirty="0"/>
                <a:t>11cm</a:t>
              </a:r>
            </a:p>
          </p:txBody>
        </p:sp>
        <p:sp>
          <p:nvSpPr>
            <p:cNvPr id="42" name="TextBox 41"/>
            <p:cNvSpPr txBox="1"/>
            <p:nvPr/>
          </p:nvSpPr>
          <p:spPr>
            <a:xfrm>
              <a:off x="4426469" y="3682934"/>
              <a:ext cx="1310876" cy="369332"/>
            </a:xfrm>
            <a:prstGeom prst="rect">
              <a:avLst/>
            </a:prstGeom>
            <a:noFill/>
          </p:spPr>
          <p:txBody>
            <a:bodyPr wrap="square" rtlCol="0">
              <a:spAutoFit/>
            </a:bodyPr>
            <a:lstStyle/>
            <a:p>
              <a:pPr algn="ctr"/>
              <a:r>
                <a:rPr lang="en-GB" dirty="0"/>
                <a:t>7cm</a:t>
              </a:r>
            </a:p>
          </p:txBody>
        </p:sp>
        <p:cxnSp>
          <p:nvCxnSpPr>
            <p:cNvPr id="43" name="Straight Arrow Connector 42"/>
            <p:cNvCxnSpPr/>
            <p:nvPr/>
          </p:nvCxnSpPr>
          <p:spPr>
            <a:xfrm>
              <a:off x="4714501" y="3193687"/>
              <a:ext cx="0" cy="1440160"/>
            </a:xfrm>
            <a:prstGeom prst="straightConnector1">
              <a:avLst/>
            </a:prstGeom>
            <a:ln>
              <a:solidFill>
                <a:srgbClr val="0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a:off x="107504" y="1052736"/>
            <a:ext cx="410261" cy="41026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4788024" y="1205135"/>
            <a:ext cx="410261" cy="4102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447041" y="3656564"/>
            <a:ext cx="410261" cy="41026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588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65" t="36941" r="11796" b="50361"/>
          <a:stretch/>
        </p:blipFill>
        <p:spPr bwMode="auto">
          <a:xfrm>
            <a:off x="317965" y="332657"/>
            <a:ext cx="8826035"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718" t="62879" r="9740" b="17929"/>
          <a:stretch/>
        </p:blipFill>
        <p:spPr bwMode="auto">
          <a:xfrm>
            <a:off x="74240" y="1844824"/>
            <a:ext cx="906976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241" y="3573017"/>
            <a:ext cx="8962257" cy="3139321"/>
          </a:xfrm>
          <a:prstGeom prst="rect">
            <a:avLst/>
          </a:prstGeom>
          <a:noFill/>
        </p:spPr>
        <p:txBody>
          <a:bodyPr wrap="square" rtlCol="0">
            <a:spAutoFit/>
          </a:bodyPr>
          <a:lstStyle/>
          <a:p>
            <a:r>
              <a:rPr lang="en-GB" sz="2200" dirty="0"/>
              <a:t>9. Katy wants to wrap a present that is 15cm wide, 18cm deep and 4cm high. How much wrapping paper will she need to use?</a:t>
            </a:r>
          </a:p>
          <a:p>
            <a:endParaRPr lang="en-GB" sz="2200" dirty="0"/>
          </a:p>
          <a:p>
            <a:r>
              <a:rPr lang="en-GB" sz="2200" dirty="0"/>
              <a:t>10. A length of copper piping is in the shape of a triangular prism. The triangle on it’s end is 9mm tall, 4mm wide. The piece of pipe is 18cm long. What is the surface area of the pipe?</a:t>
            </a:r>
          </a:p>
          <a:p>
            <a:endParaRPr lang="en-GB" sz="2200" dirty="0"/>
          </a:p>
          <a:p>
            <a:r>
              <a:rPr lang="en-GB" sz="2200" dirty="0"/>
              <a:t>11. A box has </a:t>
            </a:r>
            <a:r>
              <a:rPr lang="en-GB" sz="2200" b="1" dirty="0">
                <a:solidFill>
                  <a:srgbClr val="FF0000"/>
                </a:solidFill>
              </a:rPr>
              <a:t>no lid</a:t>
            </a:r>
            <a:r>
              <a:rPr lang="en-GB" sz="2200" dirty="0"/>
              <a:t>. The box measures 1.2m by 30cm by 45cm. What is the surface area of the </a:t>
            </a:r>
            <a:r>
              <a:rPr lang="en-GB" sz="2200" b="1" dirty="0">
                <a:solidFill>
                  <a:srgbClr val="FF0000"/>
                </a:solidFill>
              </a:rPr>
              <a:t>outside</a:t>
            </a:r>
            <a:r>
              <a:rPr lang="en-GB" sz="2200" dirty="0"/>
              <a:t> of the box?</a:t>
            </a:r>
          </a:p>
        </p:txBody>
      </p:sp>
      <p:sp>
        <p:nvSpPr>
          <p:cNvPr id="5" name="Rectangle 4"/>
          <p:cNvSpPr/>
          <p:nvPr/>
        </p:nvSpPr>
        <p:spPr>
          <a:xfrm>
            <a:off x="74241" y="1844825"/>
            <a:ext cx="53732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8" name="Rectangle 7"/>
          <p:cNvSpPr/>
          <p:nvPr/>
        </p:nvSpPr>
        <p:spPr>
          <a:xfrm>
            <a:off x="2195737" y="1855674"/>
            <a:ext cx="53732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9" name="Rectangle 8"/>
          <p:cNvSpPr/>
          <p:nvPr/>
        </p:nvSpPr>
        <p:spPr>
          <a:xfrm>
            <a:off x="4394720" y="1855674"/>
            <a:ext cx="53732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sp>
        <p:nvSpPr>
          <p:cNvPr id="10" name="Rectangle 9"/>
          <p:cNvSpPr/>
          <p:nvPr/>
        </p:nvSpPr>
        <p:spPr>
          <a:xfrm>
            <a:off x="6626969" y="1855674"/>
            <a:ext cx="53732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8.</a:t>
            </a:r>
          </a:p>
        </p:txBody>
      </p:sp>
      <p:sp>
        <p:nvSpPr>
          <p:cNvPr id="11" name="Rectangle 10"/>
          <p:cNvSpPr/>
          <p:nvPr/>
        </p:nvSpPr>
        <p:spPr>
          <a:xfrm>
            <a:off x="85846" y="0"/>
            <a:ext cx="53732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2" name="Rectangle 11"/>
          <p:cNvSpPr/>
          <p:nvPr/>
        </p:nvSpPr>
        <p:spPr>
          <a:xfrm>
            <a:off x="2195737" y="135651"/>
            <a:ext cx="53732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3" name="Rectangle 12"/>
          <p:cNvSpPr/>
          <p:nvPr/>
        </p:nvSpPr>
        <p:spPr>
          <a:xfrm>
            <a:off x="4730984" y="180021"/>
            <a:ext cx="53732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14" name="Rectangle 13"/>
          <p:cNvSpPr/>
          <p:nvPr/>
        </p:nvSpPr>
        <p:spPr>
          <a:xfrm>
            <a:off x="7020273" y="61028"/>
            <a:ext cx="53732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Tree>
    <p:extLst>
      <p:ext uri="{BB962C8B-B14F-4D97-AF65-F5344CB8AC3E}">
        <p14:creationId xmlns:p14="http://schemas.microsoft.com/office/powerpoint/2010/main" val="218401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art-simpson-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6" y="260351"/>
            <a:ext cx="8713788" cy="6337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u="sng" dirty="0">
                <a:solidFill>
                  <a:schemeClr val="bg1"/>
                </a:solidFill>
              </a:rPr>
              <a:t>Volume of Prisms</a:t>
            </a:r>
          </a:p>
        </p:txBody>
      </p:sp>
      <p:sp>
        <p:nvSpPr>
          <p:cNvPr id="3" name="Content Placeholder 2"/>
          <p:cNvSpPr>
            <a:spLocks noGrp="1"/>
          </p:cNvSpPr>
          <p:nvPr>
            <p:ph idx="1"/>
          </p:nvPr>
        </p:nvSpPr>
        <p:spPr/>
        <p:txBody>
          <a:bodyPr>
            <a:normAutofit lnSpcReduction="10000"/>
          </a:bodyPr>
          <a:lstStyle/>
          <a:p>
            <a:pPr marL="0" indent="0">
              <a:buNone/>
            </a:pPr>
            <a:r>
              <a:rPr lang="en-GB" dirty="0">
                <a:solidFill>
                  <a:schemeClr val="bg1"/>
                </a:solidFill>
              </a:rPr>
              <a:t>Learning Objectives:</a:t>
            </a:r>
          </a:p>
          <a:p>
            <a:pPr marL="0" indent="0">
              <a:buNone/>
            </a:pPr>
            <a:endParaRPr lang="en-GB" dirty="0">
              <a:solidFill>
                <a:schemeClr val="bg1"/>
              </a:solidFill>
            </a:endParaRPr>
          </a:p>
          <a:p>
            <a:r>
              <a:rPr lang="en-GB" dirty="0">
                <a:solidFill>
                  <a:schemeClr val="bg1"/>
                </a:solidFill>
              </a:rPr>
              <a:t>Able to calculate the volume of a cuboid</a:t>
            </a:r>
          </a:p>
          <a:p>
            <a:r>
              <a:rPr lang="en-GB" dirty="0">
                <a:solidFill>
                  <a:schemeClr val="bg1"/>
                </a:solidFill>
              </a:rPr>
              <a:t>Able to calculate the volume of a </a:t>
            </a:r>
          </a:p>
          <a:p>
            <a:pPr marL="0" indent="0">
              <a:buNone/>
            </a:pPr>
            <a:r>
              <a:rPr lang="en-GB" dirty="0">
                <a:solidFill>
                  <a:schemeClr val="bg1"/>
                </a:solidFill>
              </a:rPr>
              <a:t>    triangular prism</a:t>
            </a:r>
          </a:p>
          <a:p>
            <a:r>
              <a:rPr lang="en-GB" dirty="0">
                <a:solidFill>
                  <a:schemeClr val="bg1"/>
                </a:solidFill>
              </a:rPr>
              <a:t>Able to find the missing side, given the </a:t>
            </a:r>
          </a:p>
          <a:p>
            <a:pPr marL="0" indent="0">
              <a:buNone/>
            </a:pPr>
            <a:r>
              <a:rPr lang="en-GB" dirty="0">
                <a:solidFill>
                  <a:schemeClr val="bg1"/>
                </a:solidFill>
              </a:rPr>
              <a:t>    volume</a:t>
            </a:r>
          </a:p>
          <a:p>
            <a:r>
              <a:rPr lang="en-GB" dirty="0">
                <a:solidFill>
                  <a:schemeClr val="bg1"/>
                </a:solidFill>
              </a:rPr>
              <a:t>Able to apply this to worded problems</a:t>
            </a:r>
          </a:p>
        </p:txBody>
      </p:sp>
      <p:sp>
        <p:nvSpPr>
          <p:cNvPr id="8" name="Oval 7"/>
          <p:cNvSpPr/>
          <p:nvPr/>
        </p:nvSpPr>
        <p:spPr>
          <a:xfrm>
            <a:off x="447267" y="2667355"/>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Oval 8"/>
          <p:cNvSpPr/>
          <p:nvPr/>
        </p:nvSpPr>
        <p:spPr>
          <a:xfrm>
            <a:off x="447267" y="3212976"/>
            <a:ext cx="432048" cy="4320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Oval 9"/>
          <p:cNvSpPr/>
          <p:nvPr/>
        </p:nvSpPr>
        <p:spPr>
          <a:xfrm>
            <a:off x="447267" y="4293096"/>
            <a:ext cx="432048" cy="4320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Oval 10"/>
          <p:cNvSpPr/>
          <p:nvPr/>
        </p:nvSpPr>
        <p:spPr>
          <a:xfrm>
            <a:off x="453689" y="5373216"/>
            <a:ext cx="432048" cy="43204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5-Point Star 11"/>
          <p:cNvSpPr/>
          <p:nvPr/>
        </p:nvSpPr>
        <p:spPr>
          <a:xfrm>
            <a:off x="533130" y="5431369"/>
            <a:ext cx="288032" cy="2880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520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Volume of Prisms</a:t>
            </a:r>
          </a:p>
        </p:txBody>
      </p:sp>
      <p:sp>
        <p:nvSpPr>
          <p:cNvPr id="3" name="Content Placeholder 2"/>
          <p:cNvSpPr>
            <a:spLocks noGrp="1"/>
          </p:cNvSpPr>
          <p:nvPr>
            <p:ph idx="1"/>
          </p:nvPr>
        </p:nvSpPr>
        <p:spPr/>
        <p:txBody>
          <a:bodyPr/>
          <a:lstStyle/>
          <a:p>
            <a:r>
              <a:rPr lang="en-GB" dirty="0"/>
              <a:t>Volume = area of cross-section x depth</a:t>
            </a:r>
          </a:p>
        </p:txBody>
      </p:sp>
      <p:sp>
        <p:nvSpPr>
          <p:cNvPr id="4" name="Rectangle 3"/>
          <p:cNvSpPr/>
          <p:nvPr/>
        </p:nvSpPr>
        <p:spPr>
          <a:xfrm>
            <a:off x="395536" y="4221088"/>
            <a:ext cx="1080120" cy="108012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V="1">
            <a:off x="395536" y="2780928"/>
            <a:ext cx="1512168" cy="144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75656" y="2780928"/>
            <a:ext cx="1512168" cy="144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475656" y="3861048"/>
            <a:ext cx="1512168" cy="144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87824" y="2780928"/>
            <a:ext cx="0" cy="1080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7704" y="2780928"/>
            <a:ext cx="10801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4499992" y="3212976"/>
            <a:ext cx="1944216" cy="1872208"/>
          </a:xfrm>
          <a:prstGeom prst="triangl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a:stCxn id="15" idx="0"/>
          </p:cNvCxnSpPr>
          <p:nvPr/>
        </p:nvCxnSpPr>
        <p:spPr>
          <a:xfrm flipV="1">
            <a:off x="5472101" y="2420889"/>
            <a:ext cx="1764196"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32287" y="4293096"/>
            <a:ext cx="1764196"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36297" y="2420889"/>
            <a:ext cx="960187"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a:off x="4499992" y="3205692"/>
            <a:ext cx="1944216" cy="1872208"/>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95536" y="4221088"/>
            <a:ext cx="1080120" cy="1080120"/>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46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2000"/>
                                        <p:tgtEl>
                                          <p:spTgt spid="21"/>
                                        </p:tgtEl>
                                      </p:cBhvr>
                                    </p:animEffect>
                                    <p:set>
                                      <p:cBhvr>
                                        <p:cTn id="12"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Volume of Cuboids</a:t>
            </a:r>
          </a:p>
        </p:txBody>
      </p:sp>
      <p:sp>
        <p:nvSpPr>
          <p:cNvPr id="3" name="Content Placeholder 2"/>
          <p:cNvSpPr>
            <a:spLocks noGrp="1"/>
          </p:cNvSpPr>
          <p:nvPr>
            <p:ph idx="1"/>
          </p:nvPr>
        </p:nvSpPr>
        <p:spPr/>
        <p:txBody>
          <a:bodyPr/>
          <a:lstStyle/>
          <a:p>
            <a:r>
              <a:rPr lang="en-GB" dirty="0"/>
              <a:t>A cuboid is a 3-dimensional object made up of a rectangles and squares</a:t>
            </a:r>
          </a:p>
        </p:txBody>
      </p:sp>
      <p:sp>
        <p:nvSpPr>
          <p:cNvPr id="4" name="Cube 3"/>
          <p:cNvSpPr/>
          <p:nvPr/>
        </p:nvSpPr>
        <p:spPr>
          <a:xfrm>
            <a:off x="971600" y="3068961"/>
            <a:ext cx="3240360" cy="2088232"/>
          </a:xfrm>
          <a:prstGeom prst="cube">
            <a:avLst>
              <a:gd name="adj" fmla="val 579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439653" y="5112895"/>
            <a:ext cx="1332148" cy="461665"/>
          </a:xfrm>
          <a:prstGeom prst="rect">
            <a:avLst/>
          </a:prstGeom>
          <a:noFill/>
        </p:spPr>
        <p:txBody>
          <a:bodyPr wrap="square" rtlCol="0">
            <a:spAutoFit/>
          </a:bodyPr>
          <a:lstStyle/>
          <a:p>
            <a:r>
              <a:rPr lang="en-GB" sz="2400" dirty="0"/>
              <a:t>width</a:t>
            </a:r>
          </a:p>
        </p:txBody>
      </p:sp>
      <p:sp>
        <p:nvSpPr>
          <p:cNvPr id="6" name="TextBox 5"/>
          <p:cNvSpPr txBox="1"/>
          <p:nvPr/>
        </p:nvSpPr>
        <p:spPr>
          <a:xfrm>
            <a:off x="35497" y="4407496"/>
            <a:ext cx="1332148" cy="461665"/>
          </a:xfrm>
          <a:prstGeom prst="rect">
            <a:avLst/>
          </a:prstGeom>
          <a:noFill/>
        </p:spPr>
        <p:txBody>
          <a:bodyPr wrap="square" rtlCol="0">
            <a:spAutoFit/>
          </a:bodyPr>
          <a:lstStyle/>
          <a:p>
            <a:r>
              <a:rPr lang="en-GB" sz="2400" dirty="0"/>
              <a:t>height</a:t>
            </a:r>
          </a:p>
        </p:txBody>
      </p:sp>
      <p:sp>
        <p:nvSpPr>
          <p:cNvPr id="7" name="TextBox 6"/>
          <p:cNvSpPr txBox="1"/>
          <p:nvPr/>
        </p:nvSpPr>
        <p:spPr>
          <a:xfrm>
            <a:off x="3545887" y="4407496"/>
            <a:ext cx="1332148" cy="461665"/>
          </a:xfrm>
          <a:prstGeom prst="rect">
            <a:avLst/>
          </a:prstGeom>
          <a:noFill/>
        </p:spPr>
        <p:txBody>
          <a:bodyPr wrap="square" rtlCol="0">
            <a:spAutoFit/>
          </a:bodyPr>
          <a:lstStyle/>
          <a:p>
            <a:r>
              <a:rPr lang="en-GB" sz="2400" dirty="0"/>
              <a:t>depth</a:t>
            </a:r>
          </a:p>
        </p:txBody>
      </p:sp>
      <p:sp>
        <p:nvSpPr>
          <p:cNvPr id="8" name="TextBox 7"/>
          <p:cNvSpPr txBox="1"/>
          <p:nvPr/>
        </p:nvSpPr>
        <p:spPr>
          <a:xfrm>
            <a:off x="4644008" y="3068961"/>
            <a:ext cx="4320480" cy="461665"/>
          </a:xfrm>
          <a:prstGeom prst="rect">
            <a:avLst/>
          </a:prstGeom>
          <a:noFill/>
        </p:spPr>
        <p:txBody>
          <a:bodyPr wrap="square" rtlCol="0">
            <a:spAutoFit/>
          </a:bodyPr>
          <a:lstStyle/>
          <a:p>
            <a:r>
              <a:rPr lang="en-GB" sz="2400" dirty="0">
                <a:solidFill>
                  <a:srgbClr val="FF0000"/>
                </a:solidFill>
              </a:rPr>
              <a:t>Volume = height x width x depth</a:t>
            </a:r>
          </a:p>
        </p:txBody>
      </p:sp>
      <p:sp>
        <p:nvSpPr>
          <p:cNvPr id="9" name="TextBox 8"/>
          <p:cNvSpPr txBox="1"/>
          <p:nvPr/>
        </p:nvSpPr>
        <p:spPr>
          <a:xfrm>
            <a:off x="5148064" y="4113077"/>
            <a:ext cx="3995936" cy="461665"/>
          </a:xfrm>
          <a:prstGeom prst="rect">
            <a:avLst/>
          </a:prstGeom>
          <a:noFill/>
        </p:spPr>
        <p:txBody>
          <a:bodyPr wrap="square" rtlCol="0">
            <a:spAutoFit/>
          </a:bodyPr>
          <a:lstStyle/>
          <a:p>
            <a:r>
              <a:rPr lang="en-GB" sz="2400" dirty="0"/>
              <a:t>Units: cm</a:t>
            </a:r>
            <a:r>
              <a:rPr lang="en-GB" sz="2400" baseline="30000" dirty="0"/>
              <a:t>3</a:t>
            </a:r>
            <a:r>
              <a:rPr lang="en-GB" sz="2400" dirty="0"/>
              <a:t>, m</a:t>
            </a:r>
            <a:r>
              <a:rPr lang="en-GB" sz="2400" baseline="30000" dirty="0"/>
              <a:t>3</a:t>
            </a:r>
            <a:r>
              <a:rPr lang="en-GB" sz="2400" dirty="0"/>
              <a:t>, mm</a:t>
            </a:r>
            <a:r>
              <a:rPr lang="en-GB" sz="2400" baseline="30000" dirty="0"/>
              <a:t>3</a:t>
            </a:r>
            <a:r>
              <a:rPr lang="en-GB" sz="2400" dirty="0"/>
              <a:t>, km</a:t>
            </a:r>
            <a:r>
              <a:rPr lang="en-GB" sz="2400" baseline="30000" dirty="0"/>
              <a:t>3</a:t>
            </a:r>
            <a:r>
              <a:rPr lang="en-GB" sz="2400" dirty="0"/>
              <a:t>, </a:t>
            </a:r>
            <a:r>
              <a:rPr lang="en-GB" sz="2400" dirty="0" err="1"/>
              <a:t>etc</a:t>
            </a:r>
            <a:endParaRPr lang="en-GB" sz="2400" dirty="0"/>
          </a:p>
        </p:txBody>
      </p:sp>
    </p:spTree>
    <p:extLst>
      <p:ext uri="{BB962C8B-B14F-4D97-AF65-F5344CB8AC3E}">
        <p14:creationId xmlns:p14="http://schemas.microsoft.com/office/powerpoint/2010/main" val="425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Volume of Prisms</a:t>
            </a:r>
          </a:p>
        </p:txBody>
      </p:sp>
      <p:sp>
        <p:nvSpPr>
          <p:cNvPr id="4" name="Cube 3"/>
          <p:cNvSpPr/>
          <p:nvPr/>
        </p:nvSpPr>
        <p:spPr>
          <a:xfrm>
            <a:off x="467544" y="1268760"/>
            <a:ext cx="1656184" cy="2808312"/>
          </a:xfrm>
          <a:prstGeom prst="cub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4077072"/>
            <a:ext cx="936104" cy="369332"/>
          </a:xfrm>
          <a:prstGeom prst="rect">
            <a:avLst/>
          </a:prstGeom>
          <a:noFill/>
        </p:spPr>
        <p:txBody>
          <a:bodyPr wrap="square" rtlCol="0">
            <a:spAutoFit/>
          </a:bodyPr>
          <a:lstStyle/>
          <a:p>
            <a:r>
              <a:rPr lang="en-GB" dirty="0"/>
              <a:t>4cm</a:t>
            </a:r>
          </a:p>
        </p:txBody>
      </p:sp>
      <p:sp>
        <p:nvSpPr>
          <p:cNvPr id="6" name="TextBox 5"/>
          <p:cNvSpPr txBox="1"/>
          <p:nvPr/>
        </p:nvSpPr>
        <p:spPr>
          <a:xfrm>
            <a:off x="1835696" y="3779748"/>
            <a:ext cx="936104" cy="369332"/>
          </a:xfrm>
          <a:prstGeom prst="rect">
            <a:avLst/>
          </a:prstGeom>
          <a:noFill/>
        </p:spPr>
        <p:txBody>
          <a:bodyPr wrap="square" rtlCol="0">
            <a:spAutoFit/>
          </a:bodyPr>
          <a:lstStyle/>
          <a:p>
            <a:r>
              <a:rPr lang="en-GB" dirty="0"/>
              <a:t>3cm</a:t>
            </a:r>
          </a:p>
        </p:txBody>
      </p:sp>
      <p:sp>
        <p:nvSpPr>
          <p:cNvPr id="7" name="TextBox 6"/>
          <p:cNvSpPr txBox="1"/>
          <p:nvPr/>
        </p:nvSpPr>
        <p:spPr>
          <a:xfrm>
            <a:off x="2123728" y="2303584"/>
            <a:ext cx="936104" cy="369332"/>
          </a:xfrm>
          <a:prstGeom prst="rect">
            <a:avLst/>
          </a:prstGeom>
          <a:noFill/>
        </p:spPr>
        <p:txBody>
          <a:bodyPr wrap="square" rtlCol="0">
            <a:spAutoFit/>
          </a:bodyPr>
          <a:lstStyle/>
          <a:p>
            <a:r>
              <a:rPr lang="en-GB" dirty="0"/>
              <a:t>12cm</a:t>
            </a:r>
          </a:p>
        </p:txBody>
      </p:sp>
      <p:sp>
        <p:nvSpPr>
          <p:cNvPr id="8" name="TextBox 7"/>
          <p:cNvSpPr txBox="1"/>
          <p:nvPr/>
        </p:nvSpPr>
        <p:spPr>
          <a:xfrm>
            <a:off x="3347864" y="1484785"/>
            <a:ext cx="5796136" cy="2554545"/>
          </a:xfrm>
          <a:prstGeom prst="rect">
            <a:avLst/>
          </a:prstGeom>
          <a:noFill/>
        </p:spPr>
        <p:txBody>
          <a:bodyPr wrap="square" rtlCol="0">
            <a:spAutoFit/>
          </a:bodyPr>
          <a:lstStyle/>
          <a:p>
            <a:r>
              <a:rPr lang="en-GB" sz="3200" dirty="0"/>
              <a:t>Volume = width x height x depth</a:t>
            </a:r>
          </a:p>
          <a:p>
            <a:endParaRPr lang="en-GB" sz="3200" dirty="0"/>
          </a:p>
          <a:p>
            <a:r>
              <a:rPr lang="en-GB" sz="3200" dirty="0"/>
              <a:t>V = 4 x 3 x 12</a:t>
            </a:r>
          </a:p>
          <a:p>
            <a:endParaRPr lang="en-GB" sz="3200" dirty="0"/>
          </a:p>
          <a:p>
            <a:r>
              <a:rPr lang="en-GB" sz="3200" dirty="0"/>
              <a:t>V = 144cm</a:t>
            </a:r>
            <a:r>
              <a:rPr lang="en-GB" sz="3200" baseline="30000" dirty="0"/>
              <a:t>3</a:t>
            </a:r>
          </a:p>
        </p:txBody>
      </p:sp>
    </p:spTree>
    <p:extLst>
      <p:ext uri="{BB962C8B-B14F-4D97-AF65-F5344CB8AC3E}">
        <p14:creationId xmlns:p14="http://schemas.microsoft.com/office/powerpoint/2010/main" val="5059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art-simpson-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6" y="260351"/>
            <a:ext cx="8713788" cy="6337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u="sng" dirty="0">
                <a:solidFill>
                  <a:schemeClr val="bg1"/>
                </a:solidFill>
              </a:rPr>
              <a:t>Surface Area</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solidFill>
                  <a:schemeClr val="bg1"/>
                </a:solidFill>
              </a:rPr>
              <a:t>Learning Objectives:</a:t>
            </a:r>
          </a:p>
          <a:p>
            <a:pPr marL="0" indent="0">
              <a:buNone/>
            </a:pPr>
            <a:endParaRPr lang="en-GB" dirty="0">
              <a:solidFill>
                <a:schemeClr val="bg1"/>
              </a:solidFill>
            </a:endParaRPr>
          </a:p>
          <a:p>
            <a:r>
              <a:rPr lang="en-GB" dirty="0">
                <a:solidFill>
                  <a:schemeClr val="bg1"/>
                </a:solidFill>
              </a:rPr>
              <a:t>Able to calculate the area of 2D shapes</a:t>
            </a:r>
          </a:p>
          <a:p>
            <a:endParaRPr lang="en-GB" dirty="0">
              <a:solidFill>
                <a:schemeClr val="bg1"/>
              </a:solidFill>
            </a:endParaRPr>
          </a:p>
          <a:p>
            <a:r>
              <a:rPr lang="en-GB" dirty="0">
                <a:solidFill>
                  <a:schemeClr val="bg1"/>
                </a:solidFill>
              </a:rPr>
              <a:t>Able to calculate the surface area of </a:t>
            </a:r>
          </a:p>
          <a:p>
            <a:pPr marL="0" indent="0">
              <a:buNone/>
            </a:pPr>
            <a:r>
              <a:rPr lang="en-GB" dirty="0">
                <a:solidFill>
                  <a:schemeClr val="bg1"/>
                </a:solidFill>
              </a:rPr>
              <a:t>   a cuboid</a:t>
            </a:r>
          </a:p>
          <a:p>
            <a:endParaRPr lang="en-GB" dirty="0">
              <a:solidFill>
                <a:schemeClr val="bg1"/>
              </a:solidFill>
            </a:endParaRPr>
          </a:p>
          <a:p>
            <a:r>
              <a:rPr lang="en-GB" dirty="0">
                <a:solidFill>
                  <a:schemeClr val="bg1"/>
                </a:solidFill>
              </a:rPr>
              <a:t>Able to calculate the surface area of </a:t>
            </a:r>
          </a:p>
          <a:p>
            <a:pPr marL="0" indent="0">
              <a:buNone/>
            </a:pPr>
            <a:r>
              <a:rPr lang="en-GB" dirty="0">
                <a:solidFill>
                  <a:schemeClr val="bg1"/>
                </a:solidFill>
              </a:rPr>
              <a:t>    other prisms</a:t>
            </a:r>
          </a:p>
        </p:txBody>
      </p:sp>
      <p:sp>
        <p:nvSpPr>
          <p:cNvPr id="7" name="Oval 6"/>
          <p:cNvSpPr/>
          <p:nvPr/>
        </p:nvSpPr>
        <p:spPr>
          <a:xfrm>
            <a:off x="419556" y="2469558"/>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19556" y="3410597"/>
            <a:ext cx="432048" cy="4320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19556" y="4750506"/>
            <a:ext cx="432048" cy="4320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148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Volume of Prisms</a:t>
            </a:r>
          </a:p>
        </p:txBody>
      </p:sp>
      <p:sp>
        <p:nvSpPr>
          <p:cNvPr id="5" name="Rectangle 4"/>
          <p:cNvSpPr/>
          <p:nvPr/>
        </p:nvSpPr>
        <p:spPr>
          <a:xfrm>
            <a:off x="792088" y="2204864"/>
            <a:ext cx="2448272" cy="1728192"/>
          </a:xfrm>
          <a:prstGeom prst="rect">
            <a:avLst/>
          </a:prstGeom>
          <a:solidFill>
            <a:srgbClr val="FF00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800200" y="1601090"/>
            <a:ext cx="24482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89355" y="1601090"/>
            <a:ext cx="1008112"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240360" y="1601090"/>
            <a:ext cx="1008112"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48472" y="1614945"/>
            <a:ext cx="0" cy="1755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240360" y="3370847"/>
            <a:ext cx="1008112" cy="562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74369" y="2204864"/>
            <a:ext cx="2448272" cy="17281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680520" y="1484785"/>
            <a:ext cx="4644008" cy="3046988"/>
          </a:xfrm>
          <a:prstGeom prst="rect">
            <a:avLst/>
          </a:prstGeom>
          <a:noFill/>
        </p:spPr>
        <p:txBody>
          <a:bodyPr wrap="square" rtlCol="0">
            <a:spAutoFit/>
          </a:bodyPr>
          <a:lstStyle/>
          <a:p>
            <a:r>
              <a:rPr lang="en-GB" sz="3200" dirty="0"/>
              <a:t>Volume = Area of cross section x depth</a:t>
            </a:r>
          </a:p>
          <a:p>
            <a:endParaRPr lang="en-GB" sz="3200" dirty="0"/>
          </a:p>
          <a:p>
            <a:r>
              <a:rPr lang="en-GB" sz="3200" dirty="0"/>
              <a:t>V = 7 x 9 x 3</a:t>
            </a:r>
          </a:p>
          <a:p>
            <a:endParaRPr lang="en-GB" sz="3200" dirty="0"/>
          </a:p>
          <a:p>
            <a:r>
              <a:rPr lang="en-GB" sz="3200" dirty="0"/>
              <a:t>V = 189cm</a:t>
            </a:r>
            <a:r>
              <a:rPr lang="en-GB" sz="3200" baseline="30000" dirty="0"/>
              <a:t>3</a:t>
            </a:r>
          </a:p>
        </p:txBody>
      </p:sp>
      <p:sp>
        <p:nvSpPr>
          <p:cNvPr id="19" name="TextBox 18"/>
          <p:cNvSpPr txBox="1"/>
          <p:nvPr/>
        </p:nvSpPr>
        <p:spPr>
          <a:xfrm>
            <a:off x="1152128" y="4005064"/>
            <a:ext cx="1584176" cy="461665"/>
          </a:xfrm>
          <a:prstGeom prst="rect">
            <a:avLst/>
          </a:prstGeom>
          <a:noFill/>
        </p:spPr>
        <p:txBody>
          <a:bodyPr wrap="square" rtlCol="0">
            <a:spAutoFit/>
          </a:bodyPr>
          <a:lstStyle/>
          <a:p>
            <a:pPr algn="ctr"/>
            <a:r>
              <a:rPr lang="en-GB" sz="2400" dirty="0"/>
              <a:t>9cm</a:t>
            </a:r>
          </a:p>
        </p:txBody>
      </p:sp>
      <p:sp>
        <p:nvSpPr>
          <p:cNvPr id="20" name="TextBox 19"/>
          <p:cNvSpPr txBox="1"/>
          <p:nvPr/>
        </p:nvSpPr>
        <p:spPr>
          <a:xfrm>
            <a:off x="3241429" y="3543399"/>
            <a:ext cx="1584176" cy="461665"/>
          </a:xfrm>
          <a:prstGeom prst="rect">
            <a:avLst/>
          </a:prstGeom>
          <a:noFill/>
        </p:spPr>
        <p:txBody>
          <a:bodyPr wrap="square" rtlCol="0">
            <a:spAutoFit/>
          </a:bodyPr>
          <a:lstStyle/>
          <a:p>
            <a:pPr algn="ctr"/>
            <a:r>
              <a:rPr lang="en-GB" sz="2400" dirty="0"/>
              <a:t>3cm</a:t>
            </a:r>
          </a:p>
        </p:txBody>
      </p:sp>
      <p:sp>
        <p:nvSpPr>
          <p:cNvPr id="21" name="TextBox 20"/>
          <p:cNvSpPr txBox="1"/>
          <p:nvPr/>
        </p:nvSpPr>
        <p:spPr>
          <a:xfrm>
            <a:off x="-301887" y="2777446"/>
            <a:ext cx="1584176" cy="461665"/>
          </a:xfrm>
          <a:prstGeom prst="rect">
            <a:avLst/>
          </a:prstGeom>
          <a:noFill/>
        </p:spPr>
        <p:txBody>
          <a:bodyPr wrap="square" rtlCol="0">
            <a:spAutoFit/>
          </a:bodyPr>
          <a:lstStyle/>
          <a:p>
            <a:pPr algn="ctr"/>
            <a:r>
              <a:rPr lang="en-GB" sz="2400" dirty="0"/>
              <a:t>7cm</a:t>
            </a:r>
          </a:p>
        </p:txBody>
      </p:sp>
    </p:spTree>
    <p:extLst>
      <p:ext uri="{BB962C8B-B14F-4D97-AF65-F5344CB8AC3E}">
        <p14:creationId xmlns:p14="http://schemas.microsoft.com/office/powerpoint/2010/main" val="161831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 calcmode="lin" valueType="num">
                                      <p:cBhvr additive="base">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4" end="4"/>
                                            </p:txEl>
                                          </p:spTgt>
                                        </p:tgtEl>
                                        <p:attrNameLst>
                                          <p:attrName>style.visibility</p:attrName>
                                        </p:attrNameLst>
                                      </p:cBhvr>
                                      <p:to>
                                        <p:strVal val="visible"/>
                                      </p:to>
                                    </p:set>
                                    <p:anim calcmode="lin" valueType="num">
                                      <p:cBhvr additive="base">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Volume of Prisms</a:t>
            </a:r>
          </a:p>
        </p:txBody>
      </p:sp>
      <p:cxnSp>
        <p:nvCxnSpPr>
          <p:cNvPr id="4" name="Straight Connector 3"/>
          <p:cNvCxnSpPr/>
          <p:nvPr/>
        </p:nvCxnSpPr>
        <p:spPr>
          <a:xfrm flipH="1">
            <a:off x="575557" y="2379495"/>
            <a:ext cx="504056"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79613" y="2379495"/>
            <a:ext cx="1368152"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5557" y="4035679"/>
            <a:ext cx="18722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47765" y="1371384"/>
            <a:ext cx="1368152"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447765" y="3027567"/>
            <a:ext cx="1368152"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79613" y="1371384"/>
            <a:ext cx="1368152"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1600" y="4005064"/>
            <a:ext cx="1332148" cy="461665"/>
          </a:xfrm>
          <a:prstGeom prst="rect">
            <a:avLst/>
          </a:prstGeom>
          <a:noFill/>
        </p:spPr>
        <p:txBody>
          <a:bodyPr wrap="square" rtlCol="0">
            <a:spAutoFit/>
          </a:bodyPr>
          <a:lstStyle/>
          <a:p>
            <a:r>
              <a:rPr lang="en-GB" sz="2400" dirty="0"/>
              <a:t>11cm</a:t>
            </a:r>
          </a:p>
        </p:txBody>
      </p:sp>
      <p:sp>
        <p:nvSpPr>
          <p:cNvPr id="11" name="TextBox 10"/>
          <p:cNvSpPr txBox="1"/>
          <p:nvPr/>
        </p:nvSpPr>
        <p:spPr>
          <a:xfrm>
            <a:off x="3023830" y="3429000"/>
            <a:ext cx="1332148" cy="461665"/>
          </a:xfrm>
          <a:prstGeom prst="rect">
            <a:avLst/>
          </a:prstGeom>
          <a:noFill/>
        </p:spPr>
        <p:txBody>
          <a:bodyPr wrap="square" rtlCol="0">
            <a:spAutoFit/>
          </a:bodyPr>
          <a:lstStyle/>
          <a:p>
            <a:r>
              <a:rPr lang="en-GB" sz="2400" dirty="0"/>
              <a:t>20cm</a:t>
            </a:r>
          </a:p>
        </p:txBody>
      </p:sp>
      <p:sp>
        <p:nvSpPr>
          <p:cNvPr id="12" name="TextBox 11"/>
          <p:cNvSpPr txBox="1"/>
          <p:nvPr/>
        </p:nvSpPr>
        <p:spPr>
          <a:xfrm>
            <a:off x="3021272" y="1844824"/>
            <a:ext cx="1332148" cy="461665"/>
          </a:xfrm>
          <a:prstGeom prst="rect">
            <a:avLst/>
          </a:prstGeom>
          <a:noFill/>
        </p:spPr>
        <p:txBody>
          <a:bodyPr wrap="square" rtlCol="0">
            <a:spAutoFit/>
          </a:bodyPr>
          <a:lstStyle/>
          <a:p>
            <a:r>
              <a:rPr lang="en-GB" sz="2400" dirty="0"/>
              <a:t>11cm</a:t>
            </a:r>
          </a:p>
        </p:txBody>
      </p:sp>
      <p:sp>
        <p:nvSpPr>
          <p:cNvPr id="13" name="TextBox 12"/>
          <p:cNvSpPr txBox="1"/>
          <p:nvPr/>
        </p:nvSpPr>
        <p:spPr>
          <a:xfrm>
            <a:off x="107504" y="2924944"/>
            <a:ext cx="1332148" cy="461665"/>
          </a:xfrm>
          <a:prstGeom prst="rect">
            <a:avLst/>
          </a:prstGeom>
          <a:noFill/>
        </p:spPr>
        <p:txBody>
          <a:bodyPr wrap="square" rtlCol="0">
            <a:spAutoFit/>
          </a:bodyPr>
          <a:lstStyle/>
          <a:p>
            <a:r>
              <a:rPr lang="en-GB" sz="2400" dirty="0"/>
              <a:t>9cm</a:t>
            </a:r>
          </a:p>
        </p:txBody>
      </p:sp>
      <p:cxnSp>
        <p:nvCxnSpPr>
          <p:cNvPr id="14" name="Straight Arrow Connector 13"/>
          <p:cNvCxnSpPr/>
          <p:nvPr/>
        </p:nvCxnSpPr>
        <p:spPr>
          <a:xfrm>
            <a:off x="1079613" y="2379495"/>
            <a:ext cx="0" cy="1656184"/>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7604" y="2924944"/>
            <a:ext cx="1332148" cy="461665"/>
          </a:xfrm>
          <a:prstGeom prst="rect">
            <a:avLst/>
          </a:prstGeom>
          <a:noFill/>
        </p:spPr>
        <p:txBody>
          <a:bodyPr wrap="square" rtlCol="0">
            <a:spAutoFit/>
          </a:bodyPr>
          <a:lstStyle/>
          <a:p>
            <a:r>
              <a:rPr lang="en-GB" sz="2400" dirty="0"/>
              <a:t>8cm</a:t>
            </a:r>
          </a:p>
        </p:txBody>
      </p:sp>
      <p:cxnSp>
        <p:nvCxnSpPr>
          <p:cNvPr id="16" name="Straight Connector 15"/>
          <p:cNvCxnSpPr/>
          <p:nvPr/>
        </p:nvCxnSpPr>
        <p:spPr>
          <a:xfrm flipH="1">
            <a:off x="1943709" y="1405752"/>
            <a:ext cx="504056" cy="165618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75557" y="3027567"/>
            <a:ext cx="1368152" cy="100811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43709" y="3027567"/>
            <a:ext cx="187220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39952" y="1371384"/>
            <a:ext cx="5004048" cy="954107"/>
          </a:xfrm>
          <a:prstGeom prst="rect">
            <a:avLst/>
          </a:prstGeom>
          <a:noFill/>
        </p:spPr>
        <p:txBody>
          <a:bodyPr wrap="square" rtlCol="0">
            <a:spAutoFit/>
          </a:bodyPr>
          <a:lstStyle/>
          <a:p>
            <a:r>
              <a:rPr lang="en-GB" sz="2800" dirty="0"/>
              <a:t>Volume = Area of cross-section x depth</a:t>
            </a:r>
          </a:p>
        </p:txBody>
      </p:sp>
      <p:sp>
        <p:nvSpPr>
          <p:cNvPr id="20" name="TextBox 19"/>
          <p:cNvSpPr txBox="1"/>
          <p:nvPr/>
        </p:nvSpPr>
        <p:spPr>
          <a:xfrm>
            <a:off x="4067944" y="2492896"/>
            <a:ext cx="5184576" cy="954107"/>
          </a:xfrm>
          <a:prstGeom prst="rect">
            <a:avLst/>
          </a:prstGeom>
          <a:noFill/>
        </p:spPr>
        <p:txBody>
          <a:bodyPr wrap="square" rtlCol="0">
            <a:spAutoFit/>
          </a:bodyPr>
          <a:lstStyle/>
          <a:p>
            <a:r>
              <a:rPr lang="en-GB" sz="2800" dirty="0"/>
              <a:t>Area of cross section = (11 x 8) ÷ 2</a:t>
            </a:r>
          </a:p>
          <a:p>
            <a:r>
              <a:rPr lang="en-GB" sz="2800" dirty="0"/>
              <a:t>			    = 44cm</a:t>
            </a:r>
            <a:r>
              <a:rPr lang="en-GB" sz="2800" baseline="30000" dirty="0"/>
              <a:t>2</a:t>
            </a:r>
          </a:p>
        </p:txBody>
      </p:sp>
      <p:sp>
        <p:nvSpPr>
          <p:cNvPr id="21" name="TextBox 20"/>
          <p:cNvSpPr txBox="1"/>
          <p:nvPr/>
        </p:nvSpPr>
        <p:spPr>
          <a:xfrm>
            <a:off x="4139952" y="3483005"/>
            <a:ext cx="5004048" cy="954107"/>
          </a:xfrm>
          <a:prstGeom prst="rect">
            <a:avLst/>
          </a:prstGeom>
          <a:noFill/>
        </p:spPr>
        <p:txBody>
          <a:bodyPr wrap="square" rtlCol="0">
            <a:spAutoFit/>
          </a:bodyPr>
          <a:lstStyle/>
          <a:p>
            <a:r>
              <a:rPr lang="en-GB" sz="2800" dirty="0"/>
              <a:t>Volume  = 44 x 20</a:t>
            </a:r>
          </a:p>
          <a:p>
            <a:r>
              <a:rPr lang="en-GB" sz="2800" dirty="0"/>
              <a:t>	  = 880cm</a:t>
            </a:r>
            <a:r>
              <a:rPr lang="en-GB" sz="2800" baseline="30000" dirty="0"/>
              <a:t>3</a:t>
            </a:r>
          </a:p>
        </p:txBody>
      </p:sp>
      <p:cxnSp>
        <p:nvCxnSpPr>
          <p:cNvPr id="22" name="Straight Connector 21"/>
          <p:cNvCxnSpPr/>
          <p:nvPr/>
        </p:nvCxnSpPr>
        <p:spPr>
          <a:xfrm>
            <a:off x="0" y="443711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Cube 22"/>
          <p:cNvSpPr/>
          <p:nvPr/>
        </p:nvSpPr>
        <p:spPr>
          <a:xfrm>
            <a:off x="539552" y="5229200"/>
            <a:ext cx="2304256" cy="1080120"/>
          </a:xfrm>
          <a:prstGeom prst="cub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187624" y="6309320"/>
            <a:ext cx="936104" cy="369332"/>
          </a:xfrm>
          <a:prstGeom prst="rect">
            <a:avLst/>
          </a:prstGeom>
          <a:noFill/>
        </p:spPr>
        <p:txBody>
          <a:bodyPr wrap="square" rtlCol="0">
            <a:spAutoFit/>
          </a:bodyPr>
          <a:lstStyle/>
          <a:p>
            <a:r>
              <a:rPr lang="en-GB" dirty="0"/>
              <a:t>8cm</a:t>
            </a:r>
          </a:p>
        </p:txBody>
      </p:sp>
      <p:sp>
        <p:nvSpPr>
          <p:cNvPr id="25" name="TextBox 24"/>
          <p:cNvSpPr txBox="1"/>
          <p:nvPr/>
        </p:nvSpPr>
        <p:spPr>
          <a:xfrm>
            <a:off x="2590292" y="6092388"/>
            <a:ext cx="936104" cy="369332"/>
          </a:xfrm>
          <a:prstGeom prst="rect">
            <a:avLst/>
          </a:prstGeom>
          <a:noFill/>
        </p:spPr>
        <p:txBody>
          <a:bodyPr wrap="square" rtlCol="0">
            <a:spAutoFit/>
          </a:bodyPr>
          <a:lstStyle/>
          <a:p>
            <a:r>
              <a:rPr lang="en-GB" dirty="0"/>
              <a:t>2cm</a:t>
            </a:r>
          </a:p>
        </p:txBody>
      </p:sp>
      <p:sp>
        <p:nvSpPr>
          <p:cNvPr id="26" name="TextBox 25"/>
          <p:cNvSpPr txBox="1"/>
          <p:nvPr/>
        </p:nvSpPr>
        <p:spPr>
          <a:xfrm>
            <a:off x="-508" y="5584594"/>
            <a:ext cx="936104" cy="369332"/>
          </a:xfrm>
          <a:prstGeom prst="rect">
            <a:avLst/>
          </a:prstGeom>
          <a:noFill/>
        </p:spPr>
        <p:txBody>
          <a:bodyPr wrap="square" rtlCol="0">
            <a:spAutoFit/>
          </a:bodyPr>
          <a:lstStyle/>
          <a:p>
            <a:r>
              <a:rPr lang="en-GB" dirty="0"/>
              <a:t>5cm</a:t>
            </a:r>
          </a:p>
        </p:txBody>
      </p:sp>
      <p:sp>
        <p:nvSpPr>
          <p:cNvPr id="27" name="Cube 26"/>
          <p:cNvSpPr/>
          <p:nvPr/>
        </p:nvSpPr>
        <p:spPr>
          <a:xfrm>
            <a:off x="3871977" y="4748696"/>
            <a:ext cx="1566428" cy="1592560"/>
          </a:xfrm>
          <a:prstGeom prst="cub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4187139" y="6341255"/>
            <a:ext cx="936104" cy="369332"/>
          </a:xfrm>
          <a:prstGeom prst="rect">
            <a:avLst/>
          </a:prstGeom>
          <a:noFill/>
        </p:spPr>
        <p:txBody>
          <a:bodyPr wrap="square" rtlCol="0">
            <a:spAutoFit/>
          </a:bodyPr>
          <a:lstStyle/>
          <a:p>
            <a:r>
              <a:rPr lang="en-GB" dirty="0"/>
              <a:t>7mm</a:t>
            </a:r>
          </a:p>
        </p:txBody>
      </p:sp>
      <p:sp>
        <p:nvSpPr>
          <p:cNvPr id="29" name="TextBox 28"/>
          <p:cNvSpPr txBox="1"/>
          <p:nvPr/>
        </p:nvSpPr>
        <p:spPr>
          <a:xfrm>
            <a:off x="3439928" y="4702060"/>
            <a:ext cx="936104" cy="369332"/>
          </a:xfrm>
          <a:prstGeom prst="rect">
            <a:avLst/>
          </a:prstGeom>
          <a:noFill/>
        </p:spPr>
        <p:txBody>
          <a:bodyPr wrap="square" rtlCol="0">
            <a:spAutoFit/>
          </a:bodyPr>
          <a:lstStyle/>
          <a:p>
            <a:r>
              <a:rPr lang="en-GB" dirty="0"/>
              <a:t>7mm</a:t>
            </a:r>
          </a:p>
        </p:txBody>
      </p:sp>
      <p:sp>
        <p:nvSpPr>
          <p:cNvPr id="30" name="TextBox 29"/>
          <p:cNvSpPr txBox="1"/>
          <p:nvPr/>
        </p:nvSpPr>
        <p:spPr>
          <a:xfrm>
            <a:off x="5384144" y="5200614"/>
            <a:ext cx="936104" cy="369332"/>
          </a:xfrm>
          <a:prstGeom prst="rect">
            <a:avLst/>
          </a:prstGeom>
          <a:noFill/>
        </p:spPr>
        <p:txBody>
          <a:bodyPr wrap="square" rtlCol="0">
            <a:spAutoFit/>
          </a:bodyPr>
          <a:lstStyle/>
          <a:p>
            <a:r>
              <a:rPr lang="en-GB" dirty="0"/>
              <a:t>7mm</a:t>
            </a:r>
          </a:p>
        </p:txBody>
      </p:sp>
      <p:sp>
        <p:nvSpPr>
          <p:cNvPr id="31" name="TextBox 30"/>
          <p:cNvSpPr txBox="1"/>
          <p:nvPr/>
        </p:nvSpPr>
        <p:spPr>
          <a:xfrm>
            <a:off x="935596" y="5645570"/>
            <a:ext cx="1368152" cy="461665"/>
          </a:xfrm>
          <a:prstGeom prst="rect">
            <a:avLst/>
          </a:prstGeom>
          <a:noFill/>
        </p:spPr>
        <p:txBody>
          <a:bodyPr wrap="square" rtlCol="0">
            <a:spAutoFit/>
          </a:bodyPr>
          <a:lstStyle/>
          <a:p>
            <a:pPr algn="ctr"/>
            <a:r>
              <a:rPr lang="en-GB" sz="2400" dirty="0">
                <a:solidFill>
                  <a:srgbClr val="FF0000"/>
                </a:solidFill>
              </a:rPr>
              <a:t>80cm</a:t>
            </a:r>
            <a:r>
              <a:rPr lang="en-GB" sz="2400" baseline="30000" dirty="0">
                <a:solidFill>
                  <a:srgbClr val="FF0000"/>
                </a:solidFill>
              </a:rPr>
              <a:t>3</a:t>
            </a:r>
          </a:p>
        </p:txBody>
      </p:sp>
      <p:sp>
        <p:nvSpPr>
          <p:cNvPr id="32" name="TextBox 31"/>
          <p:cNvSpPr txBox="1"/>
          <p:nvPr/>
        </p:nvSpPr>
        <p:spPr>
          <a:xfrm>
            <a:off x="3799968" y="5467617"/>
            <a:ext cx="1368152" cy="461665"/>
          </a:xfrm>
          <a:prstGeom prst="rect">
            <a:avLst/>
          </a:prstGeom>
          <a:noFill/>
        </p:spPr>
        <p:txBody>
          <a:bodyPr wrap="square" rtlCol="0">
            <a:spAutoFit/>
          </a:bodyPr>
          <a:lstStyle/>
          <a:p>
            <a:pPr algn="ctr"/>
            <a:r>
              <a:rPr lang="en-GB" sz="2400" dirty="0">
                <a:solidFill>
                  <a:srgbClr val="FF0066"/>
                </a:solidFill>
              </a:rPr>
              <a:t>343mm</a:t>
            </a:r>
            <a:r>
              <a:rPr lang="en-GB" sz="2400" baseline="30000" dirty="0">
                <a:solidFill>
                  <a:srgbClr val="FF0066"/>
                </a:solidFill>
              </a:rPr>
              <a:t>3</a:t>
            </a:r>
          </a:p>
        </p:txBody>
      </p:sp>
      <p:sp>
        <p:nvSpPr>
          <p:cNvPr id="33" name="Isosceles Triangle 32"/>
          <p:cNvSpPr/>
          <p:nvPr/>
        </p:nvSpPr>
        <p:spPr>
          <a:xfrm>
            <a:off x="6335412" y="5319683"/>
            <a:ext cx="1398568" cy="1205662"/>
          </a:xfrm>
          <a:prstGeom prst="triangle">
            <a:avLst/>
          </a:prstGeom>
          <a:solidFill>
            <a:schemeClr val="bg1">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p:cNvCxnSpPr>
            <a:stCxn id="33" idx="4"/>
          </p:cNvCxnSpPr>
          <p:nvPr/>
        </p:nvCxnSpPr>
        <p:spPr>
          <a:xfrm flipV="1">
            <a:off x="7733981" y="5806091"/>
            <a:ext cx="798460" cy="7192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034697" y="4605193"/>
            <a:ext cx="798460" cy="7192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33157" y="4605193"/>
            <a:ext cx="699284" cy="120089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32240" y="6525921"/>
            <a:ext cx="936104" cy="369332"/>
          </a:xfrm>
          <a:prstGeom prst="rect">
            <a:avLst/>
          </a:prstGeom>
          <a:noFill/>
        </p:spPr>
        <p:txBody>
          <a:bodyPr wrap="square" rtlCol="0">
            <a:spAutoFit/>
          </a:bodyPr>
          <a:lstStyle/>
          <a:p>
            <a:r>
              <a:rPr lang="en-GB" dirty="0"/>
              <a:t>6m</a:t>
            </a:r>
          </a:p>
        </p:txBody>
      </p:sp>
      <p:sp>
        <p:nvSpPr>
          <p:cNvPr id="38" name="TextBox 37"/>
          <p:cNvSpPr txBox="1"/>
          <p:nvPr/>
        </p:nvSpPr>
        <p:spPr>
          <a:xfrm>
            <a:off x="8064388" y="6092388"/>
            <a:ext cx="936104" cy="369332"/>
          </a:xfrm>
          <a:prstGeom prst="rect">
            <a:avLst/>
          </a:prstGeom>
          <a:noFill/>
        </p:spPr>
        <p:txBody>
          <a:bodyPr wrap="square" rtlCol="0">
            <a:spAutoFit/>
          </a:bodyPr>
          <a:lstStyle/>
          <a:p>
            <a:r>
              <a:rPr lang="en-GB" dirty="0"/>
              <a:t>7m</a:t>
            </a:r>
          </a:p>
        </p:txBody>
      </p:sp>
      <p:sp>
        <p:nvSpPr>
          <p:cNvPr id="39" name="TextBox 38"/>
          <p:cNvSpPr txBox="1"/>
          <p:nvPr/>
        </p:nvSpPr>
        <p:spPr>
          <a:xfrm>
            <a:off x="6245932" y="5650556"/>
            <a:ext cx="936104" cy="369332"/>
          </a:xfrm>
          <a:prstGeom prst="rect">
            <a:avLst/>
          </a:prstGeom>
          <a:noFill/>
        </p:spPr>
        <p:txBody>
          <a:bodyPr wrap="square" rtlCol="0">
            <a:spAutoFit/>
          </a:bodyPr>
          <a:lstStyle/>
          <a:p>
            <a:r>
              <a:rPr lang="en-GB" dirty="0"/>
              <a:t>6m</a:t>
            </a:r>
          </a:p>
        </p:txBody>
      </p:sp>
      <p:cxnSp>
        <p:nvCxnSpPr>
          <p:cNvPr id="40" name="Straight Connector 39"/>
          <p:cNvCxnSpPr>
            <a:stCxn id="33" idx="0"/>
            <a:endCxn id="33" idx="3"/>
          </p:cNvCxnSpPr>
          <p:nvPr/>
        </p:nvCxnSpPr>
        <p:spPr>
          <a:xfrm>
            <a:off x="7034696" y="5319683"/>
            <a:ext cx="0" cy="1205662"/>
          </a:xfrm>
          <a:prstGeom prst="line">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992563" y="5852643"/>
            <a:ext cx="936104" cy="369332"/>
          </a:xfrm>
          <a:prstGeom prst="rect">
            <a:avLst/>
          </a:prstGeom>
          <a:noFill/>
        </p:spPr>
        <p:txBody>
          <a:bodyPr wrap="square" rtlCol="0">
            <a:spAutoFit/>
          </a:bodyPr>
          <a:lstStyle/>
          <a:p>
            <a:r>
              <a:rPr lang="en-GB" dirty="0"/>
              <a:t>5m</a:t>
            </a:r>
          </a:p>
        </p:txBody>
      </p:sp>
      <p:sp>
        <p:nvSpPr>
          <p:cNvPr id="42" name="TextBox 41"/>
          <p:cNvSpPr txBox="1"/>
          <p:nvPr/>
        </p:nvSpPr>
        <p:spPr>
          <a:xfrm>
            <a:off x="7094721" y="5373558"/>
            <a:ext cx="1368152" cy="461665"/>
          </a:xfrm>
          <a:prstGeom prst="rect">
            <a:avLst/>
          </a:prstGeom>
          <a:noFill/>
        </p:spPr>
        <p:txBody>
          <a:bodyPr wrap="square" rtlCol="0">
            <a:spAutoFit/>
          </a:bodyPr>
          <a:lstStyle/>
          <a:p>
            <a:pPr algn="ctr"/>
            <a:r>
              <a:rPr lang="en-GB" sz="2400" dirty="0">
                <a:solidFill>
                  <a:srgbClr val="00B050"/>
                </a:solidFill>
              </a:rPr>
              <a:t>105m</a:t>
            </a:r>
            <a:r>
              <a:rPr lang="en-GB" sz="2400" baseline="30000" dirty="0">
                <a:solidFill>
                  <a:srgbClr val="00B050"/>
                </a:solidFill>
              </a:rPr>
              <a:t>3</a:t>
            </a:r>
          </a:p>
        </p:txBody>
      </p:sp>
      <p:sp>
        <p:nvSpPr>
          <p:cNvPr id="43" name="Oval 42"/>
          <p:cNvSpPr/>
          <p:nvPr/>
        </p:nvSpPr>
        <p:spPr>
          <a:xfrm>
            <a:off x="179512" y="4605193"/>
            <a:ext cx="504056" cy="504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1</a:t>
            </a:r>
          </a:p>
        </p:txBody>
      </p:sp>
      <p:sp>
        <p:nvSpPr>
          <p:cNvPr id="44" name="Oval 43"/>
          <p:cNvSpPr/>
          <p:nvPr/>
        </p:nvSpPr>
        <p:spPr>
          <a:xfrm>
            <a:off x="2987824" y="4496668"/>
            <a:ext cx="504056" cy="504056"/>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FF"/>
                </a:solidFill>
              </a:rPr>
              <a:t>2</a:t>
            </a:r>
          </a:p>
        </p:txBody>
      </p:sp>
      <p:sp>
        <p:nvSpPr>
          <p:cNvPr id="45" name="Oval 44"/>
          <p:cNvSpPr/>
          <p:nvPr/>
        </p:nvSpPr>
        <p:spPr>
          <a:xfrm>
            <a:off x="6335412" y="4588258"/>
            <a:ext cx="504056" cy="504056"/>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B050"/>
                </a:solidFill>
              </a:rPr>
              <a:t>3</a:t>
            </a:r>
          </a:p>
        </p:txBody>
      </p:sp>
      <p:sp>
        <p:nvSpPr>
          <p:cNvPr id="3" name="TextBox 2"/>
          <p:cNvSpPr txBox="1"/>
          <p:nvPr/>
        </p:nvSpPr>
        <p:spPr>
          <a:xfrm>
            <a:off x="7200292" y="332656"/>
            <a:ext cx="1800200" cy="369332"/>
          </a:xfrm>
          <a:prstGeom prst="rect">
            <a:avLst/>
          </a:prstGeom>
          <a:noFill/>
        </p:spPr>
        <p:txBody>
          <a:bodyPr wrap="square" rtlCol="0">
            <a:spAutoFit/>
          </a:bodyPr>
          <a:lstStyle/>
          <a:p>
            <a:fld id="{2167587E-0B66-4A30-AC60-86F5E61E0BB3}" type="datetime1">
              <a:rPr lang="en-GB" u="sng" smtClean="0"/>
              <a:t>07/10/2018</a:t>
            </a:fld>
            <a:endParaRPr lang="en-GB" u="sng" dirty="0"/>
          </a:p>
        </p:txBody>
      </p:sp>
      <p:sp>
        <p:nvSpPr>
          <p:cNvPr id="46" name="TextBox 45"/>
          <p:cNvSpPr txBox="1"/>
          <p:nvPr/>
        </p:nvSpPr>
        <p:spPr>
          <a:xfrm>
            <a:off x="431540" y="332656"/>
            <a:ext cx="1692188" cy="369332"/>
          </a:xfrm>
          <a:prstGeom prst="rect">
            <a:avLst/>
          </a:prstGeom>
          <a:noFill/>
        </p:spPr>
        <p:txBody>
          <a:bodyPr wrap="square" rtlCol="0">
            <a:spAutoFit/>
          </a:bodyPr>
          <a:lstStyle/>
          <a:p>
            <a:r>
              <a:rPr lang="en-GB" u="sng" dirty="0"/>
              <a:t>Grade D/C</a:t>
            </a:r>
          </a:p>
        </p:txBody>
      </p:sp>
    </p:spTree>
    <p:extLst>
      <p:ext uri="{BB962C8B-B14F-4D97-AF65-F5344CB8AC3E}">
        <p14:creationId xmlns:p14="http://schemas.microsoft.com/office/powerpoint/2010/main" val="299643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00"/>
                                        <p:tgtEl>
                                          <p:spTgt spid="4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down)">
                                      <p:cBhvr>
                                        <p:cTn id="61" dur="500"/>
                                        <p:tgtEl>
                                          <p:spTgt spid="33"/>
                                        </p:tgtEl>
                                      </p:cBhvr>
                                    </p:animEffect>
                                  </p:childTnLst>
                                </p:cTn>
                              </p:par>
                              <p:par>
                                <p:cTn id="62" presetID="22" presetClass="entr" presetSubtype="4"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par>
                                <p:cTn id="65" presetID="22" presetClass="entr" presetSubtype="4"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par>
                                <p:cTn id="68" presetID="22" presetClass="entr" presetSubtype="4"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down)">
                                      <p:cBhvr>
                                        <p:cTn id="70" dur="500"/>
                                        <p:tgtEl>
                                          <p:spTgt spid="36"/>
                                        </p:tgtEl>
                                      </p:cBhvr>
                                    </p:animEffect>
                                  </p:childTnLst>
                                </p:cTn>
                              </p:par>
                              <p:par>
                                <p:cTn id="71" presetID="2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down)">
                                      <p:cBhvr>
                                        <p:cTn id="76" dur="500"/>
                                        <p:tgtEl>
                                          <p:spTgt spid="4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down)">
                                      <p:cBhvr>
                                        <p:cTn id="79" dur="500"/>
                                        <p:tgtEl>
                                          <p:spTgt spid="4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down)">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down)">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down)">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4" grpId="0"/>
      <p:bldP spid="25" grpId="0"/>
      <p:bldP spid="26" grpId="0"/>
      <p:bldP spid="27" grpId="0" animBg="1"/>
      <p:bldP spid="28" grpId="0"/>
      <p:bldP spid="29" grpId="0"/>
      <p:bldP spid="30" grpId="0"/>
      <p:bldP spid="31" grpId="0"/>
      <p:bldP spid="32" grpId="0"/>
      <p:bldP spid="33" grpId="0" animBg="1"/>
      <p:bldP spid="37" grpId="0"/>
      <p:bldP spid="38" grpId="0"/>
      <p:bldP spid="39" grpId="0"/>
      <p:bldP spid="41" grpId="0"/>
      <p:bldP spid="42" grpId="0"/>
      <p:bldP spid="43"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594971" y="692696"/>
            <a:ext cx="2304256" cy="1080120"/>
          </a:xfrm>
          <a:prstGeom prst="cub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243043" y="1772815"/>
            <a:ext cx="936104" cy="369332"/>
          </a:xfrm>
          <a:prstGeom prst="rect">
            <a:avLst/>
          </a:prstGeom>
          <a:noFill/>
        </p:spPr>
        <p:txBody>
          <a:bodyPr wrap="square" rtlCol="0">
            <a:spAutoFit/>
          </a:bodyPr>
          <a:lstStyle/>
          <a:p>
            <a:r>
              <a:rPr lang="en-GB" dirty="0"/>
              <a:t>8cm</a:t>
            </a:r>
          </a:p>
        </p:txBody>
      </p:sp>
      <p:sp>
        <p:nvSpPr>
          <p:cNvPr id="7" name="TextBox 6"/>
          <p:cNvSpPr txBox="1"/>
          <p:nvPr/>
        </p:nvSpPr>
        <p:spPr>
          <a:xfrm>
            <a:off x="2645711" y="1555884"/>
            <a:ext cx="936104" cy="369332"/>
          </a:xfrm>
          <a:prstGeom prst="rect">
            <a:avLst/>
          </a:prstGeom>
          <a:noFill/>
        </p:spPr>
        <p:txBody>
          <a:bodyPr wrap="square" rtlCol="0">
            <a:spAutoFit/>
          </a:bodyPr>
          <a:lstStyle/>
          <a:p>
            <a:r>
              <a:rPr lang="en-GB" dirty="0"/>
              <a:t>2cm</a:t>
            </a:r>
          </a:p>
        </p:txBody>
      </p:sp>
      <p:sp>
        <p:nvSpPr>
          <p:cNvPr id="8" name="TextBox 7"/>
          <p:cNvSpPr txBox="1"/>
          <p:nvPr/>
        </p:nvSpPr>
        <p:spPr>
          <a:xfrm>
            <a:off x="54911" y="1048090"/>
            <a:ext cx="936104" cy="369332"/>
          </a:xfrm>
          <a:prstGeom prst="rect">
            <a:avLst/>
          </a:prstGeom>
          <a:noFill/>
        </p:spPr>
        <p:txBody>
          <a:bodyPr wrap="square" rtlCol="0">
            <a:spAutoFit/>
          </a:bodyPr>
          <a:lstStyle/>
          <a:p>
            <a:r>
              <a:rPr lang="en-GB" dirty="0"/>
              <a:t>5cm</a:t>
            </a:r>
          </a:p>
        </p:txBody>
      </p:sp>
      <p:sp>
        <p:nvSpPr>
          <p:cNvPr id="9" name="Cube 8"/>
          <p:cNvSpPr/>
          <p:nvPr/>
        </p:nvSpPr>
        <p:spPr>
          <a:xfrm>
            <a:off x="3927395" y="212192"/>
            <a:ext cx="1566428" cy="1592560"/>
          </a:xfrm>
          <a:prstGeom prst="cub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242556" y="1804751"/>
            <a:ext cx="936104" cy="369332"/>
          </a:xfrm>
          <a:prstGeom prst="rect">
            <a:avLst/>
          </a:prstGeom>
          <a:noFill/>
        </p:spPr>
        <p:txBody>
          <a:bodyPr wrap="square" rtlCol="0">
            <a:spAutoFit/>
          </a:bodyPr>
          <a:lstStyle/>
          <a:p>
            <a:r>
              <a:rPr lang="en-GB" dirty="0"/>
              <a:t>7mm</a:t>
            </a:r>
          </a:p>
        </p:txBody>
      </p:sp>
      <p:sp>
        <p:nvSpPr>
          <p:cNvPr id="11" name="TextBox 10"/>
          <p:cNvSpPr txBox="1"/>
          <p:nvPr/>
        </p:nvSpPr>
        <p:spPr>
          <a:xfrm>
            <a:off x="3495347" y="165556"/>
            <a:ext cx="936104" cy="369332"/>
          </a:xfrm>
          <a:prstGeom prst="rect">
            <a:avLst/>
          </a:prstGeom>
          <a:noFill/>
        </p:spPr>
        <p:txBody>
          <a:bodyPr wrap="square" rtlCol="0">
            <a:spAutoFit/>
          </a:bodyPr>
          <a:lstStyle/>
          <a:p>
            <a:r>
              <a:rPr lang="en-GB" dirty="0"/>
              <a:t>7mm</a:t>
            </a:r>
          </a:p>
        </p:txBody>
      </p:sp>
      <p:sp>
        <p:nvSpPr>
          <p:cNvPr id="12" name="TextBox 11"/>
          <p:cNvSpPr txBox="1"/>
          <p:nvPr/>
        </p:nvSpPr>
        <p:spPr>
          <a:xfrm>
            <a:off x="5439563" y="664110"/>
            <a:ext cx="936104" cy="369332"/>
          </a:xfrm>
          <a:prstGeom prst="rect">
            <a:avLst/>
          </a:prstGeom>
          <a:noFill/>
        </p:spPr>
        <p:txBody>
          <a:bodyPr wrap="square" rtlCol="0">
            <a:spAutoFit/>
          </a:bodyPr>
          <a:lstStyle/>
          <a:p>
            <a:r>
              <a:rPr lang="en-GB" dirty="0"/>
              <a:t>7mm</a:t>
            </a:r>
          </a:p>
        </p:txBody>
      </p:sp>
      <p:sp>
        <p:nvSpPr>
          <p:cNvPr id="13" name="TextBox 12"/>
          <p:cNvSpPr txBox="1"/>
          <p:nvPr/>
        </p:nvSpPr>
        <p:spPr>
          <a:xfrm>
            <a:off x="991015" y="1109066"/>
            <a:ext cx="1368152" cy="461665"/>
          </a:xfrm>
          <a:prstGeom prst="rect">
            <a:avLst/>
          </a:prstGeom>
          <a:noFill/>
        </p:spPr>
        <p:txBody>
          <a:bodyPr wrap="square" rtlCol="0">
            <a:spAutoFit/>
          </a:bodyPr>
          <a:lstStyle/>
          <a:p>
            <a:pPr algn="ctr"/>
            <a:r>
              <a:rPr lang="en-GB" sz="2400" dirty="0">
                <a:solidFill>
                  <a:srgbClr val="FF0000"/>
                </a:solidFill>
              </a:rPr>
              <a:t>80cm</a:t>
            </a:r>
            <a:r>
              <a:rPr lang="en-GB" sz="2400" baseline="30000" dirty="0">
                <a:solidFill>
                  <a:srgbClr val="FF0000"/>
                </a:solidFill>
              </a:rPr>
              <a:t>3</a:t>
            </a:r>
          </a:p>
        </p:txBody>
      </p:sp>
      <p:sp>
        <p:nvSpPr>
          <p:cNvPr id="14" name="TextBox 13"/>
          <p:cNvSpPr txBox="1"/>
          <p:nvPr/>
        </p:nvSpPr>
        <p:spPr>
          <a:xfrm>
            <a:off x="3855387" y="931113"/>
            <a:ext cx="1368152" cy="461665"/>
          </a:xfrm>
          <a:prstGeom prst="rect">
            <a:avLst/>
          </a:prstGeom>
          <a:noFill/>
        </p:spPr>
        <p:txBody>
          <a:bodyPr wrap="square" rtlCol="0">
            <a:spAutoFit/>
          </a:bodyPr>
          <a:lstStyle/>
          <a:p>
            <a:pPr algn="ctr"/>
            <a:r>
              <a:rPr lang="en-GB" sz="2400" dirty="0">
                <a:solidFill>
                  <a:srgbClr val="FF0066"/>
                </a:solidFill>
              </a:rPr>
              <a:t>343mm</a:t>
            </a:r>
            <a:r>
              <a:rPr lang="en-GB" sz="2400" baseline="30000" dirty="0">
                <a:solidFill>
                  <a:srgbClr val="FF0066"/>
                </a:solidFill>
              </a:rPr>
              <a:t>3</a:t>
            </a:r>
          </a:p>
        </p:txBody>
      </p:sp>
      <p:sp>
        <p:nvSpPr>
          <p:cNvPr id="15" name="Isosceles Triangle 14"/>
          <p:cNvSpPr/>
          <p:nvPr/>
        </p:nvSpPr>
        <p:spPr>
          <a:xfrm>
            <a:off x="6390831" y="783179"/>
            <a:ext cx="1398568" cy="1205662"/>
          </a:xfrm>
          <a:prstGeom prst="triangle">
            <a:avLst/>
          </a:prstGeom>
          <a:solidFill>
            <a:schemeClr val="bg1">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a:stCxn id="15" idx="4"/>
          </p:cNvCxnSpPr>
          <p:nvPr/>
        </p:nvCxnSpPr>
        <p:spPr>
          <a:xfrm flipV="1">
            <a:off x="7789399" y="1269587"/>
            <a:ext cx="798460" cy="7192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090115" y="68689"/>
            <a:ext cx="798460" cy="7192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888575" y="68689"/>
            <a:ext cx="699284" cy="120089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87659" y="1989417"/>
            <a:ext cx="936104" cy="369332"/>
          </a:xfrm>
          <a:prstGeom prst="rect">
            <a:avLst/>
          </a:prstGeom>
          <a:noFill/>
        </p:spPr>
        <p:txBody>
          <a:bodyPr wrap="square" rtlCol="0">
            <a:spAutoFit/>
          </a:bodyPr>
          <a:lstStyle/>
          <a:p>
            <a:r>
              <a:rPr lang="en-GB" dirty="0"/>
              <a:t>6m</a:t>
            </a:r>
          </a:p>
        </p:txBody>
      </p:sp>
      <p:sp>
        <p:nvSpPr>
          <p:cNvPr id="20" name="TextBox 19"/>
          <p:cNvSpPr txBox="1"/>
          <p:nvPr/>
        </p:nvSpPr>
        <p:spPr>
          <a:xfrm>
            <a:off x="8119807" y="1555884"/>
            <a:ext cx="936104" cy="369332"/>
          </a:xfrm>
          <a:prstGeom prst="rect">
            <a:avLst/>
          </a:prstGeom>
          <a:noFill/>
        </p:spPr>
        <p:txBody>
          <a:bodyPr wrap="square" rtlCol="0">
            <a:spAutoFit/>
          </a:bodyPr>
          <a:lstStyle/>
          <a:p>
            <a:r>
              <a:rPr lang="en-GB" dirty="0"/>
              <a:t>7m</a:t>
            </a:r>
          </a:p>
        </p:txBody>
      </p:sp>
      <p:sp>
        <p:nvSpPr>
          <p:cNvPr id="21" name="TextBox 20"/>
          <p:cNvSpPr txBox="1"/>
          <p:nvPr/>
        </p:nvSpPr>
        <p:spPr>
          <a:xfrm>
            <a:off x="6301351" y="1114052"/>
            <a:ext cx="936104" cy="369332"/>
          </a:xfrm>
          <a:prstGeom prst="rect">
            <a:avLst/>
          </a:prstGeom>
          <a:noFill/>
        </p:spPr>
        <p:txBody>
          <a:bodyPr wrap="square" rtlCol="0">
            <a:spAutoFit/>
          </a:bodyPr>
          <a:lstStyle/>
          <a:p>
            <a:r>
              <a:rPr lang="en-GB" dirty="0"/>
              <a:t>6m</a:t>
            </a:r>
          </a:p>
        </p:txBody>
      </p:sp>
      <p:cxnSp>
        <p:nvCxnSpPr>
          <p:cNvPr id="22" name="Straight Connector 21"/>
          <p:cNvCxnSpPr>
            <a:stCxn id="15" idx="0"/>
            <a:endCxn id="15" idx="3"/>
          </p:cNvCxnSpPr>
          <p:nvPr/>
        </p:nvCxnSpPr>
        <p:spPr>
          <a:xfrm>
            <a:off x="7090115" y="783179"/>
            <a:ext cx="0" cy="1205662"/>
          </a:xfrm>
          <a:prstGeom prst="line">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47980" y="1316139"/>
            <a:ext cx="936104" cy="369332"/>
          </a:xfrm>
          <a:prstGeom prst="rect">
            <a:avLst/>
          </a:prstGeom>
          <a:noFill/>
        </p:spPr>
        <p:txBody>
          <a:bodyPr wrap="square" rtlCol="0">
            <a:spAutoFit/>
          </a:bodyPr>
          <a:lstStyle/>
          <a:p>
            <a:r>
              <a:rPr lang="en-GB" dirty="0"/>
              <a:t>5m</a:t>
            </a:r>
          </a:p>
        </p:txBody>
      </p:sp>
      <p:sp>
        <p:nvSpPr>
          <p:cNvPr id="24" name="TextBox 23"/>
          <p:cNvSpPr txBox="1"/>
          <p:nvPr/>
        </p:nvSpPr>
        <p:spPr>
          <a:xfrm>
            <a:off x="7150139" y="837054"/>
            <a:ext cx="1368152" cy="461665"/>
          </a:xfrm>
          <a:prstGeom prst="rect">
            <a:avLst/>
          </a:prstGeom>
          <a:noFill/>
        </p:spPr>
        <p:txBody>
          <a:bodyPr wrap="square" rtlCol="0">
            <a:spAutoFit/>
          </a:bodyPr>
          <a:lstStyle/>
          <a:p>
            <a:pPr algn="ctr"/>
            <a:r>
              <a:rPr lang="en-GB" sz="2400" dirty="0">
                <a:solidFill>
                  <a:srgbClr val="00B050"/>
                </a:solidFill>
              </a:rPr>
              <a:t>105m</a:t>
            </a:r>
            <a:r>
              <a:rPr lang="en-GB" sz="2400" baseline="30000" dirty="0">
                <a:solidFill>
                  <a:srgbClr val="00B050"/>
                </a:solidFill>
              </a:rPr>
              <a:t>3</a:t>
            </a:r>
          </a:p>
        </p:txBody>
      </p:sp>
      <p:sp>
        <p:nvSpPr>
          <p:cNvPr id="25" name="Cube 24"/>
          <p:cNvSpPr/>
          <p:nvPr/>
        </p:nvSpPr>
        <p:spPr>
          <a:xfrm>
            <a:off x="179512" y="2611941"/>
            <a:ext cx="1152128" cy="1696834"/>
          </a:xfrm>
          <a:prstGeom prst="cub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39552" y="2314616"/>
            <a:ext cx="936104" cy="369332"/>
          </a:xfrm>
          <a:prstGeom prst="rect">
            <a:avLst/>
          </a:prstGeom>
          <a:noFill/>
        </p:spPr>
        <p:txBody>
          <a:bodyPr wrap="square" rtlCol="0">
            <a:spAutoFit/>
          </a:bodyPr>
          <a:lstStyle/>
          <a:p>
            <a:r>
              <a:rPr lang="en-GB" dirty="0"/>
              <a:t>6m</a:t>
            </a:r>
          </a:p>
        </p:txBody>
      </p:sp>
      <p:sp>
        <p:nvSpPr>
          <p:cNvPr id="27" name="TextBox 26"/>
          <p:cNvSpPr txBox="1"/>
          <p:nvPr/>
        </p:nvSpPr>
        <p:spPr>
          <a:xfrm>
            <a:off x="1115616" y="4091842"/>
            <a:ext cx="936104" cy="369332"/>
          </a:xfrm>
          <a:prstGeom prst="rect">
            <a:avLst/>
          </a:prstGeom>
          <a:noFill/>
        </p:spPr>
        <p:txBody>
          <a:bodyPr wrap="square" rtlCol="0">
            <a:spAutoFit/>
          </a:bodyPr>
          <a:lstStyle/>
          <a:p>
            <a:r>
              <a:rPr lang="en-GB" dirty="0"/>
              <a:t>6m</a:t>
            </a:r>
          </a:p>
        </p:txBody>
      </p:sp>
      <p:sp>
        <p:nvSpPr>
          <p:cNvPr id="28" name="TextBox 27"/>
          <p:cNvSpPr txBox="1"/>
          <p:nvPr/>
        </p:nvSpPr>
        <p:spPr>
          <a:xfrm>
            <a:off x="1331640" y="3214716"/>
            <a:ext cx="936104" cy="369332"/>
          </a:xfrm>
          <a:prstGeom prst="rect">
            <a:avLst/>
          </a:prstGeom>
          <a:noFill/>
        </p:spPr>
        <p:txBody>
          <a:bodyPr wrap="square" rtlCol="0">
            <a:spAutoFit/>
          </a:bodyPr>
          <a:lstStyle/>
          <a:p>
            <a:r>
              <a:rPr lang="en-GB" dirty="0"/>
              <a:t>11m</a:t>
            </a:r>
          </a:p>
        </p:txBody>
      </p:sp>
      <p:sp>
        <p:nvSpPr>
          <p:cNvPr id="29" name="TextBox 28"/>
          <p:cNvSpPr txBox="1"/>
          <p:nvPr/>
        </p:nvSpPr>
        <p:spPr>
          <a:xfrm>
            <a:off x="-36512" y="3353216"/>
            <a:ext cx="1368152" cy="461665"/>
          </a:xfrm>
          <a:prstGeom prst="rect">
            <a:avLst/>
          </a:prstGeom>
          <a:noFill/>
        </p:spPr>
        <p:txBody>
          <a:bodyPr wrap="square" rtlCol="0">
            <a:spAutoFit/>
          </a:bodyPr>
          <a:lstStyle/>
          <a:p>
            <a:pPr algn="ctr"/>
            <a:r>
              <a:rPr lang="en-GB" sz="2400" dirty="0">
                <a:solidFill>
                  <a:srgbClr val="7030A0"/>
                </a:solidFill>
              </a:rPr>
              <a:t>396m</a:t>
            </a:r>
            <a:r>
              <a:rPr lang="en-GB" sz="2400" baseline="30000" dirty="0">
                <a:solidFill>
                  <a:srgbClr val="7030A0"/>
                </a:solidFill>
              </a:rPr>
              <a:t>3</a:t>
            </a:r>
          </a:p>
        </p:txBody>
      </p:sp>
      <p:sp>
        <p:nvSpPr>
          <p:cNvPr id="30" name="Right Triangle 29"/>
          <p:cNvSpPr/>
          <p:nvPr/>
        </p:nvSpPr>
        <p:spPr>
          <a:xfrm rot="16200000">
            <a:off x="3549518" y="2735198"/>
            <a:ext cx="810014" cy="1624827"/>
          </a:xfrm>
          <a:prstGeom prst="rtTriangle">
            <a:avLst/>
          </a:prstGeom>
          <a:solidFill>
            <a:schemeClr val="bg1">
              <a:lumMod val="85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p:cNvCxnSpPr>
            <a:stCxn id="30" idx="0"/>
          </p:cNvCxnSpPr>
          <p:nvPr/>
        </p:nvCxnSpPr>
        <p:spPr>
          <a:xfrm flipH="1" flipV="1">
            <a:off x="2215152" y="3497128"/>
            <a:ext cx="926961" cy="45549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839977" y="2669218"/>
            <a:ext cx="926961" cy="45549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215149" y="2669217"/>
            <a:ext cx="1624827" cy="82791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26755" y="3995772"/>
            <a:ext cx="936104" cy="369332"/>
          </a:xfrm>
          <a:prstGeom prst="rect">
            <a:avLst/>
          </a:prstGeom>
          <a:noFill/>
        </p:spPr>
        <p:txBody>
          <a:bodyPr wrap="square" rtlCol="0">
            <a:spAutoFit/>
          </a:bodyPr>
          <a:lstStyle/>
          <a:p>
            <a:r>
              <a:rPr lang="en-GB" dirty="0"/>
              <a:t>12cm</a:t>
            </a:r>
          </a:p>
        </p:txBody>
      </p:sp>
      <p:sp>
        <p:nvSpPr>
          <p:cNvPr id="37" name="TextBox 36"/>
          <p:cNvSpPr txBox="1"/>
          <p:nvPr/>
        </p:nvSpPr>
        <p:spPr>
          <a:xfrm>
            <a:off x="4737739" y="3404757"/>
            <a:ext cx="936104" cy="369332"/>
          </a:xfrm>
          <a:prstGeom prst="rect">
            <a:avLst/>
          </a:prstGeom>
          <a:noFill/>
        </p:spPr>
        <p:txBody>
          <a:bodyPr wrap="square" rtlCol="0">
            <a:spAutoFit/>
          </a:bodyPr>
          <a:lstStyle/>
          <a:p>
            <a:r>
              <a:rPr lang="en-GB" dirty="0"/>
              <a:t>3cm</a:t>
            </a:r>
          </a:p>
        </p:txBody>
      </p:sp>
      <p:sp>
        <p:nvSpPr>
          <p:cNvPr id="38" name="TextBox 37"/>
          <p:cNvSpPr txBox="1"/>
          <p:nvPr/>
        </p:nvSpPr>
        <p:spPr>
          <a:xfrm>
            <a:off x="2559511" y="2727688"/>
            <a:ext cx="936104" cy="369332"/>
          </a:xfrm>
          <a:prstGeom prst="rect">
            <a:avLst/>
          </a:prstGeom>
          <a:noFill/>
        </p:spPr>
        <p:txBody>
          <a:bodyPr wrap="square" rtlCol="0">
            <a:spAutoFit/>
          </a:bodyPr>
          <a:lstStyle/>
          <a:p>
            <a:r>
              <a:rPr lang="en-GB" dirty="0"/>
              <a:t>15cm</a:t>
            </a:r>
          </a:p>
        </p:txBody>
      </p:sp>
      <p:sp>
        <p:nvSpPr>
          <p:cNvPr id="39" name="TextBox 38"/>
          <p:cNvSpPr txBox="1"/>
          <p:nvPr/>
        </p:nvSpPr>
        <p:spPr>
          <a:xfrm>
            <a:off x="2123728" y="3626450"/>
            <a:ext cx="936104" cy="369332"/>
          </a:xfrm>
          <a:prstGeom prst="rect">
            <a:avLst/>
          </a:prstGeom>
          <a:noFill/>
        </p:spPr>
        <p:txBody>
          <a:bodyPr wrap="square" rtlCol="0">
            <a:spAutoFit/>
          </a:bodyPr>
          <a:lstStyle/>
          <a:p>
            <a:r>
              <a:rPr lang="en-GB" dirty="0"/>
              <a:t>6cm</a:t>
            </a:r>
          </a:p>
        </p:txBody>
      </p:sp>
      <p:sp>
        <p:nvSpPr>
          <p:cNvPr id="40" name="TextBox 39"/>
          <p:cNvSpPr txBox="1"/>
          <p:nvPr/>
        </p:nvSpPr>
        <p:spPr>
          <a:xfrm>
            <a:off x="2955287" y="3086362"/>
            <a:ext cx="1368152" cy="461665"/>
          </a:xfrm>
          <a:prstGeom prst="rect">
            <a:avLst/>
          </a:prstGeom>
          <a:noFill/>
        </p:spPr>
        <p:txBody>
          <a:bodyPr wrap="square" rtlCol="0">
            <a:spAutoFit/>
          </a:bodyPr>
          <a:lstStyle/>
          <a:p>
            <a:pPr algn="ctr"/>
            <a:r>
              <a:rPr lang="en-GB" sz="2400" dirty="0">
                <a:solidFill>
                  <a:srgbClr val="0000FF"/>
                </a:solidFill>
              </a:rPr>
              <a:t>108cm</a:t>
            </a:r>
            <a:r>
              <a:rPr lang="en-GB" sz="2400" baseline="30000" dirty="0">
                <a:solidFill>
                  <a:srgbClr val="0000FF"/>
                </a:solidFill>
              </a:rPr>
              <a:t>3</a:t>
            </a:r>
          </a:p>
        </p:txBody>
      </p:sp>
      <p:cxnSp>
        <p:nvCxnSpPr>
          <p:cNvPr id="42" name="Straight Connector 41"/>
          <p:cNvCxnSpPr/>
          <p:nvPr/>
        </p:nvCxnSpPr>
        <p:spPr>
          <a:xfrm>
            <a:off x="5868145" y="3347079"/>
            <a:ext cx="468052" cy="124686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354452" y="3347079"/>
            <a:ext cx="936104" cy="124686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68145" y="3353215"/>
            <a:ext cx="142241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868144" y="2499283"/>
            <a:ext cx="1712947" cy="8539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81036" y="2493146"/>
            <a:ext cx="1712947" cy="8539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354452" y="3740008"/>
            <a:ext cx="1712947" cy="8539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581091" y="2499283"/>
            <a:ext cx="1412892" cy="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067399" y="2493146"/>
            <a:ext cx="926584" cy="122936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090115" y="4124109"/>
            <a:ext cx="936104" cy="369332"/>
          </a:xfrm>
          <a:prstGeom prst="rect">
            <a:avLst/>
          </a:prstGeom>
          <a:noFill/>
        </p:spPr>
        <p:txBody>
          <a:bodyPr wrap="square" rtlCol="0">
            <a:spAutoFit/>
          </a:bodyPr>
          <a:lstStyle/>
          <a:p>
            <a:r>
              <a:rPr lang="en-GB" dirty="0"/>
              <a:t>11mm</a:t>
            </a:r>
          </a:p>
        </p:txBody>
      </p:sp>
      <p:sp>
        <p:nvSpPr>
          <p:cNvPr id="59" name="TextBox 58"/>
          <p:cNvSpPr txBox="1"/>
          <p:nvPr/>
        </p:nvSpPr>
        <p:spPr>
          <a:xfrm>
            <a:off x="5436096" y="3759537"/>
            <a:ext cx="936104" cy="369332"/>
          </a:xfrm>
          <a:prstGeom prst="rect">
            <a:avLst/>
          </a:prstGeom>
          <a:noFill/>
        </p:spPr>
        <p:txBody>
          <a:bodyPr wrap="square" rtlCol="0">
            <a:spAutoFit/>
          </a:bodyPr>
          <a:lstStyle/>
          <a:p>
            <a:r>
              <a:rPr lang="en-GB" dirty="0"/>
              <a:t>9mm</a:t>
            </a:r>
          </a:p>
        </p:txBody>
      </p:sp>
      <p:sp>
        <p:nvSpPr>
          <p:cNvPr id="60" name="TextBox 59"/>
          <p:cNvSpPr txBox="1"/>
          <p:nvPr/>
        </p:nvSpPr>
        <p:spPr>
          <a:xfrm>
            <a:off x="8349735" y="3162412"/>
            <a:ext cx="936104" cy="369332"/>
          </a:xfrm>
          <a:prstGeom prst="rect">
            <a:avLst/>
          </a:prstGeom>
          <a:noFill/>
        </p:spPr>
        <p:txBody>
          <a:bodyPr wrap="square" rtlCol="0">
            <a:spAutoFit/>
          </a:bodyPr>
          <a:lstStyle/>
          <a:p>
            <a:r>
              <a:rPr lang="en-GB" dirty="0"/>
              <a:t>10mm</a:t>
            </a:r>
          </a:p>
        </p:txBody>
      </p:sp>
      <p:sp>
        <p:nvSpPr>
          <p:cNvPr id="61" name="TextBox 60"/>
          <p:cNvSpPr txBox="1"/>
          <p:nvPr/>
        </p:nvSpPr>
        <p:spPr>
          <a:xfrm>
            <a:off x="8026219" y="2129950"/>
            <a:ext cx="936104" cy="369332"/>
          </a:xfrm>
          <a:prstGeom prst="rect">
            <a:avLst/>
          </a:prstGeom>
          <a:noFill/>
        </p:spPr>
        <p:txBody>
          <a:bodyPr wrap="square" rtlCol="0">
            <a:spAutoFit/>
          </a:bodyPr>
          <a:lstStyle/>
          <a:p>
            <a:r>
              <a:rPr lang="en-GB" dirty="0"/>
              <a:t>5mm</a:t>
            </a:r>
          </a:p>
        </p:txBody>
      </p:sp>
      <p:cxnSp>
        <p:nvCxnSpPr>
          <p:cNvPr id="62" name="Straight Connector 61"/>
          <p:cNvCxnSpPr/>
          <p:nvPr/>
        </p:nvCxnSpPr>
        <p:spPr>
          <a:xfrm>
            <a:off x="6343484" y="3374216"/>
            <a:ext cx="0" cy="1205662"/>
          </a:xfrm>
          <a:prstGeom prst="line">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301351" y="3717032"/>
            <a:ext cx="936104" cy="369332"/>
          </a:xfrm>
          <a:prstGeom prst="rect">
            <a:avLst/>
          </a:prstGeom>
          <a:noFill/>
        </p:spPr>
        <p:txBody>
          <a:bodyPr wrap="square" rtlCol="0">
            <a:spAutoFit/>
          </a:bodyPr>
          <a:lstStyle/>
          <a:p>
            <a:r>
              <a:rPr lang="en-GB" dirty="0"/>
              <a:t>6mm</a:t>
            </a:r>
          </a:p>
        </p:txBody>
      </p:sp>
      <p:sp>
        <p:nvSpPr>
          <p:cNvPr id="64" name="TextBox 63"/>
          <p:cNvSpPr txBox="1"/>
          <p:nvPr/>
        </p:nvSpPr>
        <p:spPr>
          <a:xfrm>
            <a:off x="6804248" y="2683949"/>
            <a:ext cx="1368152" cy="461665"/>
          </a:xfrm>
          <a:prstGeom prst="rect">
            <a:avLst/>
          </a:prstGeom>
          <a:noFill/>
        </p:spPr>
        <p:txBody>
          <a:bodyPr wrap="square" rtlCol="0">
            <a:spAutoFit/>
          </a:bodyPr>
          <a:lstStyle/>
          <a:p>
            <a:pPr algn="ctr"/>
            <a:r>
              <a:rPr lang="en-GB" sz="2400" dirty="0">
                <a:solidFill>
                  <a:schemeClr val="bg2">
                    <a:lumMod val="25000"/>
                  </a:schemeClr>
                </a:solidFill>
              </a:rPr>
              <a:t>165mm</a:t>
            </a:r>
            <a:r>
              <a:rPr lang="en-GB" sz="2400" baseline="30000" dirty="0">
                <a:solidFill>
                  <a:schemeClr val="bg2">
                    <a:lumMod val="25000"/>
                  </a:schemeClr>
                </a:solidFill>
              </a:rPr>
              <a:t>3</a:t>
            </a:r>
          </a:p>
        </p:txBody>
      </p:sp>
      <p:sp>
        <p:nvSpPr>
          <p:cNvPr id="65" name="TextBox 64"/>
          <p:cNvSpPr txBox="1"/>
          <p:nvPr/>
        </p:nvSpPr>
        <p:spPr>
          <a:xfrm>
            <a:off x="0" y="4581129"/>
            <a:ext cx="9144000" cy="461665"/>
          </a:xfrm>
          <a:prstGeom prst="rect">
            <a:avLst/>
          </a:prstGeom>
          <a:noFill/>
        </p:spPr>
        <p:txBody>
          <a:bodyPr wrap="square" rtlCol="0">
            <a:spAutoFit/>
          </a:bodyPr>
          <a:lstStyle/>
          <a:p>
            <a:r>
              <a:rPr lang="en-GB" sz="2400" dirty="0"/>
              <a:t>In the following, find the length of the missing side.</a:t>
            </a:r>
          </a:p>
        </p:txBody>
      </p:sp>
      <p:sp>
        <p:nvSpPr>
          <p:cNvPr id="66" name="Cube 65"/>
          <p:cNvSpPr/>
          <p:nvPr/>
        </p:nvSpPr>
        <p:spPr>
          <a:xfrm>
            <a:off x="344813" y="5186809"/>
            <a:ext cx="2014353" cy="1420746"/>
          </a:xfrm>
          <a:prstGeom prst="cube">
            <a:avLst/>
          </a:prstGeom>
          <a:solidFill>
            <a:schemeClr val="bg1"/>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2339752" y="5527850"/>
            <a:ext cx="936104" cy="369332"/>
          </a:xfrm>
          <a:prstGeom prst="rect">
            <a:avLst/>
          </a:prstGeom>
          <a:noFill/>
        </p:spPr>
        <p:txBody>
          <a:bodyPr wrap="square" rtlCol="0">
            <a:spAutoFit/>
          </a:bodyPr>
          <a:lstStyle/>
          <a:p>
            <a:r>
              <a:rPr lang="en-GB" dirty="0"/>
              <a:t>x m</a:t>
            </a:r>
          </a:p>
        </p:txBody>
      </p:sp>
      <p:sp>
        <p:nvSpPr>
          <p:cNvPr id="68" name="TextBox 67"/>
          <p:cNvSpPr txBox="1"/>
          <p:nvPr/>
        </p:nvSpPr>
        <p:spPr>
          <a:xfrm>
            <a:off x="2123728" y="6372036"/>
            <a:ext cx="936104" cy="369332"/>
          </a:xfrm>
          <a:prstGeom prst="rect">
            <a:avLst/>
          </a:prstGeom>
          <a:noFill/>
        </p:spPr>
        <p:txBody>
          <a:bodyPr wrap="square" rtlCol="0">
            <a:spAutoFit/>
          </a:bodyPr>
          <a:lstStyle/>
          <a:p>
            <a:r>
              <a:rPr lang="en-GB" dirty="0"/>
              <a:t>3m</a:t>
            </a:r>
          </a:p>
        </p:txBody>
      </p:sp>
      <p:sp>
        <p:nvSpPr>
          <p:cNvPr id="69" name="TextBox 68"/>
          <p:cNvSpPr txBox="1"/>
          <p:nvPr/>
        </p:nvSpPr>
        <p:spPr>
          <a:xfrm>
            <a:off x="899592" y="6562939"/>
            <a:ext cx="936104" cy="369332"/>
          </a:xfrm>
          <a:prstGeom prst="rect">
            <a:avLst/>
          </a:prstGeom>
          <a:noFill/>
        </p:spPr>
        <p:txBody>
          <a:bodyPr wrap="square" rtlCol="0">
            <a:spAutoFit/>
          </a:bodyPr>
          <a:lstStyle/>
          <a:p>
            <a:r>
              <a:rPr lang="en-GB" dirty="0"/>
              <a:t>9m</a:t>
            </a:r>
          </a:p>
        </p:txBody>
      </p:sp>
      <p:sp>
        <p:nvSpPr>
          <p:cNvPr id="70" name="TextBox 69"/>
          <p:cNvSpPr txBox="1"/>
          <p:nvPr/>
        </p:nvSpPr>
        <p:spPr>
          <a:xfrm>
            <a:off x="512733" y="5661249"/>
            <a:ext cx="1538988" cy="461665"/>
          </a:xfrm>
          <a:prstGeom prst="rect">
            <a:avLst/>
          </a:prstGeom>
          <a:noFill/>
        </p:spPr>
        <p:txBody>
          <a:bodyPr wrap="square" rtlCol="0">
            <a:spAutoFit/>
          </a:bodyPr>
          <a:lstStyle/>
          <a:p>
            <a:r>
              <a:rPr lang="en-GB" sz="2400" b="1" dirty="0">
                <a:solidFill>
                  <a:srgbClr val="CCCC00"/>
                </a:solidFill>
              </a:rPr>
              <a:t>V = 189m</a:t>
            </a:r>
            <a:r>
              <a:rPr lang="en-GB" sz="2400" b="1" baseline="30000" dirty="0">
                <a:solidFill>
                  <a:srgbClr val="CCCC00"/>
                </a:solidFill>
              </a:rPr>
              <a:t>3</a:t>
            </a:r>
          </a:p>
        </p:txBody>
      </p:sp>
      <p:sp>
        <p:nvSpPr>
          <p:cNvPr id="71" name="Cube 70"/>
          <p:cNvSpPr/>
          <p:nvPr/>
        </p:nvSpPr>
        <p:spPr>
          <a:xfrm rot="16200000">
            <a:off x="3640884" y="5071056"/>
            <a:ext cx="1568770" cy="1597027"/>
          </a:xfrm>
          <a:prstGeom prst="cub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3203848" y="6278386"/>
            <a:ext cx="936104" cy="369332"/>
          </a:xfrm>
          <a:prstGeom prst="rect">
            <a:avLst/>
          </a:prstGeom>
          <a:noFill/>
        </p:spPr>
        <p:txBody>
          <a:bodyPr wrap="square" rtlCol="0">
            <a:spAutoFit/>
          </a:bodyPr>
          <a:lstStyle/>
          <a:p>
            <a:r>
              <a:rPr lang="en-GB" dirty="0"/>
              <a:t>x cm</a:t>
            </a:r>
          </a:p>
        </p:txBody>
      </p:sp>
      <p:sp>
        <p:nvSpPr>
          <p:cNvPr id="73" name="TextBox 72"/>
          <p:cNvSpPr txBox="1"/>
          <p:nvPr/>
        </p:nvSpPr>
        <p:spPr>
          <a:xfrm>
            <a:off x="3671902" y="5639607"/>
            <a:ext cx="1741468" cy="461665"/>
          </a:xfrm>
          <a:prstGeom prst="rect">
            <a:avLst/>
          </a:prstGeom>
          <a:noFill/>
        </p:spPr>
        <p:txBody>
          <a:bodyPr wrap="square" rtlCol="0">
            <a:spAutoFit/>
          </a:bodyPr>
          <a:lstStyle/>
          <a:p>
            <a:r>
              <a:rPr lang="en-GB" sz="2400" dirty="0"/>
              <a:t>V = 125cm</a:t>
            </a:r>
            <a:r>
              <a:rPr lang="en-GB" sz="2400" baseline="30000" dirty="0"/>
              <a:t>3</a:t>
            </a:r>
          </a:p>
        </p:txBody>
      </p:sp>
      <p:sp>
        <p:nvSpPr>
          <p:cNvPr id="75" name="Isosceles Triangle 74"/>
          <p:cNvSpPr/>
          <p:nvPr/>
        </p:nvSpPr>
        <p:spPr>
          <a:xfrm>
            <a:off x="5904148" y="5266316"/>
            <a:ext cx="1871051" cy="1261731"/>
          </a:xfrm>
          <a:prstGeom prst="triangl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p:cNvCxnSpPr>
            <a:stCxn id="75" idx="0"/>
          </p:cNvCxnSpPr>
          <p:nvPr/>
        </p:nvCxnSpPr>
        <p:spPr>
          <a:xfrm flipV="1">
            <a:off x="6839673" y="4955977"/>
            <a:ext cx="310467" cy="31034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7763493" y="6216867"/>
            <a:ext cx="310467" cy="31034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150140" y="4955977"/>
            <a:ext cx="917259" cy="126089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444208" y="6524436"/>
            <a:ext cx="936104" cy="369332"/>
          </a:xfrm>
          <a:prstGeom prst="rect">
            <a:avLst/>
          </a:prstGeom>
          <a:noFill/>
        </p:spPr>
        <p:txBody>
          <a:bodyPr wrap="square" rtlCol="0">
            <a:spAutoFit/>
          </a:bodyPr>
          <a:lstStyle/>
          <a:p>
            <a:r>
              <a:rPr lang="en-GB" dirty="0"/>
              <a:t>12cm</a:t>
            </a:r>
          </a:p>
        </p:txBody>
      </p:sp>
      <p:sp>
        <p:nvSpPr>
          <p:cNvPr id="83" name="TextBox 82"/>
          <p:cNvSpPr txBox="1"/>
          <p:nvPr/>
        </p:nvSpPr>
        <p:spPr>
          <a:xfrm>
            <a:off x="7884368" y="6264877"/>
            <a:ext cx="936104" cy="369332"/>
          </a:xfrm>
          <a:prstGeom prst="rect">
            <a:avLst/>
          </a:prstGeom>
          <a:noFill/>
        </p:spPr>
        <p:txBody>
          <a:bodyPr wrap="square" rtlCol="0">
            <a:spAutoFit/>
          </a:bodyPr>
          <a:lstStyle/>
          <a:p>
            <a:r>
              <a:rPr lang="en-GB" dirty="0"/>
              <a:t>x cm</a:t>
            </a:r>
          </a:p>
        </p:txBody>
      </p:sp>
      <p:sp>
        <p:nvSpPr>
          <p:cNvPr id="84" name="TextBox 83"/>
          <p:cNvSpPr txBox="1"/>
          <p:nvPr/>
        </p:nvSpPr>
        <p:spPr>
          <a:xfrm>
            <a:off x="5875432" y="5597389"/>
            <a:ext cx="936104" cy="369332"/>
          </a:xfrm>
          <a:prstGeom prst="rect">
            <a:avLst/>
          </a:prstGeom>
          <a:noFill/>
        </p:spPr>
        <p:txBody>
          <a:bodyPr wrap="square" rtlCol="0">
            <a:spAutoFit/>
          </a:bodyPr>
          <a:lstStyle/>
          <a:p>
            <a:r>
              <a:rPr lang="en-GB" dirty="0"/>
              <a:t>9cm</a:t>
            </a:r>
          </a:p>
        </p:txBody>
      </p:sp>
      <p:cxnSp>
        <p:nvCxnSpPr>
          <p:cNvPr id="85" name="Straight Connector 84"/>
          <p:cNvCxnSpPr/>
          <p:nvPr/>
        </p:nvCxnSpPr>
        <p:spPr>
          <a:xfrm>
            <a:off x="6844779" y="5290617"/>
            <a:ext cx="0" cy="1205662"/>
          </a:xfrm>
          <a:prstGeom prst="line">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802644" y="5795867"/>
            <a:ext cx="936104" cy="369332"/>
          </a:xfrm>
          <a:prstGeom prst="rect">
            <a:avLst/>
          </a:prstGeom>
          <a:noFill/>
        </p:spPr>
        <p:txBody>
          <a:bodyPr wrap="square" rtlCol="0">
            <a:spAutoFit/>
          </a:bodyPr>
          <a:lstStyle/>
          <a:p>
            <a:r>
              <a:rPr lang="en-GB" dirty="0"/>
              <a:t>8cm</a:t>
            </a:r>
          </a:p>
        </p:txBody>
      </p:sp>
      <p:sp>
        <p:nvSpPr>
          <p:cNvPr id="87" name="TextBox 86"/>
          <p:cNvSpPr txBox="1"/>
          <p:nvPr/>
        </p:nvSpPr>
        <p:spPr>
          <a:xfrm>
            <a:off x="7571892" y="5085185"/>
            <a:ext cx="1713947" cy="461665"/>
          </a:xfrm>
          <a:prstGeom prst="rect">
            <a:avLst/>
          </a:prstGeom>
          <a:noFill/>
        </p:spPr>
        <p:txBody>
          <a:bodyPr wrap="square" rtlCol="0">
            <a:spAutoFit/>
          </a:bodyPr>
          <a:lstStyle/>
          <a:p>
            <a:r>
              <a:rPr lang="en-GB" sz="2400" dirty="0">
                <a:solidFill>
                  <a:srgbClr val="FF6600"/>
                </a:solidFill>
              </a:rPr>
              <a:t>V = 144cm</a:t>
            </a:r>
            <a:r>
              <a:rPr lang="en-GB" sz="2400" baseline="30000" dirty="0">
                <a:solidFill>
                  <a:srgbClr val="FF6600"/>
                </a:solidFill>
              </a:rPr>
              <a:t>3</a:t>
            </a:r>
          </a:p>
        </p:txBody>
      </p:sp>
      <p:sp>
        <p:nvSpPr>
          <p:cNvPr id="88" name="TextBox 87"/>
          <p:cNvSpPr txBox="1"/>
          <p:nvPr/>
        </p:nvSpPr>
        <p:spPr>
          <a:xfrm>
            <a:off x="467544" y="6034614"/>
            <a:ext cx="1368152" cy="461665"/>
          </a:xfrm>
          <a:prstGeom prst="rect">
            <a:avLst/>
          </a:prstGeom>
          <a:noFill/>
        </p:spPr>
        <p:txBody>
          <a:bodyPr wrap="square" rtlCol="0">
            <a:spAutoFit/>
          </a:bodyPr>
          <a:lstStyle/>
          <a:p>
            <a:pPr algn="ctr"/>
            <a:r>
              <a:rPr lang="en-GB" sz="2400" dirty="0">
                <a:solidFill>
                  <a:srgbClr val="CCCC00"/>
                </a:solidFill>
              </a:rPr>
              <a:t>x = 7m</a:t>
            </a:r>
            <a:endParaRPr lang="en-GB" sz="2400" baseline="30000" dirty="0">
              <a:solidFill>
                <a:srgbClr val="CCCC00"/>
              </a:solidFill>
            </a:endParaRPr>
          </a:p>
        </p:txBody>
      </p:sp>
      <p:sp>
        <p:nvSpPr>
          <p:cNvPr id="89" name="TextBox 88"/>
          <p:cNvSpPr txBox="1"/>
          <p:nvPr/>
        </p:nvSpPr>
        <p:spPr>
          <a:xfrm>
            <a:off x="3934291" y="6093364"/>
            <a:ext cx="1368152" cy="461665"/>
          </a:xfrm>
          <a:prstGeom prst="rect">
            <a:avLst/>
          </a:prstGeom>
          <a:noFill/>
        </p:spPr>
        <p:txBody>
          <a:bodyPr wrap="square" rtlCol="0">
            <a:spAutoFit/>
          </a:bodyPr>
          <a:lstStyle/>
          <a:p>
            <a:pPr algn="ctr"/>
            <a:r>
              <a:rPr lang="en-GB" sz="2400" dirty="0"/>
              <a:t>x = 5cm</a:t>
            </a:r>
            <a:endParaRPr lang="en-GB" sz="2400" baseline="30000" dirty="0"/>
          </a:p>
        </p:txBody>
      </p:sp>
      <p:sp>
        <p:nvSpPr>
          <p:cNvPr id="90" name="TextBox 89"/>
          <p:cNvSpPr txBox="1"/>
          <p:nvPr/>
        </p:nvSpPr>
        <p:spPr>
          <a:xfrm>
            <a:off x="7771999" y="5531669"/>
            <a:ext cx="1368152" cy="461665"/>
          </a:xfrm>
          <a:prstGeom prst="rect">
            <a:avLst/>
          </a:prstGeom>
          <a:noFill/>
        </p:spPr>
        <p:txBody>
          <a:bodyPr wrap="square" rtlCol="0">
            <a:spAutoFit/>
          </a:bodyPr>
          <a:lstStyle/>
          <a:p>
            <a:pPr algn="ctr"/>
            <a:r>
              <a:rPr lang="en-GB" sz="2400" dirty="0">
                <a:solidFill>
                  <a:srgbClr val="FF6600"/>
                </a:solidFill>
              </a:rPr>
              <a:t>x = 3cm</a:t>
            </a:r>
            <a:endParaRPr lang="en-GB" sz="2400" baseline="30000" dirty="0">
              <a:solidFill>
                <a:srgbClr val="FF6600"/>
              </a:solidFill>
            </a:endParaRPr>
          </a:p>
        </p:txBody>
      </p:sp>
      <p:sp>
        <p:nvSpPr>
          <p:cNvPr id="91" name="TextBox 90"/>
          <p:cNvSpPr txBox="1"/>
          <p:nvPr/>
        </p:nvSpPr>
        <p:spPr>
          <a:xfrm>
            <a:off x="3073687" y="5495590"/>
            <a:ext cx="936104" cy="369332"/>
          </a:xfrm>
          <a:prstGeom prst="rect">
            <a:avLst/>
          </a:prstGeom>
          <a:noFill/>
        </p:spPr>
        <p:txBody>
          <a:bodyPr wrap="square" rtlCol="0">
            <a:spAutoFit/>
          </a:bodyPr>
          <a:lstStyle/>
          <a:p>
            <a:r>
              <a:rPr lang="en-GB" dirty="0"/>
              <a:t>x cm</a:t>
            </a:r>
          </a:p>
        </p:txBody>
      </p:sp>
      <p:sp>
        <p:nvSpPr>
          <p:cNvPr id="92" name="TextBox 91"/>
          <p:cNvSpPr txBox="1"/>
          <p:nvPr/>
        </p:nvSpPr>
        <p:spPr>
          <a:xfrm>
            <a:off x="4355976" y="6575710"/>
            <a:ext cx="936104" cy="369332"/>
          </a:xfrm>
          <a:prstGeom prst="rect">
            <a:avLst/>
          </a:prstGeom>
          <a:noFill/>
        </p:spPr>
        <p:txBody>
          <a:bodyPr wrap="square" rtlCol="0">
            <a:spAutoFit/>
          </a:bodyPr>
          <a:lstStyle/>
          <a:p>
            <a:r>
              <a:rPr lang="en-GB" dirty="0"/>
              <a:t>x cm</a:t>
            </a:r>
          </a:p>
        </p:txBody>
      </p:sp>
      <p:sp>
        <p:nvSpPr>
          <p:cNvPr id="93" name="Oval 92"/>
          <p:cNvSpPr/>
          <p:nvPr/>
        </p:nvSpPr>
        <p:spPr>
          <a:xfrm>
            <a:off x="179512" y="160054"/>
            <a:ext cx="504056" cy="504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1</a:t>
            </a:r>
          </a:p>
        </p:txBody>
      </p:sp>
      <p:sp>
        <p:nvSpPr>
          <p:cNvPr id="94" name="Oval 93"/>
          <p:cNvSpPr/>
          <p:nvPr/>
        </p:nvSpPr>
        <p:spPr>
          <a:xfrm>
            <a:off x="2987824" y="51529"/>
            <a:ext cx="504056" cy="504056"/>
          </a:xfrm>
          <a:prstGeom prst="ellipse">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FF"/>
                </a:solidFill>
              </a:rPr>
              <a:t>2</a:t>
            </a:r>
          </a:p>
        </p:txBody>
      </p:sp>
      <p:sp>
        <p:nvSpPr>
          <p:cNvPr id="95" name="Oval 94"/>
          <p:cNvSpPr/>
          <p:nvPr/>
        </p:nvSpPr>
        <p:spPr>
          <a:xfrm>
            <a:off x="6335412" y="143121"/>
            <a:ext cx="504056" cy="504056"/>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B050"/>
                </a:solidFill>
              </a:rPr>
              <a:t>3</a:t>
            </a:r>
          </a:p>
        </p:txBody>
      </p:sp>
      <p:sp>
        <p:nvSpPr>
          <p:cNvPr id="96" name="Oval 95"/>
          <p:cNvSpPr/>
          <p:nvPr/>
        </p:nvSpPr>
        <p:spPr>
          <a:xfrm>
            <a:off x="20777" y="2062588"/>
            <a:ext cx="504056" cy="504056"/>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4</a:t>
            </a:r>
          </a:p>
        </p:txBody>
      </p:sp>
      <p:sp>
        <p:nvSpPr>
          <p:cNvPr id="97" name="Oval 96"/>
          <p:cNvSpPr/>
          <p:nvPr/>
        </p:nvSpPr>
        <p:spPr>
          <a:xfrm>
            <a:off x="2807804" y="2247256"/>
            <a:ext cx="504056" cy="504056"/>
          </a:xfrm>
          <a:prstGeom prst="ellipse">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00FF"/>
                </a:solidFill>
              </a:rPr>
              <a:t>5</a:t>
            </a:r>
          </a:p>
        </p:txBody>
      </p:sp>
      <p:sp>
        <p:nvSpPr>
          <p:cNvPr id="98" name="Oval 97"/>
          <p:cNvSpPr/>
          <p:nvPr/>
        </p:nvSpPr>
        <p:spPr>
          <a:xfrm>
            <a:off x="5673843" y="2264587"/>
            <a:ext cx="504056" cy="504056"/>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lumMod val="50000"/>
                  </a:schemeClr>
                </a:solidFill>
              </a:rPr>
              <a:t>6</a:t>
            </a:r>
          </a:p>
        </p:txBody>
      </p:sp>
      <p:sp>
        <p:nvSpPr>
          <p:cNvPr id="99" name="Oval 98"/>
          <p:cNvSpPr/>
          <p:nvPr/>
        </p:nvSpPr>
        <p:spPr>
          <a:xfrm>
            <a:off x="7036" y="4934782"/>
            <a:ext cx="504056" cy="504056"/>
          </a:xfrm>
          <a:prstGeom prst="ellipse">
            <a:avLst/>
          </a:prstGeom>
          <a:solidFill>
            <a:schemeClr val="bg1"/>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CCCC00"/>
                </a:solidFill>
              </a:rPr>
              <a:t>7</a:t>
            </a:r>
          </a:p>
        </p:txBody>
      </p:sp>
      <p:sp>
        <p:nvSpPr>
          <p:cNvPr id="100" name="Oval 99"/>
          <p:cNvSpPr/>
          <p:nvPr/>
        </p:nvSpPr>
        <p:spPr>
          <a:xfrm>
            <a:off x="3027563" y="4991534"/>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8</a:t>
            </a:r>
          </a:p>
        </p:txBody>
      </p:sp>
      <p:sp>
        <p:nvSpPr>
          <p:cNvPr id="101" name="Oval 100"/>
          <p:cNvSpPr/>
          <p:nvPr/>
        </p:nvSpPr>
        <p:spPr>
          <a:xfrm>
            <a:off x="5924231" y="4991534"/>
            <a:ext cx="504056" cy="504056"/>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6600"/>
                </a:solidFill>
              </a:rPr>
              <a:t>9</a:t>
            </a:r>
          </a:p>
        </p:txBody>
      </p:sp>
    </p:spTree>
    <p:extLst>
      <p:ext uri="{BB962C8B-B14F-4D97-AF65-F5344CB8AC3E}">
        <p14:creationId xmlns:p14="http://schemas.microsoft.com/office/powerpoint/2010/main" val="19117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par>
                                <p:cTn id="56" presetID="22" presetClass="entr" presetSubtype="4"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par>
                                <p:cTn id="59" presetID="22" presetClass="entr" presetSubtype="4"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par>
                                <p:cTn id="62" presetID="22" presetClass="entr" presetSubtype="4"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4"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down)">
                                      <p:cBhvr>
                                        <p:cTn id="70" dur="500"/>
                                        <p:tgtEl>
                                          <p:spTgt spid="46"/>
                                        </p:tgtEl>
                                      </p:cBhvr>
                                    </p:animEffect>
                                  </p:childTnLst>
                                </p:cTn>
                              </p:par>
                              <p:par>
                                <p:cTn id="71" presetID="22" presetClass="entr" presetSubtype="4"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down)">
                                      <p:cBhvr>
                                        <p:cTn id="73" dur="500"/>
                                        <p:tgtEl>
                                          <p:spTgt spid="44"/>
                                        </p:tgtEl>
                                      </p:cBhvr>
                                    </p:animEffect>
                                  </p:childTnLst>
                                </p:cTn>
                              </p:par>
                              <p:par>
                                <p:cTn id="74" presetID="22" presetClass="entr" presetSubtype="4"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down)">
                                      <p:cBhvr>
                                        <p:cTn id="76" dur="500"/>
                                        <p:tgtEl>
                                          <p:spTgt spid="51"/>
                                        </p:tgtEl>
                                      </p:cBhvr>
                                    </p:animEffect>
                                  </p:childTnLst>
                                </p:cTn>
                              </p:par>
                              <p:par>
                                <p:cTn id="77" presetID="22" presetClass="entr" presetSubtype="4"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down)">
                                      <p:cBhvr>
                                        <p:cTn id="79" dur="500"/>
                                        <p:tgtEl>
                                          <p:spTgt spid="56"/>
                                        </p:tgtEl>
                                      </p:cBhvr>
                                    </p:animEffect>
                                  </p:childTnLst>
                                </p:cTn>
                              </p:par>
                              <p:par>
                                <p:cTn id="80" presetID="22" presetClass="entr" presetSubtype="4"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par>
                                <p:cTn id="83" presetID="22" presetClass="entr" presetSubtype="4"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down)">
                                      <p:cBhvr>
                                        <p:cTn id="85" dur="500"/>
                                        <p:tgtEl>
                                          <p:spTgt spid="53"/>
                                        </p:tgtEl>
                                      </p:cBhvr>
                                    </p:animEffect>
                                  </p:childTnLst>
                                </p:cTn>
                              </p:par>
                              <p:par>
                                <p:cTn id="86" presetID="22" presetClass="entr" presetSubtype="4"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down)">
                                      <p:cBhvr>
                                        <p:cTn id="88" dur="500"/>
                                        <p:tgtEl>
                                          <p:spTgt spid="4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down)">
                                      <p:cBhvr>
                                        <p:cTn id="94" dur="500"/>
                                        <p:tgtEl>
                                          <p:spTgt spid="37"/>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down)">
                                      <p:cBhvr>
                                        <p:cTn id="97" dur="500"/>
                                        <p:tgtEl>
                                          <p:spTgt spid="38"/>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down)">
                                      <p:cBhvr>
                                        <p:cTn id="100" dur="500"/>
                                        <p:tgtEl>
                                          <p:spTgt spid="39"/>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down)">
                                      <p:cBhvr>
                                        <p:cTn id="103" dur="500"/>
                                        <p:tgtEl>
                                          <p:spTgt spid="58"/>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wipe(down)">
                                      <p:cBhvr>
                                        <p:cTn id="106" dur="500"/>
                                        <p:tgtEl>
                                          <p:spTgt spid="59"/>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wipe(down)">
                                      <p:cBhvr>
                                        <p:cTn id="109" dur="500"/>
                                        <p:tgtEl>
                                          <p:spTgt spid="60"/>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down)">
                                      <p:cBhvr>
                                        <p:cTn id="112" dur="500"/>
                                        <p:tgtEl>
                                          <p:spTgt spid="61"/>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down)">
                                      <p:cBhvr>
                                        <p:cTn id="115" dur="500"/>
                                        <p:tgtEl>
                                          <p:spTgt spid="63"/>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wipe(down)">
                                      <p:cBhvr>
                                        <p:cTn id="118" dur="500"/>
                                        <p:tgtEl>
                                          <p:spTgt spid="67"/>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wipe(down)">
                                      <p:cBhvr>
                                        <p:cTn id="124" dur="500"/>
                                        <p:tgtEl>
                                          <p:spTgt spid="69"/>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wipe(down)">
                                      <p:cBhvr>
                                        <p:cTn id="127" dur="500"/>
                                        <p:tgtEl>
                                          <p:spTgt spid="70"/>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wipe(down)">
                                      <p:cBhvr>
                                        <p:cTn id="130" dur="500"/>
                                        <p:tgtEl>
                                          <p:spTgt spid="72"/>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73"/>
                                        </p:tgtEl>
                                        <p:attrNameLst>
                                          <p:attrName>style.visibility</p:attrName>
                                        </p:attrNameLst>
                                      </p:cBhvr>
                                      <p:to>
                                        <p:strVal val="visible"/>
                                      </p:to>
                                    </p:set>
                                    <p:animEffect transition="in" filter="wipe(down)">
                                      <p:cBhvr>
                                        <p:cTn id="133" dur="500"/>
                                        <p:tgtEl>
                                          <p:spTgt spid="73"/>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82"/>
                                        </p:tgtEl>
                                        <p:attrNameLst>
                                          <p:attrName>style.visibility</p:attrName>
                                        </p:attrNameLst>
                                      </p:cBhvr>
                                      <p:to>
                                        <p:strVal val="visible"/>
                                      </p:to>
                                    </p:set>
                                    <p:animEffect transition="in" filter="wipe(down)">
                                      <p:cBhvr>
                                        <p:cTn id="136" dur="500"/>
                                        <p:tgtEl>
                                          <p:spTgt spid="82"/>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83"/>
                                        </p:tgtEl>
                                        <p:attrNameLst>
                                          <p:attrName>style.visibility</p:attrName>
                                        </p:attrNameLst>
                                      </p:cBhvr>
                                      <p:to>
                                        <p:strVal val="visible"/>
                                      </p:to>
                                    </p:set>
                                    <p:animEffect transition="in" filter="wipe(down)">
                                      <p:cBhvr>
                                        <p:cTn id="139" dur="500"/>
                                        <p:tgtEl>
                                          <p:spTgt spid="83"/>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84"/>
                                        </p:tgtEl>
                                        <p:attrNameLst>
                                          <p:attrName>style.visibility</p:attrName>
                                        </p:attrNameLst>
                                      </p:cBhvr>
                                      <p:to>
                                        <p:strVal val="visible"/>
                                      </p:to>
                                    </p:set>
                                    <p:animEffect transition="in" filter="wipe(down)">
                                      <p:cBhvr>
                                        <p:cTn id="142" dur="500"/>
                                        <p:tgtEl>
                                          <p:spTgt spid="84"/>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wipe(down)">
                                      <p:cBhvr>
                                        <p:cTn id="145" dur="500"/>
                                        <p:tgtEl>
                                          <p:spTgt spid="86"/>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87"/>
                                        </p:tgtEl>
                                        <p:attrNameLst>
                                          <p:attrName>style.visibility</p:attrName>
                                        </p:attrNameLst>
                                      </p:cBhvr>
                                      <p:to>
                                        <p:strVal val="visible"/>
                                      </p:to>
                                    </p:set>
                                    <p:animEffect transition="in" filter="wipe(down)">
                                      <p:cBhvr>
                                        <p:cTn id="148" dur="500"/>
                                        <p:tgtEl>
                                          <p:spTgt spid="87"/>
                                        </p:tgtEl>
                                      </p:cBhvr>
                                    </p:animEffect>
                                  </p:childTnLst>
                                </p:cTn>
                              </p:par>
                              <p:par>
                                <p:cTn id="149" presetID="22" presetClass="entr" presetSubtype="4" fill="hold" nodeType="with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wipe(down)">
                                      <p:cBhvr>
                                        <p:cTn id="151" dur="500"/>
                                        <p:tgtEl>
                                          <p:spTgt spid="78"/>
                                        </p:tgtEl>
                                      </p:cBhvr>
                                    </p:animEffect>
                                  </p:childTnLst>
                                </p:cTn>
                              </p:par>
                              <p:par>
                                <p:cTn id="152" presetID="22" presetClass="entr" presetSubtype="4" fill="hold" nodeType="with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wipe(down)">
                                      <p:cBhvr>
                                        <p:cTn id="154" dur="500"/>
                                        <p:tgtEl>
                                          <p:spTgt spid="80"/>
                                        </p:tgtEl>
                                      </p:cBhvr>
                                    </p:animEffect>
                                  </p:childTnLst>
                                </p:cTn>
                              </p:par>
                              <p:par>
                                <p:cTn id="155" presetID="22" presetClass="entr" presetSubtype="4" fill="hold" nodeType="with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wipe(down)">
                                      <p:cBhvr>
                                        <p:cTn id="157" dur="500"/>
                                        <p:tgtEl>
                                          <p:spTgt spid="77"/>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65"/>
                                        </p:tgtEl>
                                        <p:attrNameLst>
                                          <p:attrName>style.visibility</p:attrName>
                                        </p:attrNameLst>
                                      </p:cBhvr>
                                      <p:to>
                                        <p:strVal val="visible"/>
                                      </p:to>
                                    </p:set>
                                    <p:animEffect transition="in" filter="wipe(down)">
                                      <p:cBhvr>
                                        <p:cTn id="160" dur="500"/>
                                        <p:tgtEl>
                                          <p:spTgt spid="65"/>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75"/>
                                        </p:tgtEl>
                                        <p:attrNameLst>
                                          <p:attrName>style.visibility</p:attrName>
                                        </p:attrNameLst>
                                      </p:cBhvr>
                                      <p:to>
                                        <p:strVal val="visible"/>
                                      </p:to>
                                    </p:set>
                                    <p:animEffect transition="in" filter="wipe(down)">
                                      <p:cBhvr>
                                        <p:cTn id="163" dur="500"/>
                                        <p:tgtEl>
                                          <p:spTgt spid="75"/>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71"/>
                                        </p:tgtEl>
                                        <p:attrNameLst>
                                          <p:attrName>style.visibility</p:attrName>
                                        </p:attrNameLst>
                                      </p:cBhvr>
                                      <p:to>
                                        <p:strVal val="visible"/>
                                      </p:to>
                                    </p:set>
                                    <p:animEffect transition="in" filter="wipe(down)">
                                      <p:cBhvr>
                                        <p:cTn id="166" dur="500"/>
                                        <p:tgtEl>
                                          <p:spTgt spid="71"/>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wipe(down)">
                                      <p:cBhvr>
                                        <p:cTn id="169" dur="500"/>
                                        <p:tgtEl>
                                          <p:spTgt spid="66"/>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91"/>
                                        </p:tgtEl>
                                        <p:attrNameLst>
                                          <p:attrName>style.visibility</p:attrName>
                                        </p:attrNameLst>
                                      </p:cBhvr>
                                      <p:to>
                                        <p:strVal val="visible"/>
                                      </p:to>
                                    </p:set>
                                    <p:animEffect transition="in" filter="wipe(down)">
                                      <p:cBhvr>
                                        <p:cTn id="172" dur="500"/>
                                        <p:tgtEl>
                                          <p:spTgt spid="91"/>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wipe(down)">
                                      <p:cBhvr>
                                        <p:cTn id="175" dur="500"/>
                                        <p:tgtEl>
                                          <p:spTgt spid="92"/>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93"/>
                                        </p:tgtEl>
                                        <p:attrNameLst>
                                          <p:attrName>style.visibility</p:attrName>
                                        </p:attrNameLst>
                                      </p:cBhvr>
                                      <p:to>
                                        <p:strVal val="visible"/>
                                      </p:to>
                                    </p:set>
                                    <p:animEffect transition="in" filter="wipe(down)">
                                      <p:cBhvr>
                                        <p:cTn id="178" dur="500"/>
                                        <p:tgtEl>
                                          <p:spTgt spid="93"/>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94"/>
                                        </p:tgtEl>
                                        <p:attrNameLst>
                                          <p:attrName>style.visibility</p:attrName>
                                        </p:attrNameLst>
                                      </p:cBhvr>
                                      <p:to>
                                        <p:strVal val="visible"/>
                                      </p:to>
                                    </p:set>
                                    <p:animEffect transition="in" filter="wipe(down)">
                                      <p:cBhvr>
                                        <p:cTn id="181" dur="500"/>
                                        <p:tgtEl>
                                          <p:spTgt spid="94"/>
                                        </p:tgtEl>
                                      </p:cBhvr>
                                    </p:animEffect>
                                  </p:childTnLst>
                                </p:cTn>
                              </p:par>
                              <p:par>
                                <p:cTn id="182" presetID="22" presetClass="entr" presetSubtype="4" fill="hold" grpId="0" nodeType="withEffect">
                                  <p:stCondLst>
                                    <p:cond delay="0"/>
                                  </p:stCondLst>
                                  <p:childTnLst>
                                    <p:set>
                                      <p:cBhvr>
                                        <p:cTn id="183" dur="1" fill="hold">
                                          <p:stCondLst>
                                            <p:cond delay="0"/>
                                          </p:stCondLst>
                                        </p:cTn>
                                        <p:tgtEl>
                                          <p:spTgt spid="95"/>
                                        </p:tgtEl>
                                        <p:attrNameLst>
                                          <p:attrName>style.visibility</p:attrName>
                                        </p:attrNameLst>
                                      </p:cBhvr>
                                      <p:to>
                                        <p:strVal val="visible"/>
                                      </p:to>
                                    </p:set>
                                    <p:animEffect transition="in" filter="wipe(down)">
                                      <p:cBhvr>
                                        <p:cTn id="184" dur="500"/>
                                        <p:tgtEl>
                                          <p:spTgt spid="95"/>
                                        </p:tgtEl>
                                      </p:cBhvr>
                                    </p:animEffect>
                                  </p:childTnLst>
                                </p:cTn>
                              </p:par>
                              <p:par>
                                <p:cTn id="185" presetID="22" presetClass="entr" presetSubtype="4" fill="hold" grpId="0" nodeType="withEffect">
                                  <p:stCondLst>
                                    <p:cond delay="0"/>
                                  </p:stCondLst>
                                  <p:childTnLst>
                                    <p:set>
                                      <p:cBhvr>
                                        <p:cTn id="186" dur="1" fill="hold">
                                          <p:stCondLst>
                                            <p:cond delay="0"/>
                                          </p:stCondLst>
                                        </p:cTn>
                                        <p:tgtEl>
                                          <p:spTgt spid="96"/>
                                        </p:tgtEl>
                                        <p:attrNameLst>
                                          <p:attrName>style.visibility</p:attrName>
                                        </p:attrNameLst>
                                      </p:cBhvr>
                                      <p:to>
                                        <p:strVal val="visible"/>
                                      </p:to>
                                    </p:set>
                                    <p:animEffect transition="in" filter="wipe(down)">
                                      <p:cBhvr>
                                        <p:cTn id="187" dur="500"/>
                                        <p:tgtEl>
                                          <p:spTgt spid="96"/>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97"/>
                                        </p:tgtEl>
                                        <p:attrNameLst>
                                          <p:attrName>style.visibility</p:attrName>
                                        </p:attrNameLst>
                                      </p:cBhvr>
                                      <p:to>
                                        <p:strVal val="visible"/>
                                      </p:to>
                                    </p:set>
                                    <p:animEffect transition="in" filter="wipe(down)">
                                      <p:cBhvr>
                                        <p:cTn id="190" dur="500"/>
                                        <p:tgtEl>
                                          <p:spTgt spid="97"/>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98"/>
                                        </p:tgtEl>
                                        <p:attrNameLst>
                                          <p:attrName>style.visibility</p:attrName>
                                        </p:attrNameLst>
                                      </p:cBhvr>
                                      <p:to>
                                        <p:strVal val="visible"/>
                                      </p:to>
                                    </p:set>
                                    <p:animEffect transition="in" filter="wipe(down)">
                                      <p:cBhvr>
                                        <p:cTn id="193" dur="500"/>
                                        <p:tgtEl>
                                          <p:spTgt spid="98"/>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99"/>
                                        </p:tgtEl>
                                        <p:attrNameLst>
                                          <p:attrName>style.visibility</p:attrName>
                                        </p:attrNameLst>
                                      </p:cBhvr>
                                      <p:to>
                                        <p:strVal val="visible"/>
                                      </p:to>
                                    </p:set>
                                    <p:animEffect transition="in" filter="wipe(down)">
                                      <p:cBhvr>
                                        <p:cTn id="196" dur="500"/>
                                        <p:tgtEl>
                                          <p:spTgt spid="99"/>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100"/>
                                        </p:tgtEl>
                                        <p:attrNameLst>
                                          <p:attrName>style.visibility</p:attrName>
                                        </p:attrNameLst>
                                      </p:cBhvr>
                                      <p:to>
                                        <p:strVal val="visible"/>
                                      </p:to>
                                    </p:set>
                                    <p:animEffect transition="in" filter="wipe(down)">
                                      <p:cBhvr>
                                        <p:cTn id="199" dur="500"/>
                                        <p:tgtEl>
                                          <p:spTgt spid="100"/>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101"/>
                                        </p:tgtEl>
                                        <p:attrNameLst>
                                          <p:attrName>style.visibility</p:attrName>
                                        </p:attrNameLst>
                                      </p:cBhvr>
                                      <p:to>
                                        <p:strVal val="visible"/>
                                      </p:to>
                                    </p:set>
                                    <p:animEffect transition="in" filter="wipe(down)">
                                      <p:cBhvr>
                                        <p:cTn id="202" dur="500"/>
                                        <p:tgtEl>
                                          <p:spTgt spid="101"/>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grpId="0" nodeType="clickEffect">
                                  <p:stCondLst>
                                    <p:cond delay="0"/>
                                  </p:stCondLst>
                                  <p:childTnLst>
                                    <p:set>
                                      <p:cBhvr>
                                        <p:cTn id="206" dur="1" fill="hold">
                                          <p:stCondLst>
                                            <p:cond delay="0"/>
                                          </p:stCondLst>
                                        </p:cTn>
                                        <p:tgtEl>
                                          <p:spTgt spid="13"/>
                                        </p:tgtEl>
                                        <p:attrNameLst>
                                          <p:attrName>style.visibility</p:attrName>
                                        </p:attrNameLst>
                                      </p:cBhvr>
                                      <p:to>
                                        <p:strVal val="visible"/>
                                      </p:to>
                                    </p:set>
                                    <p:animEffect transition="in" filter="wipe(down)">
                                      <p:cBhvr>
                                        <p:cTn id="207" dur="500"/>
                                        <p:tgtEl>
                                          <p:spTgt spid="13"/>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4" fill="hold" grpId="0" nodeType="clickEffect">
                                  <p:stCondLst>
                                    <p:cond delay="0"/>
                                  </p:stCondLst>
                                  <p:childTnLst>
                                    <p:set>
                                      <p:cBhvr>
                                        <p:cTn id="211" dur="1" fill="hold">
                                          <p:stCondLst>
                                            <p:cond delay="0"/>
                                          </p:stCondLst>
                                        </p:cTn>
                                        <p:tgtEl>
                                          <p:spTgt spid="14"/>
                                        </p:tgtEl>
                                        <p:attrNameLst>
                                          <p:attrName>style.visibility</p:attrName>
                                        </p:attrNameLst>
                                      </p:cBhvr>
                                      <p:to>
                                        <p:strVal val="visible"/>
                                      </p:to>
                                    </p:set>
                                    <p:animEffect transition="in" filter="wipe(down)">
                                      <p:cBhvr>
                                        <p:cTn id="212" dur="500"/>
                                        <p:tgtEl>
                                          <p:spTgt spid="14"/>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grpId="0" nodeType="clickEffect">
                                  <p:stCondLst>
                                    <p:cond delay="0"/>
                                  </p:stCondLst>
                                  <p:childTnLst>
                                    <p:set>
                                      <p:cBhvr>
                                        <p:cTn id="216" dur="1" fill="hold">
                                          <p:stCondLst>
                                            <p:cond delay="0"/>
                                          </p:stCondLst>
                                        </p:cTn>
                                        <p:tgtEl>
                                          <p:spTgt spid="24"/>
                                        </p:tgtEl>
                                        <p:attrNameLst>
                                          <p:attrName>style.visibility</p:attrName>
                                        </p:attrNameLst>
                                      </p:cBhvr>
                                      <p:to>
                                        <p:strVal val="visible"/>
                                      </p:to>
                                    </p:set>
                                    <p:animEffect transition="in" filter="wipe(down)">
                                      <p:cBhvr>
                                        <p:cTn id="217" dur="500"/>
                                        <p:tgtEl>
                                          <p:spTgt spid="24"/>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4" fill="hold" grpId="0" nodeType="clickEffect">
                                  <p:stCondLst>
                                    <p:cond delay="0"/>
                                  </p:stCondLst>
                                  <p:childTnLst>
                                    <p:set>
                                      <p:cBhvr>
                                        <p:cTn id="221" dur="1" fill="hold">
                                          <p:stCondLst>
                                            <p:cond delay="0"/>
                                          </p:stCondLst>
                                        </p:cTn>
                                        <p:tgtEl>
                                          <p:spTgt spid="29"/>
                                        </p:tgtEl>
                                        <p:attrNameLst>
                                          <p:attrName>style.visibility</p:attrName>
                                        </p:attrNameLst>
                                      </p:cBhvr>
                                      <p:to>
                                        <p:strVal val="visible"/>
                                      </p:to>
                                    </p:set>
                                    <p:animEffect transition="in" filter="wipe(down)">
                                      <p:cBhvr>
                                        <p:cTn id="222" dur="500"/>
                                        <p:tgtEl>
                                          <p:spTgt spid="29"/>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grpId="0" nodeType="clickEffect">
                                  <p:stCondLst>
                                    <p:cond delay="0"/>
                                  </p:stCondLst>
                                  <p:childTnLst>
                                    <p:set>
                                      <p:cBhvr>
                                        <p:cTn id="226" dur="1" fill="hold">
                                          <p:stCondLst>
                                            <p:cond delay="0"/>
                                          </p:stCondLst>
                                        </p:cTn>
                                        <p:tgtEl>
                                          <p:spTgt spid="40"/>
                                        </p:tgtEl>
                                        <p:attrNameLst>
                                          <p:attrName>style.visibility</p:attrName>
                                        </p:attrNameLst>
                                      </p:cBhvr>
                                      <p:to>
                                        <p:strVal val="visible"/>
                                      </p:to>
                                    </p:set>
                                    <p:animEffect transition="in" filter="wipe(down)">
                                      <p:cBhvr>
                                        <p:cTn id="227" dur="500"/>
                                        <p:tgtEl>
                                          <p:spTgt spid="40"/>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grpId="0" nodeType="clickEffect">
                                  <p:stCondLst>
                                    <p:cond delay="0"/>
                                  </p:stCondLst>
                                  <p:childTnLst>
                                    <p:set>
                                      <p:cBhvr>
                                        <p:cTn id="231" dur="1" fill="hold">
                                          <p:stCondLst>
                                            <p:cond delay="0"/>
                                          </p:stCondLst>
                                        </p:cTn>
                                        <p:tgtEl>
                                          <p:spTgt spid="64"/>
                                        </p:tgtEl>
                                        <p:attrNameLst>
                                          <p:attrName>style.visibility</p:attrName>
                                        </p:attrNameLst>
                                      </p:cBhvr>
                                      <p:to>
                                        <p:strVal val="visible"/>
                                      </p:to>
                                    </p:set>
                                    <p:animEffect transition="in" filter="wipe(down)">
                                      <p:cBhvr>
                                        <p:cTn id="232" dur="500"/>
                                        <p:tgtEl>
                                          <p:spTgt spid="64"/>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4" fill="hold" grpId="0" nodeType="clickEffect">
                                  <p:stCondLst>
                                    <p:cond delay="0"/>
                                  </p:stCondLst>
                                  <p:childTnLst>
                                    <p:set>
                                      <p:cBhvr>
                                        <p:cTn id="236" dur="1" fill="hold">
                                          <p:stCondLst>
                                            <p:cond delay="0"/>
                                          </p:stCondLst>
                                        </p:cTn>
                                        <p:tgtEl>
                                          <p:spTgt spid="88"/>
                                        </p:tgtEl>
                                        <p:attrNameLst>
                                          <p:attrName>style.visibility</p:attrName>
                                        </p:attrNameLst>
                                      </p:cBhvr>
                                      <p:to>
                                        <p:strVal val="visible"/>
                                      </p:to>
                                    </p:set>
                                    <p:animEffect transition="in" filter="wipe(down)">
                                      <p:cBhvr>
                                        <p:cTn id="237" dur="500"/>
                                        <p:tgtEl>
                                          <p:spTgt spid="88"/>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grpId="0" nodeType="clickEffect">
                                  <p:stCondLst>
                                    <p:cond delay="0"/>
                                  </p:stCondLst>
                                  <p:childTnLst>
                                    <p:set>
                                      <p:cBhvr>
                                        <p:cTn id="241" dur="1" fill="hold">
                                          <p:stCondLst>
                                            <p:cond delay="0"/>
                                          </p:stCondLst>
                                        </p:cTn>
                                        <p:tgtEl>
                                          <p:spTgt spid="89"/>
                                        </p:tgtEl>
                                        <p:attrNameLst>
                                          <p:attrName>style.visibility</p:attrName>
                                        </p:attrNameLst>
                                      </p:cBhvr>
                                      <p:to>
                                        <p:strVal val="visible"/>
                                      </p:to>
                                    </p:set>
                                    <p:animEffect transition="in" filter="wipe(down)">
                                      <p:cBhvr>
                                        <p:cTn id="242" dur="500"/>
                                        <p:tgtEl>
                                          <p:spTgt spid="89"/>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90"/>
                                        </p:tgtEl>
                                        <p:attrNameLst>
                                          <p:attrName>style.visibility</p:attrName>
                                        </p:attrNameLst>
                                      </p:cBhvr>
                                      <p:to>
                                        <p:strVal val="visible"/>
                                      </p:to>
                                    </p:set>
                                    <p:animEffect transition="in" filter="wipe(down)">
                                      <p:cBhvr>
                                        <p:cTn id="24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P spid="10" grpId="0"/>
      <p:bldP spid="11" grpId="0"/>
      <p:bldP spid="12" grpId="0"/>
      <p:bldP spid="13" grpId="0"/>
      <p:bldP spid="14" grpId="0"/>
      <p:bldP spid="19" grpId="0"/>
      <p:bldP spid="20" grpId="0"/>
      <p:bldP spid="21" grpId="0"/>
      <p:bldP spid="23" grpId="0"/>
      <p:bldP spid="24" grpId="0"/>
      <p:bldP spid="25" grpId="0" animBg="1"/>
      <p:bldP spid="26" grpId="0"/>
      <p:bldP spid="27" grpId="0"/>
      <p:bldP spid="28" grpId="0"/>
      <p:bldP spid="29" grpId="0"/>
      <p:bldP spid="30" grpId="0" animBg="1"/>
      <p:bldP spid="36" grpId="0"/>
      <p:bldP spid="37" grpId="0"/>
      <p:bldP spid="38" grpId="0"/>
      <p:bldP spid="39" grpId="0"/>
      <p:bldP spid="40" grpId="0"/>
      <p:bldP spid="58" grpId="0"/>
      <p:bldP spid="59" grpId="0"/>
      <p:bldP spid="60" grpId="0"/>
      <p:bldP spid="61" grpId="0"/>
      <p:bldP spid="63" grpId="0"/>
      <p:bldP spid="64" grpId="0"/>
      <p:bldP spid="65" grpId="0"/>
      <p:bldP spid="66" grpId="0" animBg="1"/>
      <p:bldP spid="67" grpId="0"/>
      <p:bldP spid="68" grpId="0"/>
      <p:bldP spid="69" grpId="0"/>
      <p:bldP spid="70" grpId="0"/>
      <p:bldP spid="71" grpId="0" animBg="1"/>
      <p:bldP spid="72" grpId="0"/>
      <p:bldP spid="73" grpId="0"/>
      <p:bldP spid="75" grpId="0" animBg="1"/>
      <p:bldP spid="82" grpId="0"/>
      <p:bldP spid="83" grpId="0"/>
      <p:bldP spid="84" grpId="0"/>
      <p:bldP spid="86" grpId="0"/>
      <p:bldP spid="87" grpId="0"/>
      <p:bldP spid="88" grpId="0"/>
      <p:bldP spid="89" grpId="0"/>
      <p:bldP spid="90" grpId="0"/>
      <p:bldP spid="91" grpId="0"/>
      <p:bldP spid="92" grpId="0"/>
      <p:bldP spid="93" grpId="0" animBg="1"/>
      <p:bldP spid="94" grpId="0" animBg="1"/>
      <p:bldP spid="95" grpId="0" animBg="1"/>
      <p:bldP spid="96" grpId="0" animBg="1"/>
      <p:bldP spid="97" grpId="0" animBg="1"/>
      <p:bldP spid="98" grpId="0" animBg="1"/>
      <p:bldP spid="99" grpId="0" animBg="1"/>
      <p:bldP spid="100" grpId="0" animBg="1"/>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251520" y="499647"/>
            <a:ext cx="1152128" cy="1696834"/>
          </a:xfrm>
          <a:prstGeom prst="cub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11560" y="202322"/>
            <a:ext cx="936104" cy="369332"/>
          </a:xfrm>
          <a:prstGeom prst="rect">
            <a:avLst/>
          </a:prstGeom>
          <a:noFill/>
        </p:spPr>
        <p:txBody>
          <a:bodyPr wrap="square" rtlCol="0">
            <a:spAutoFit/>
          </a:bodyPr>
          <a:lstStyle/>
          <a:p>
            <a:r>
              <a:rPr lang="en-GB" dirty="0"/>
              <a:t>6m</a:t>
            </a:r>
          </a:p>
        </p:txBody>
      </p:sp>
      <p:sp>
        <p:nvSpPr>
          <p:cNvPr id="6" name="TextBox 5"/>
          <p:cNvSpPr txBox="1"/>
          <p:nvPr/>
        </p:nvSpPr>
        <p:spPr>
          <a:xfrm>
            <a:off x="1187624" y="1979548"/>
            <a:ext cx="936104" cy="369332"/>
          </a:xfrm>
          <a:prstGeom prst="rect">
            <a:avLst/>
          </a:prstGeom>
          <a:noFill/>
        </p:spPr>
        <p:txBody>
          <a:bodyPr wrap="square" rtlCol="0">
            <a:spAutoFit/>
          </a:bodyPr>
          <a:lstStyle/>
          <a:p>
            <a:r>
              <a:rPr lang="en-GB" dirty="0"/>
              <a:t>6m</a:t>
            </a:r>
          </a:p>
        </p:txBody>
      </p:sp>
      <p:sp>
        <p:nvSpPr>
          <p:cNvPr id="7" name="TextBox 6"/>
          <p:cNvSpPr txBox="1"/>
          <p:nvPr/>
        </p:nvSpPr>
        <p:spPr>
          <a:xfrm>
            <a:off x="1403648" y="1102422"/>
            <a:ext cx="936104" cy="369332"/>
          </a:xfrm>
          <a:prstGeom prst="rect">
            <a:avLst/>
          </a:prstGeom>
          <a:noFill/>
        </p:spPr>
        <p:txBody>
          <a:bodyPr wrap="square" rtlCol="0">
            <a:spAutoFit/>
          </a:bodyPr>
          <a:lstStyle/>
          <a:p>
            <a:r>
              <a:rPr lang="en-GB" dirty="0"/>
              <a:t>11m</a:t>
            </a:r>
          </a:p>
        </p:txBody>
      </p:sp>
      <p:sp>
        <p:nvSpPr>
          <p:cNvPr id="8" name="TextBox 7"/>
          <p:cNvSpPr txBox="1"/>
          <p:nvPr/>
        </p:nvSpPr>
        <p:spPr>
          <a:xfrm>
            <a:off x="35496" y="1240922"/>
            <a:ext cx="1368152" cy="461665"/>
          </a:xfrm>
          <a:prstGeom prst="rect">
            <a:avLst/>
          </a:prstGeom>
          <a:noFill/>
        </p:spPr>
        <p:txBody>
          <a:bodyPr wrap="square" rtlCol="0">
            <a:spAutoFit/>
          </a:bodyPr>
          <a:lstStyle/>
          <a:p>
            <a:pPr algn="ctr"/>
            <a:r>
              <a:rPr lang="en-GB" sz="2400" dirty="0">
                <a:solidFill>
                  <a:srgbClr val="7030A0"/>
                </a:solidFill>
              </a:rPr>
              <a:t>396m</a:t>
            </a:r>
            <a:r>
              <a:rPr lang="en-GB" sz="2400" baseline="30000" dirty="0">
                <a:solidFill>
                  <a:srgbClr val="7030A0"/>
                </a:solidFill>
              </a:rPr>
              <a:t>3</a:t>
            </a:r>
          </a:p>
        </p:txBody>
      </p:sp>
      <p:sp>
        <p:nvSpPr>
          <p:cNvPr id="9" name="Right Triangle 8"/>
          <p:cNvSpPr/>
          <p:nvPr/>
        </p:nvSpPr>
        <p:spPr>
          <a:xfrm rot="16200000">
            <a:off x="3444192" y="614660"/>
            <a:ext cx="810014" cy="1624827"/>
          </a:xfrm>
          <a:prstGeom prst="rtTriangle">
            <a:avLst/>
          </a:prstGeom>
          <a:solidFill>
            <a:schemeClr val="bg1">
              <a:lumMod val="85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stCxn id="9" idx="0"/>
          </p:cNvCxnSpPr>
          <p:nvPr/>
        </p:nvCxnSpPr>
        <p:spPr>
          <a:xfrm flipH="1" flipV="1">
            <a:off x="2109825" y="1376591"/>
            <a:ext cx="926961" cy="45549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734652" y="548681"/>
            <a:ext cx="926961" cy="45549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109824" y="548680"/>
            <a:ext cx="1624827" cy="82791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21429" y="1875235"/>
            <a:ext cx="936104" cy="369332"/>
          </a:xfrm>
          <a:prstGeom prst="rect">
            <a:avLst/>
          </a:prstGeom>
          <a:noFill/>
        </p:spPr>
        <p:txBody>
          <a:bodyPr wrap="square" rtlCol="0">
            <a:spAutoFit/>
          </a:bodyPr>
          <a:lstStyle/>
          <a:p>
            <a:r>
              <a:rPr lang="en-GB" dirty="0"/>
              <a:t>12cm</a:t>
            </a:r>
          </a:p>
        </p:txBody>
      </p:sp>
      <p:sp>
        <p:nvSpPr>
          <p:cNvPr id="14" name="TextBox 13"/>
          <p:cNvSpPr txBox="1"/>
          <p:nvPr/>
        </p:nvSpPr>
        <p:spPr>
          <a:xfrm>
            <a:off x="4632412" y="1284220"/>
            <a:ext cx="936104" cy="369332"/>
          </a:xfrm>
          <a:prstGeom prst="rect">
            <a:avLst/>
          </a:prstGeom>
          <a:noFill/>
        </p:spPr>
        <p:txBody>
          <a:bodyPr wrap="square" rtlCol="0">
            <a:spAutoFit/>
          </a:bodyPr>
          <a:lstStyle/>
          <a:p>
            <a:r>
              <a:rPr lang="en-GB" dirty="0"/>
              <a:t>3cm</a:t>
            </a:r>
          </a:p>
        </p:txBody>
      </p:sp>
      <p:sp>
        <p:nvSpPr>
          <p:cNvPr id="15" name="TextBox 14"/>
          <p:cNvSpPr txBox="1"/>
          <p:nvPr/>
        </p:nvSpPr>
        <p:spPr>
          <a:xfrm>
            <a:off x="2454185" y="607151"/>
            <a:ext cx="936104" cy="369332"/>
          </a:xfrm>
          <a:prstGeom prst="rect">
            <a:avLst/>
          </a:prstGeom>
          <a:noFill/>
        </p:spPr>
        <p:txBody>
          <a:bodyPr wrap="square" rtlCol="0">
            <a:spAutoFit/>
          </a:bodyPr>
          <a:lstStyle/>
          <a:p>
            <a:r>
              <a:rPr lang="en-GB" dirty="0"/>
              <a:t>15cm</a:t>
            </a:r>
          </a:p>
        </p:txBody>
      </p:sp>
      <p:sp>
        <p:nvSpPr>
          <p:cNvPr id="16" name="TextBox 15"/>
          <p:cNvSpPr txBox="1"/>
          <p:nvPr/>
        </p:nvSpPr>
        <p:spPr>
          <a:xfrm>
            <a:off x="2018403" y="1505913"/>
            <a:ext cx="936104" cy="369332"/>
          </a:xfrm>
          <a:prstGeom prst="rect">
            <a:avLst/>
          </a:prstGeom>
          <a:noFill/>
        </p:spPr>
        <p:txBody>
          <a:bodyPr wrap="square" rtlCol="0">
            <a:spAutoFit/>
          </a:bodyPr>
          <a:lstStyle/>
          <a:p>
            <a:r>
              <a:rPr lang="en-GB" dirty="0"/>
              <a:t>6cm</a:t>
            </a:r>
          </a:p>
        </p:txBody>
      </p:sp>
      <p:sp>
        <p:nvSpPr>
          <p:cNvPr id="17" name="TextBox 16"/>
          <p:cNvSpPr txBox="1"/>
          <p:nvPr/>
        </p:nvSpPr>
        <p:spPr>
          <a:xfrm>
            <a:off x="2849960" y="965824"/>
            <a:ext cx="1368152" cy="461665"/>
          </a:xfrm>
          <a:prstGeom prst="rect">
            <a:avLst/>
          </a:prstGeom>
          <a:noFill/>
        </p:spPr>
        <p:txBody>
          <a:bodyPr wrap="square" rtlCol="0">
            <a:spAutoFit/>
          </a:bodyPr>
          <a:lstStyle/>
          <a:p>
            <a:pPr algn="ctr"/>
            <a:r>
              <a:rPr lang="en-GB" sz="2400" dirty="0">
                <a:solidFill>
                  <a:srgbClr val="0000FF"/>
                </a:solidFill>
              </a:rPr>
              <a:t>108cm</a:t>
            </a:r>
            <a:r>
              <a:rPr lang="en-GB" sz="2400" baseline="30000" dirty="0">
                <a:solidFill>
                  <a:srgbClr val="0000FF"/>
                </a:solidFill>
              </a:rPr>
              <a:t>3</a:t>
            </a:r>
          </a:p>
        </p:txBody>
      </p:sp>
      <p:cxnSp>
        <p:nvCxnSpPr>
          <p:cNvPr id="18" name="Straight Connector 17"/>
          <p:cNvCxnSpPr/>
          <p:nvPr/>
        </p:nvCxnSpPr>
        <p:spPr>
          <a:xfrm>
            <a:off x="5762819" y="1211960"/>
            <a:ext cx="468052" cy="124686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49127" y="1211959"/>
            <a:ext cx="936104" cy="124686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2819" y="1218096"/>
            <a:ext cx="142241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62817" y="364164"/>
            <a:ext cx="1712947" cy="8539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175709" y="358027"/>
            <a:ext cx="1712947" cy="8539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249125" y="1604889"/>
            <a:ext cx="1712947" cy="8539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475765" y="364164"/>
            <a:ext cx="1412892" cy="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962072" y="358027"/>
            <a:ext cx="926584" cy="122936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84788" y="1988989"/>
            <a:ext cx="936104" cy="369332"/>
          </a:xfrm>
          <a:prstGeom prst="rect">
            <a:avLst/>
          </a:prstGeom>
          <a:noFill/>
        </p:spPr>
        <p:txBody>
          <a:bodyPr wrap="square" rtlCol="0">
            <a:spAutoFit/>
          </a:bodyPr>
          <a:lstStyle/>
          <a:p>
            <a:r>
              <a:rPr lang="en-GB" dirty="0"/>
              <a:t>11mm</a:t>
            </a:r>
          </a:p>
        </p:txBody>
      </p:sp>
      <p:sp>
        <p:nvSpPr>
          <p:cNvPr id="27" name="TextBox 26"/>
          <p:cNvSpPr txBox="1"/>
          <p:nvPr/>
        </p:nvSpPr>
        <p:spPr>
          <a:xfrm>
            <a:off x="5330771" y="1624418"/>
            <a:ext cx="936104" cy="369332"/>
          </a:xfrm>
          <a:prstGeom prst="rect">
            <a:avLst/>
          </a:prstGeom>
          <a:noFill/>
        </p:spPr>
        <p:txBody>
          <a:bodyPr wrap="square" rtlCol="0">
            <a:spAutoFit/>
          </a:bodyPr>
          <a:lstStyle/>
          <a:p>
            <a:r>
              <a:rPr lang="en-GB" dirty="0"/>
              <a:t>9mm</a:t>
            </a:r>
          </a:p>
        </p:txBody>
      </p:sp>
      <p:sp>
        <p:nvSpPr>
          <p:cNvPr id="28" name="TextBox 27"/>
          <p:cNvSpPr txBox="1"/>
          <p:nvPr/>
        </p:nvSpPr>
        <p:spPr>
          <a:xfrm>
            <a:off x="8244408" y="1027294"/>
            <a:ext cx="936104" cy="369332"/>
          </a:xfrm>
          <a:prstGeom prst="rect">
            <a:avLst/>
          </a:prstGeom>
          <a:noFill/>
        </p:spPr>
        <p:txBody>
          <a:bodyPr wrap="square" rtlCol="0">
            <a:spAutoFit/>
          </a:bodyPr>
          <a:lstStyle/>
          <a:p>
            <a:r>
              <a:rPr lang="en-GB" dirty="0"/>
              <a:t>10mm</a:t>
            </a:r>
          </a:p>
        </p:txBody>
      </p:sp>
      <p:sp>
        <p:nvSpPr>
          <p:cNvPr id="29" name="TextBox 28"/>
          <p:cNvSpPr txBox="1"/>
          <p:nvPr/>
        </p:nvSpPr>
        <p:spPr>
          <a:xfrm>
            <a:off x="7920892" y="-5169"/>
            <a:ext cx="936104" cy="369332"/>
          </a:xfrm>
          <a:prstGeom prst="rect">
            <a:avLst/>
          </a:prstGeom>
          <a:noFill/>
        </p:spPr>
        <p:txBody>
          <a:bodyPr wrap="square" rtlCol="0">
            <a:spAutoFit/>
          </a:bodyPr>
          <a:lstStyle/>
          <a:p>
            <a:r>
              <a:rPr lang="en-GB" dirty="0"/>
              <a:t>5mm</a:t>
            </a:r>
          </a:p>
        </p:txBody>
      </p:sp>
      <p:cxnSp>
        <p:nvCxnSpPr>
          <p:cNvPr id="30" name="Straight Connector 29"/>
          <p:cNvCxnSpPr/>
          <p:nvPr/>
        </p:nvCxnSpPr>
        <p:spPr>
          <a:xfrm>
            <a:off x="6238159" y="1239096"/>
            <a:ext cx="0" cy="1205662"/>
          </a:xfrm>
          <a:prstGeom prst="line">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96024" y="1581913"/>
            <a:ext cx="936104" cy="369332"/>
          </a:xfrm>
          <a:prstGeom prst="rect">
            <a:avLst/>
          </a:prstGeom>
          <a:noFill/>
        </p:spPr>
        <p:txBody>
          <a:bodyPr wrap="square" rtlCol="0">
            <a:spAutoFit/>
          </a:bodyPr>
          <a:lstStyle/>
          <a:p>
            <a:r>
              <a:rPr lang="en-GB" dirty="0"/>
              <a:t>6mm</a:t>
            </a:r>
          </a:p>
        </p:txBody>
      </p:sp>
      <p:sp>
        <p:nvSpPr>
          <p:cNvPr id="32" name="TextBox 31"/>
          <p:cNvSpPr txBox="1"/>
          <p:nvPr/>
        </p:nvSpPr>
        <p:spPr>
          <a:xfrm>
            <a:off x="6698923" y="548830"/>
            <a:ext cx="1368152" cy="461665"/>
          </a:xfrm>
          <a:prstGeom prst="rect">
            <a:avLst/>
          </a:prstGeom>
          <a:noFill/>
        </p:spPr>
        <p:txBody>
          <a:bodyPr wrap="square" rtlCol="0">
            <a:spAutoFit/>
          </a:bodyPr>
          <a:lstStyle/>
          <a:p>
            <a:pPr algn="ctr"/>
            <a:r>
              <a:rPr lang="en-GB" sz="2400" dirty="0">
                <a:solidFill>
                  <a:schemeClr val="bg2">
                    <a:lumMod val="25000"/>
                  </a:schemeClr>
                </a:solidFill>
              </a:rPr>
              <a:t>165mm</a:t>
            </a:r>
            <a:r>
              <a:rPr lang="en-GB" sz="2400" baseline="30000" dirty="0">
                <a:solidFill>
                  <a:schemeClr val="bg2">
                    <a:lumMod val="25000"/>
                  </a:schemeClr>
                </a:solidFill>
              </a:rPr>
              <a:t>3</a:t>
            </a:r>
          </a:p>
        </p:txBody>
      </p:sp>
      <p:sp>
        <p:nvSpPr>
          <p:cNvPr id="33" name="TextBox 32"/>
          <p:cNvSpPr txBox="1"/>
          <p:nvPr/>
        </p:nvSpPr>
        <p:spPr>
          <a:xfrm>
            <a:off x="-105327" y="2492897"/>
            <a:ext cx="9144000" cy="461665"/>
          </a:xfrm>
          <a:prstGeom prst="rect">
            <a:avLst/>
          </a:prstGeom>
          <a:noFill/>
        </p:spPr>
        <p:txBody>
          <a:bodyPr wrap="square" rtlCol="0">
            <a:spAutoFit/>
          </a:bodyPr>
          <a:lstStyle/>
          <a:p>
            <a:r>
              <a:rPr lang="en-GB" sz="2400" dirty="0"/>
              <a:t>In the following, find the length of the missing side.</a:t>
            </a:r>
          </a:p>
        </p:txBody>
      </p:sp>
      <p:sp>
        <p:nvSpPr>
          <p:cNvPr id="34" name="Cube 33"/>
          <p:cNvSpPr/>
          <p:nvPr/>
        </p:nvSpPr>
        <p:spPr>
          <a:xfrm>
            <a:off x="239488" y="3242593"/>
            <a:ext cx="2014353" cy="1420746"/>
          </a:xfrm>
          <a:prstGeom prst="cube">
            <a:avLst/>
          </a:prstGeom>
          <a:solidFill>
            <a:schemeClr val="bg1"/>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234427" y="3583634"/>
            <a:ext cx="936104" cy="369332"/>
          </a:xfrm>
          <a:prstGeom prst="rect">
            <a:avLst/>
          </a:prstGeom>
          <a:noFill/>
        </p:spPr>
        <p:txBody>
          <a:bodyPr wrap="square" rtlCol="0">
            <a:spAutoFit/>
          </a:bodyPr>
          <a:lstStyle/>
          <a:p>
            <a:r>
              <a:rPr lang="en-GB" dirty="0"/>
              <a:t>x m</a:t>
            </a:r>
          </a:p>
        </p:txBody>
      </p:sp>
      <p:sp>
        <p:nvSpPr>
          <p:cNvPr id="36" name="TextBox 35"/>
          <p:cNvSpPr txBox="1"/>
          <p:nvPr/>
        </p:nvSpPr>
        <p:spPr>
          <a:xfrm>
            <a:off x="2018403" y="4427820"/>
            <a:ext cx="936104" cy="369332"/>
          </a:xfrm>
          <a:prstGeom prst="rect">
            <a:avLst/>
          </a:prstGeom>
          <a:noFill/>
        </p:spPr>
        <p:txBody>
          <a:bodyPr wrap="square" rtlCol="0">
            <a:spAutoFit/>
          </a:bodyPr>
          <a:lstStyle/>
          <a:p>
            <a:r>
              <a:rPr lang="en-GB" dirty="0"/>
              <a:t>3m</a:t>
            </a:r>
          </a:p>
        </p:txBody>
      </p:sp>
      <p:sp>
        <p:nvSpPr>
          <p:cNvPr id="37" name="TextBox 36"/>
          <p:cNvSpPr txBox="1"/>
          <p:nvPr/>
        </p:nvSpPr>
        <p:spPr>
          <a:xfrm>
            <a:off x="794267" y="4618723"/>
            <a:ext cx="936104" cy="369332"/>
          </a:xfrm>
          <a:prstGeom prst="rect">
            <a:avLst/>
          </a:prstGeom>
          <a:noFill/>
        </p:spPr>
        <p:txBody>
          <a:bodyPr wrap="square" rtlCol="0">
            <a:spAutoFit/>
          </a:bodyPr>
          <a:lstStyle/>
          <a:p>
            <a:r>
              <a:rPr lang="en-GB" dirty="0"/>
              <a:t>9m</a:t>
            </a:r>
          </a:p>
        </p:txBody>
      </p:sp>
      <p:sp>
        <p:nvSpPr>
          <p:cNvPr id="38" name="TextBox 37"/>
          <p:cNvSpPr txBox="1"/>
          <p:nvPr/>
        </p:nvSpPr>
        <p:spPr>
          <a:xfrm>
            <a:off x="407407" y="3717033"/>
            <a:ext cx="1538988" cy="461665"/>
          </a:xfrm>
          <a:prstGeom prst="rect">
            <a:avLst/>
          </a:prstGeom>
          <a:noFill/>
        </p:spPr>
        <p:txBody>
          <a:bodyPr wrap="square" rtlCol="0">
            <a:spAutoFit/>
          </a:bodyPr>
          <a:lstStyle/>
          <a:p>
            <a:r>
              <a:rPr lang="en-GB" sz="2400" b="1" dirty="0">
                <a:solidFill>
                  <a:srgbClr val="CCCC00"/>
                </a:solidFill>
              </a:rPr>
              <a:t>V = 189m</a:t>
            </a:r>
            <a:r>
              <a:rPr lang="en-GB" sz="2400" b="1" baseline="30000" dirty="0">
                <a:solidFill>
                  <a:srgbClr val="CCCC00"/>
                </a:solidFill>
              </a:rPr>
              <a:t>3</a:t>
            </a:r>
          </a:p>
        </p:txBody>
      </p:sp>
      <p:sp>
        <p:nvSpPr>
          <p:cNvPr id="39" name="Cube 38"/>
          <p:cNvSpPr/>
          <p:nvPr/>
        </p:nvSpPr>
        <p:spPr>
          <a:xfrm rot="16200000">
            <a:off x="3535558" y="3220491"/>
            <a:ext cx="1568770" cy="1597027"/>
          </a:xfrm>
          <a:prstGeom prst="cub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098523" y="4427820"/>
            <a:ext cx="936104" cy="369332"/>
          </a:xfrm>
          <a:prstGeom prst="rect">
            <a:avLst/>
          </a:prstGeom>
          <a:noFill/>
        </p:spPr>
        <p:txBody>
          <a:bodyPr wrap="square" rtlCol="0">
            <a:spAutoFit/>
          </a:bodyPr>
          <a:lstStyle/>
          <a:p>
            <a:r>
              <a:rPr lang="en-GB" dirty="0"/>
              <a:t>x cm</a:t>
            </a:r>
          </a:p>
        </p:txBody>
      </p:sp>
      <p:sp>
        <p:nvSpPr>
          <p:cNvPr id="41" name="TextBox 40"/>
          <p:cNvSpPr txBox="1"/>
          <p:nvPr/>
        </p:nvSpPr>
        <p:spPr>
          <a:xfrm>
            <a:off x="3566575" y="3789041"/>
            <a:ext cx="1741468" cy="461665"/>
          </a:xfrm>
          <a:prstGeom prst="rect">
            <a:avLst/>
          </a:prstGeom>
          <a:noFill/>
        </p:spPr>
        <p:txBody>
          <a:bodyPr wrap="square" rtlCol="0">
            <a:spAutoFit/>
          </a:bodyPr>
          <a:lstStyle/>
          <a:p>
            <a:r>
              <a:rPr lang="en-GB" sz="2400" dirty="0"/>
              <a:t>V = 125cm</a:t>
            </a:r>
            <a:r>
              <a:rPr lang="en-GB" sz="2400" baseline="30000" dirty="0"/>
              <a:t>3</a:t>
            </a:r>
          </a:p>
        </p:txBody>
      </p:sp>
      <p:sp>
        <p:nvSpPr>
          <p:cNvPr id="42" name="Isosceles Triangle 41"/>
          <p:cNvSpPr/>
          <p:nvPr/>
        </p:nvSpPr>
        <p:spPr>
          <a:xfrm>
            <a:off x="5798821" y="3322100"/>
            <a:ext cx="1871051" cy="1261731"/>
          </a:xfrm>
          <a:prstGeom prst="triangl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a:stCxn id="42" idx="0"/>
          </p:cNvCxnSpPr>
          <p:nvPr/>
        </p:nvCxnSpPr>
        <p:spPr>
          <a:xfrm flipV="1">
            <a:off x="6734347" y="3011761"/>
            <a:ext cx="310467" cy="31034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658167" y="4272651"/>
            <a:ext cx="310467" cy="31034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44813" y="3011760"/>
            <a:ext cx="917259" cy="126089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338883" y="4580220"/>
            <a:ext cx="936104" cy="369332"/>
          </a:xfrm>
          <a:prstGeom prst="rect">
            <a:avLst/>
          </a:prstGeom>
          <a:noFill/>
        </p:spPr>
        <p:txBody>
          <a:bodyPr wrap="square" rtlCol="0">
            <a:spAutoFit/>
          </a:bodyPr>
          <a:lstStyle/>
          <a:p>
            <a:r>
              <a:rPr lang="en-GB" dirty="0"/>
              <a:t>12cm</a:t>
            </a:r>
          </a:p>
        </p:txBody>
      </p:sp>
      <p:sp>
        <p:nvSpPr>
          <p:cNvPr id="47" name="TextBox 46"/>
          <p:cNvSpPr txBox="1"/>
          <p:nvPr/>
        </p:nvSpPr>
        <p:spPr>
          <a:xfrm>
            <a:off x="7812360" y="4320661"/>
            <a:ext cx="936104" cy="369332"/>
          </a:xfrm>
          <a:prstGeom prst="rect">
            <a:avLst/>
          </a:prstGeom>
          <a:noFill/>
        </p:spPr>
        <p:txBody>
          <a:bodyPr wrap="square" rtlCol="0">
            <a:spAutoFit/>
          </a:bodyPr>
          <a:lstStyle/>
          <a:p>
            <a:r>
              <a:rPr lang="en-GB" dirty="0"/>
              <a:t>x cm</a:t>
            </a:r>
          </a:p>
        </p:txBody>
      </p:sp>
      <p:sp>
        <p:nvSpPr>
          <p:cNvPr id="48" name="TextBox 47"/>
          <p:cNvSpPr txBox="1"/>
          <p:nvPr/>
        </p:nvSpPr>
        <p:spPr>
          <a:xfrm>
            <a:off x="5770107" y="3653173"/>
            <a:ext cx="936104" cy="369332"/>
          </a:xfrm>
          <a:prstGeom prst="rect">
            <a:avLst/>
          </a:prstGeom>
          <a:noFill/>
        </p:spPr>
        <p:txBody>
          <a:bodyPr wrap="square" rtlCol="0">
            <a:spAutoFit/>
          </a:bodyPr>
          <a:lstStyle/>
          <a:p>
            <a:r>
              <a:rPr lang="en-GB" dirty="0"/>
              <a:t>9cm</a:t>
            </a:r>
          </a:p>
        </p:txBody>
      </p:sp>
      <p:cxnSp>
        <p:nvCxnSpPr>
          <p:cNvPr id="49" name="Straight Connector 48"/>
          <p:cNvCxnSpPr/>
          <p:nvPr/>
        </p:nvCxnSpPr>
        <p:spPr>
          <a:xfrm>
            <a:off x="6739452" y="3346401"/>
            <a:ext cx="0" cy="1205662"/>
          </a:xfrm>
          <a:prstGeom prst="line">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697319" y="3851651"/>
            <a:ext cx="936104" cy="369332"/>
          </a:xfrm>
          <a:prstGeom prst="rect">
            <a:avLst/>
          </a:prstGeom>
          <a:noFill/>
        </p:spPr>
        <p:txBody>
          <a:bodyPr wrap="square" rtlCol="0">
            <a:spAutoFit/>
          </a:bodyPr>
          <a:lstStyle/>
          <a:p>
            <a:r>
              <a:rPr lang="en-GB" dirty="0"/>
              <a:t>8cm</a:t>
            </a:r>
          </a:p>
        </p:txBody>
      </p:sp>
      <p:sp>
        <p:nvSpPr>
          <p:cNvPr id="51" name="TextBox 50"/>
          <p:cNvSpPr txBox="1"/>
          <p:nvPr/>
        </p:nvSpPr>
        <p:spPr>
          <a:xfrm>
            <a:off x="7466565" y="3140969"/>
            <a:ext cx="1713947" cy="461665"/>
          </a:xfrm>
          <a:prstGeom prst="rect">
            <a:avLst/>
          </a:prstGeom>
          <a:noFill/>
        </p:spPr>
        <p:txBody>
          <a:bodyPr wrap="square" rtlCol="0">
            <a:spAutoFit/>
          </a:bodyPr>
          <a:lstStyle/>
          <a:p>
            <a:r>
              <a:rPr lang="en-GB" sz="2400" dirty="0">
                <a:solidFill>
                  <a:srgbClr val="FF6600"/>
                </a:solidFill>
              </a:rPr>
              <a:t>V = 144cm</a:t>
            </a:r>
            <a:r>
              <a:rPr lang="en-GB" sz="2400" baseline="30000" dirty="0">
                <a:solidFill>
                  <a:srgbClr val="FF6600"/>
                </a:solidFill>
              </a:rPr>
              <a:t>3</a:t>
            </a:r>
          </a:p>
        </p:txBody>
      </p:sp>
      <p:sp>
        <p:nvSpPr>
          <p:cNvPr id="52" name="TextBox 51"/>
          <p:cNvSpPr txBox="1"/>
          <p:nvPr/>
        </p:nvSpPr>
        <p:spPr>
          <a:xfrm>
            <a:off x="362219" y="4090398"/>
            <a:ext cx="1368152" cy="461665"/>
          </a:xfrm>
          <a:prstGeom prst="rect">
            <a:avLst/>
          </a:prstGeom>
          <a:noFill/>
        </p:spPr>
        <p:txBody>
          <a:bodyPr wrap="square" rtlCol="0">
            <a:spAutoFit/>
          </a:bodyPr>
          <a:lstStyle/>
          <a:p>
            <a:pPr algn="ctr"/>
            <a:r>
              <a:rPr lang="en-GB" sz="2400" dirty="0">
                <a:solidFill>
                  <a:srgbClr val="CCCC00"/>
                </a:solidFill>
              </a:rPr>
              <a:t>x = 7m</a:t>
            </a:r>
            <a:endParaRPr lang="en-GB" sz="2400" baseline="30000" dirty="0">
              <a:solidFill>
                <a:srgbClr val="CCCC00"/>
              </a:solidFill>
            </a:endParaRPr>
          </a:p>
        </p:txBody>
      </p:sp>
      <p:sp>
        <p:nvSpPr>
          <p:cNvPr id="53" name="TextBox 52"/>
          <p:cNvSpPr txBox="1"/>
          <p:nvPr/>
        </p:nvSpPr>
        <p:spPr>
          <a:xfrm>
            <a:off x="3828964" y="4242798"/>
            <a:ext cx="1368152" cy="461665"/>
          </a:xfrm>
          <a:prstGeom prst="rect">
            <a:avLst/>
          </a:prstGeom>
          <a:noFill/>
        </p:spPr>
        <p:txBody>
          <a:bodyPr wrap="square" rtlCol="0">
            <a:spAutoFit/>
          </a:bodyPr>
          <a:lstStyle/>
          <a:p>
            <a:pPr algn="ctr"/>
            <a:r>
              <a:rPr lang="en-GB" sz="2400" dirty="0"/>
              <a:t>x = 5cm</a:t>
            </a:r>
            <a:endParaRPr lang="en-GB" sz="2400" baseline="30000" dirty="0"/>
          </a:p>
        </p:txBody>
      </p:sp>
      <p:sp>
        <p:nvSpPr>
          <p:cNvPr id="54" name="TextBox 53"/>
          <p:cNvSpPr txBox="1"/>
          <p:nvPr/>
        </p:nvSpPr>
        <p:spPr>
          <a:xfrm>
            <a:off x="7666673" y="3587453"/>
            <a:ext cx="1368152" cy="461665"/>
          </a:xfrm>
          <a:prstGeom prst="rect">
            <a:avLst/>
          </a:prstGeom>
          <a:noFill/>
        </p:spPr>
        <p:txBody>
          <a:bodyPr wrap="square" rtlCol="0">
            <a:spAutoFit/>
          </a:bodyPr>
          <a:lstStyle/>
          <a:p>
            <a:pPr algn="ctr"/>
            <a:r>
              <a:rPr lang="en-GB" sz="2400" dirty="0">
                <a:solidFill>
                  <a:srgbClr val="FF6600"/>
                </a:solidFill>
              </a:rPr>
              <a:t>x = 3cm</a:t>
            </a:r>
            <a:endParaRPr lang="en-GB" sz="2400" baseline="30000" dirty="0">
              <a:solidFill>
                <a:srgbClr val="FF6600"/>
              </a:solidFill>
            </a:endParaRPr>
          </a:p>
        </p:txBody>
      </p:sp>
      <p:sp>
        <p:nvSpPr>
          <p:cNvPr id="55" name="TextBox 54"/>
          <p:cNvSpPr txBox="1"/>
          <p:nvPr/>
        </p:nvSpPr>
        <p:spPr>
          <a:xfrm>
            <a:off x="2929671" y="3717032"/>
            <a:ext cx="936104" cy="369332"/>
          </a:xfrm>
          <a:prstGeom prst="rect">
            <a:avLst/>
          </a:prstGeom>
          <a:noFill/>
        </p:spPr>
        <p:txBody>
          <a:bodyPr wrap="square" rtlCol="0">
            <a:spAutoFit/>
          </a:bodyPr>
          <a:lstStyle/>
          <a:p>
            <a:r>
              <a:rPr lang="en-GB" dirty="0"/>
              <a:t>x cm</a:t>
            </a:r>
          </a:p>
        </p:txBody>
      </p:sp>
      <p:sp>
        <p:nvSpPr>
          <p:cNvPr id="56" name="TextBox 55"/>
          <p:cNvSpPr txBox="1"/>
          <p:nvPr/>
        </p:nvSpPr>
        <p:spPr>
          <a:xfrm>
            <a:off x="4211960" y="4797152"/>
            <a:ext cx="936104" cy="369332"/>
          </a:xfrm>
          <a:prstGeom prst="rect">
            <a:avLst/>
          </a:prstGeom>
          <a:noFill/>
        </p:spPr>
        <p:txBody>
          <a:bodyPr wrap="square" rtlCol="0">
            <a:spAutoFit/>
          </a:bodyPr>
          <a:lstStyle/>
          <a:p>
            <a:r>
              <a:rPr lang="en-GB" dirty="0"/>
              <a:t>x cm</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63" t="69886" r="28383" b="12302"/>
          <a:stretch/>
        </p:blipFill>
        <p:spPr bwMode="auto">
          <a:xfrm>
            <a:off x="598913" y="5112326"/>
            <a:ext cx="8581601" cy="16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Oval 57"/>
          <p:cNvSpPr/>
          <p:nvPr/>
        </p:nvSpPr>
        <p:spPr>
          <a:xfrm>
            <a:off x="15168" y="44625"/>
            <a:ext cx="504056" cy="504056"/>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4</a:t>
            </a:r>
          </a:p>
        </p:txBody>
      </p:sp>
      <p:sp>
        <p:nvSpPr>
          <p:cNvPr id="59" name="Oval 58"/>
          <p:cNvSpPr/>
          <p:nvPr/>
        </p:nvSpPr>
        <p:spPr>
          <a:xfrm>
            <a:off x="2774485" y="13267"/>
            <a:ext cx="504056" cy="504056"/>
          </a:xfrm>
          <a:prstGeom prst="ellipse">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00FF"/>
                </a:solidFill>
              </a:rPr>
              <a:t>5</a:t>
            </a:r>
          </a:p>
        </p:txBody>
      </p:sp>
      <p:sp>
        <p:nvSpPr>
          <p:cNvPr id="60" name="Oval 59"/>
          <p:cNvSpPr/>
          <p:nvPr/>
        </p:nvSpPr>
        <p:spPr>
          <a:xfrm>
            <a:off x="5640523" y="30598"/>
            <a:ext cx="504056" cy="504056"/>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lumMod val="50000"/>
                  </a:schemeClr>
                </a:solidFill>
              </a:rPr>
              <a:t>6</a:t>
            </a:r>
          </a:p>
        </p:txBody>
      </p:sp>
      <p:sp>
        <p:nvSpPr>
          <p:cNvPr id="61" name="Oval 60"/>
          <p:cNvSpPr/>
          <p:nvPr/>
        </p:nvSpPr>
        <p:spPr>
          <a:xfrm>
            <a:off x="-26283" y="2891697"/>
            <a:ext cx="504056" cy="504056"/>
          </a:xfrm>
          <a:prstGeom prst="ellipse">
            <a:avLst/>
          </a:prstGeom>
          <a:solidFill>
            <a:schemeClr val="bg1"/>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CCCC00"/>
                </a:solidFill>
              </a:rPr>
              <a:t>7</a:t>
            </a:r>
          </a:p>
        </p:txBody>
      </p:sp>
      <p:sp>
        <p:nvSpPr>
          <p:cNvPr id="62" name="Oval 61"/>
          <p:cNvSpPr/>
          <p:nvPr/>
        </p:nvSpPr>
        <p:spPr>
          <a:xfrm>
            <a:off x="2843808" y="2948449"/>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8</a:t>
            </a:r>
          </a:p>
        </p:txBody>
      </p:sp>
      <p:sp>
        <p:nvSpPr>
          <p:cNvPr id="63" name="Oval 62"/>
          <p:cNvSpPr/>
          <p:nvPr/>
        </p:nvSpPr>
        <p:spPr>
          <a:xfrm>
            <a:off x="5890911" y="2948449"/>
            <a:ext cx="504056" cy="504056"/>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6600"/>
                </a:solidFill>
              </a:rPr>
              <a:t>9</a:t>
            </a:r>
          </a:p>
        </p:txBody>
      </p:sp>
      <p:sp>
        <p:nvSpPr>
          <p:cNvPr id="64" name="Oval 63"/>
          <p:cNvSpPr/>
          <p:nvPr/>
        </p:nvSpPr>
        <p:spPr>
          <a:xfrm>
            <a:off x="35496" y="5112327"/>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7" name="TextBox 56"/>
          <p:cNvSpPr txBox="1"/>
          <p:nvPr/>
        </p:nvSpPr>
        <p:spPr>
          <a:xfrm>
            <a:off x="46984" y="5126182"/>
            <a:ext cx="824899" cy="461665"/>
          </a:xfrm>
          <a:prstGeom prst="rect">
            <a:avLst/>
          </a:prstGeom>
          <a:noFill/>
        </p:spPr>
        <p:txBody>
          <a:bodyPr wrap="square" rtlCol="0">
            <a:spAutoFit/>
          </a:bodyPr>
          <a:lstStyle/>
          <a:p>
            <a:r>
              <a:rPr lang="en-GB" sz="2400" dirty="0"/>
              <a:t>10</a:t>
            </a:r>
          </a:p>
        </p:txBody>
      </p:sp>
      <p:sp>
        <p:nvSpPr>
          <p:cNvPr id="66" name="TextBox 65"/>
          <p:cNvSpPr txBox="1"/>
          <p:nvPr/>
        </p:nvSpPr>
        <p:spPr>
          <a:xfrm>
            <a:off x="6743104" y="5911603"/>
            <a:ext cx="2437408" cy="461665"/>
          </a:xfrm>
          <a:prstGeom prst="rect">
            <a:avLst/>
          </a:prstGeom>
          <a:noFill/>
        </p:spPr>
        <p:txBody>
          <a:bodyPr wrap="square" rtlCol="0">
            <a:spAutoFit/>
          </a:bodyPr>
          <a:lstStyle/>
          <a:p>
            <a:pPr algn="ctr"/>
            <a:r>
              <a:rPr lang="en-GB" sz="2400" dirty="0">
                <a:solidFill>
                  <a:srgbClr val="FF0000"/>
                </a:solidFill>
              </a:rPr>
              <a:t>V = 672,000cm</a:t>
            </a:r>
            <a:r>
              <a:rPr lang="en-GB" sz="2400" baseline="30000" dirty="0">
                <a:solidFill>
                  <a:srgbClr val="FF0000"/>
                </a:solidFill>
              </a:rPr>
              <a:t>3</a:t>
            </a:r>
          </a:p>
        </p:txBody>
      </p:sp>
      <p:sp>
        <p:nvSpPr>
          <p:cNvPr id="67" name="TextBox 66"/>
          <p:cNvSpPr txBox="1"/>
          <p:nvPr/>
        </p:nvSpPr>
        <p:spPr>
          <a:xfrm>
            <a:off x="6732240" y="6309321"/>
            <a:ext cx="2437408" cy="461665"/>
          </a:xfrm>
          <a:prstGeom prst="rect">
            <a:avLst/>
          </a:prstGeom>
          <a:noFill/>
        </p:spPr>
        <p:txBody>
          <a:bodyPr wrap="square" rtlCol="0">
            <a:spAutoFit/>
          </a:bodyPr>
          <a:lstStyle/>
          <a:p>
            <a:pPr algn="ctr"/>
            <a:r>
              <a:rPr lang="en-GB" sz="2400" dirty="0">
                <a:solidFill>
                  <a:srgbClr val="FF0000"/>
                </a:solidFill>
              </a:rPr>
              <a:t>V = 672l</a:t>
            </a:r>
            <a:endParaRPr lang="en-GB" sz="2400" baseline="30000" dirty="0">
              <a:solidFill>
                <a:srgbClr val="FF0000"/>
              </a:solidFill>
            </a:endParaRPr>
          </a:p>
        </p:txBody>
      </p:sp>
    </p:spTree>
    <p:extLst>
      <p:ext uri="{BB962C8B-B14F-4D97-AF65-F5344CB8AC3E}">
        <p14:creationId xmlns:p14="http://schemas.microsoft.com/office/powerpoint/2010/main" val="114943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down)">
                                      <p:cBhvr>
                                        <p:cTn id="79" dur="500"/>
                                        <p:tgtEl>
                                          <p:spTgt spid="3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down)">
                                      <p:cBhvr>
                                        <p:cTn id="85" dur="500"/>
                                        <p:tgtEl>
                                          <p:spTgt spid="36"/>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down)">
                                      <p:cBhvr>
                                        <p:cTn id="88" dur="500"/>
                                        <p:tgtEl>
                                          <p:spTgt spid="37"/>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down)">
                                      <p:cBhvr>
                                        <p:cTn id="91" dur="500"/>
                                        <p:tgtEl>
                                          <p:spTgt spid="3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down)">
                                      <p:cBhvr>
                                        <p:cTn id="94" dur="500"/>
                                        <p:tgtEl>
                                          <p:spTgt spid="4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down)">
                                      <p:cBhvr>
                                        <p:cTn id="100" dur="500"/>
                                        <p:tgtEl>
                                          <p:spTgt spid="4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down)">
                                      <p:cBhvr>
                                        <p:cTn id="103" dur="500"/>
                                        <p:tgtEl>
                                          <p:spTgt spid="47"/>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down)">
                                      <p:cBhvr>
                                        <p:cTn id="106" dur="500"/>
                                        <p:tgtEl>
                                          <p:spTgt spid="4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wipe(down)">
                                      <p:cBhvr>
                                        <p:cTn id="109" dur="500"/>
                                        <p:tgtEl>
                                          <p:spTgt spid="50"/>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down)">
                                      <p:cBhvr>
                                        <p:cTn id="112" dur="500"/>
                                        <p:tgtEl>
                                          <p:spTgt spid="51"/>
                                        </p:tgtEl>
                                      </p:cBhvr>
                                    </p:animEffect>
                                  </p:childTnLst>
                                </p:cTn>
                              </p:par>
                              <p:par>
                                <p:cTn id="113" presetID="22" presetClass="entr" presetSubtype="4" fill="hold" nodeType="with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wipe(down)">
                                      <p:cBhvr>
                                        <p:cTn id="115" dur="500"/>
                                        <p:tgtEl>
                                          <p:spTgt spid="44"/>
                                        </p:tgtEl>
                                      </p:cBhvr>
                                    </p:animEffect>
                                  </p:childTnLst>
                                </p:cTn>
                              </p:par>
                              <p:par>
                                <p:cTn id="116" presetID="22" presetClass="entr" presetSubtype="4" fill="hold"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wipe(down)">
                                      <p:cBhvr>
                                        <p:cTn id="118" dur="500"/>
                                        <p:tgtEl>
                                          <p:spTgt spid="45"/>
                                        </p:tgtEl>
                                      </p:cBhvr>
                                    </p:animEffect>
                                  </p:childTnLst>
                                </p:cTn>
                              </p:par>
                              <p:par>
                                <p:cTn id="119" presetID="22" presetClass="entr" presetSubtype="4" fill="hold"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down)">
                                      <p:cBhvr>
                                        <p:cTn id="121" dur="500"/>
                                        <p:tgtEl>
                                          <p:spTgt spid="43"/>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wipe(down)">
                                      <p:cBhvr>
                                        <p:cTn id="124" dur="500"/>
                                        <p:tgtEl>
                                          <p:spTgt spid="3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wipe(down)">
                                      <p:cBhvr>
                                        <p:cTn id="127" dur="500"/>
                                        <p:tgtEl>
                                          <p:spTgt spid="42"/>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39"/>
                                        </p:tgtEl>
                                        <p:attrNameLst>
                                          <p:attrName>style.visibility</p:attrName>
                                        </p:attrNameLst>
                                      </p:cBhvr>
                                      <p:to>
                                        <p:strVal val="visible"/>
                                      </p:to>
                                    </p:set>
                                    <p:animEffect transition="in" filter="wipe(down)">
                                      <p:cBhvr>
                                        <p:cTn id="130" dur="500"/>
                                        <p:tgtEl>
                                          <p:spTgt spid="39"/>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down)">
                                      <p:cBhvr>
                                        <p:cTn id="133" dur="500"/>
                                        <p:tgtEl>
                                          <p:spTgt spid="34"/>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wipe(down)">
                                      <p:cBhvr>
                                        <p:cTn id="136" dur="500"/>
                                        <p:tgtEl>
                                          <p:spTgt spid="58"/>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wipe(down)">
                                      <p:cBhvr>
                                        <p:cTn id="139" dur="500"/>
                                        <p:tgtEl>
                                          <p:spTgt spid="59"/>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wipe(down)">
                                      <p:cBhvr>
                                        <p:cTn id="142" dur="500"/>
                                        <p:tgtEl>
                                          <p:spTgt spid="6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wipe(down)">
                                      <p:cBhvr>
                                        <p:cTn id="145" dur="500"/>
                                        <p:tgtEl>
                                          <p:spTgt spid="6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wipe(down)">
                                      <p:cBhvr>
                                        <p:cTn id="148" dur="500"/>
                                        <p:tgtEl>
                                          <p:spTgt spid="6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wipe(down)">
                                      <p:cBhvr>
                                        <p:cTn id="151" dur="500"/>
                                        <p:tgtEl>
                                          <p:spTgt spid="6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wipe(down)">
                                      <p:cBhvr>
                                        <p:cTn id="154" dur="500"/>
                                        <p:tgtEl>
                                          <p:spTgt spid="64"/>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wipe(down)">
                                      <p:cBhvr>
                                        <p:cTn id="157" dur="500"/>
                                        <p:tgtEl>
                                          <p:spTgt spid="57"/>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wipe(down)">
                                      <p:cBhvr>
                                        <p:cTn id="160" dur="500"/>
                                        <p:tgtEl>
                                          <p:spTgt spid="55"/>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wipe(down)">
                                      <p:cBhvr>
                                        <p:cTn id="163" dur="500"/>
                                        <p:tgtEl>
                                          <p:spTgt spid="56"/>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8"/>
                                        </p:tgtEl>
                                        <p:attrNameLst>
                                          <p:attrName>style.visibility</p:attrName>
                                        </p:attrNameLst>
                                      </p:cBhvr>
                                      <p:to>
                                        <p:strVal val="visible"/>
                                      </p:to>
                                    </p:set>
                                    <p:animEffect transition="in" filter="wipe(down)">
                                      <p:cBhvr>
                                        <p:cTn id="168" dur="500"/>
                                        <p:tgtEl>
                                          <p:spTgt spid="8"/>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17"/>
                                        </p:tgtEl>
                                        <p:attrNameLst>
                                          <p:attrName>style.visibility</p:attrName>
                                        </p:attrNameLst>
                                      </p:cBhvr>
                                      <p:to>
                                        <p:strVal val="visible"/>
                                      </p:to>
                                    </p:set>
                                    <p:animEffect transition="in" filter="wipe(down)">
                                      <p:cBhvr>
                                        <p:cTn id="173" dur="500"/>
                                        <p:tgtEl>
                                          <p:spTgt spid="17"/>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32"/>
                                        </p:tgtEl>
                                        <p:attrNameLst>
                                          <p:attrName>style.visibility</p:attrName>
                                        </p:attrNameLst>
                                      </p:cBhvr>
                                      <p:to>
                                        <p:strVal val="visible"/>
                                      </p:to>
                                    </p:set>
                                    <p:animEffect transition="in" filter="wipe(down)">
                                      <p:cBhvr>
                                        <p:cTn id="178" dur="500"/>
                                        <p:tgtEl>
                                          <p:spTgt spid="32"/>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wipe(down)">
                                      <p:cBhvr>
                                        <p:cTn id="183" dur="500"/>
                                        <p:tgtEl>
                                          <p:spTgt spid="52"/>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53"/>
                                        </p:tgtEl>
                                        <p:attrNameLst>
                                          <p:attrName>style.visibility</p:attrName>
                                        </p:attrNameLst>
                                      </p:cBhvr>
                                      <p:to>
                                        <p:strVal val="visible"/>
                                      </p:to>
                                    </p:set>
                                    <p:animEffect transition="in" filter="wipe(down)">
                                      <p:cBhvr>
                                        <p:cTn id="188" dur="500"/>
                                        <p:tgtEl>
                                          <p:spTgt spid="53"/>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grpId="0" nodeType="clickEffect">
                                  <p:stCondLst>
                                    <p:cond delay="0"/>
                                  </p:stCondLst>
                                  <p:childTnLst>
                                    <p:set>
                                      <p:cBhvr>
                                        <p:cTn id="192" dur="1" fill="hold">
                                          <p:stCondLst>
                                            <p:cond delay="0"/>
                                          </p:stCondLst>
                                        </p:cTn>
                                        <p:tgtEl>
                                          <p:spTgt spid="54"/>
                                        </p:tgtEl>
                                        <p:attrNameLst>
                                          <p:attrName>style.visibility</p:attrName>
                                        </p:attrNameLst>
                                      </p:cBhvr>
                                      <p:to>
                                        <p:strVal val="visible"/>
                                      </p:to>
                                    </p:set>
                                    <p:animEffect transition="in" filter="wipe(down)">
                                      <p:cBhvr>
                                        <p:cTn id="193" dur="500"/>
                                        <p:tgtEl>
                                          <p:spTgt spid="54"/>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grpId="0" nodeType="clickEffect">
                                  <p:stCondLst>
                                    <p:cond delay="0"/>
                                  </p:stCondLst>
                                  <p:childTnLst>
                                    <p:set>
                                      <p:cBhvr>
                                        <p:cTn id="197" dur="1" fill="hold">
                                          <p:stCondLst>
                                            <p:cond delay="0"/>
                                          </p:stCondLst>
                                        </p:cTn>
                                        <p:tgtEl>
                                          <p:spTgt spid="66"/>
                                        </p:tgtEl>
                                        <p:attrNameLst>
                                          <p:attrName>style.visibility</p:attrName>
                                        </p:attrNameLst>
                                      </p:cBhvr>
                                      <p:to>
                                        <p:strVal val="visible"/>
                                      </p:to>
                                    </p:set>
                                    <p:animEffect transition="in" filter="wipe(down)">
                                      <p:cBhvr>
                                        <p:cTn id="198" dur="500"/>
                                        <p:tgtEl>
                                          <p:spTgt spid="66"/>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grpId="0" nodeType="clickEffect">
                                  <p:stCondLst>
                                    <p:cond delay="0"/>
                                  </p:stCondLst>
                                  <p:childTnLst>
                                    <p:set>
                                      <p:cBhvr>
                                        <p:cTn id="202" dur="1" fill="hold">
                                          <p:stCondLst>
                                            <p:cond delay="0"/>
                                          </p:stCondLst>
                                        </p:cTn>
                                        <p:tgtEl>
                                          <p:spTgt spid="67"/>
                                        </p:tgtEl>
                                        <p:attrNameLst>
                                          <p:attrName>style.visibility</p:attrName>
                                        </p:attrNameLst>
                                      </p:cBhvr>
                                      <p:to>
                                        <p:strVal val="visible"/>
                                      </p:to>
                                    </p:set>
                                    <p:animEffect transition="in" filter="wipe(down)">
                                      <p:cBhvr>
                                        <p:cTn id="20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P spid="13" grpId="0"/>
      <p:bldP spid="14" grpId="0"/>
      <p:bldP spid="15" grpId="0"/>
      <p:bldP spid="16" grpId="0"/>
      <p:bldP spid="17" grpId="0"/>
      <p:bldP spid="26" grpId="0"/>
      <p:bldP spid="27" grpId="0"/>
      <p:bldP spid="28" grpId="0"/>
      <p:bldP spid="29" grpId="0"/>
      <p:bldP spid="31" grpId="0"/>
      <p:bldP spid="32" grpId="0"/>
      <p:bldP spid="33" grpId="0"/>
      <p:bldP spid="34" grpId="0" animBg="1"/>
      <p:bldP spid="35" grpId="0"/>
      <p:bldP spid="36" grpId="0"/>
      <p:bldP spid="37" grpId="0"/>
      <p:bldP spid="38" grpId="0"/>
      <p:bldP spid="39" grpId="0" animBg="1"/>
      <p:bldP spid="40" grpId="0"/>
      <p:bldP spid="41" grpId="0"/>
      <p:bldP spid="42" grpId="0" animBg="1"/>
      <p:bldP spid="46" grpId="0"/>
      <p:bldP spid="47" grpId="0"/>
      <p:bldP spid="48" grpId="0"/>
      <p:bldP spid="50" grpId="0"/>
      <p:bldP spid="51" grpId="0"/>
      <p:bldP spid="52" grpId="0"/>
      <p:bldP spid="53" grpId="0"/>
      <p:bldP spid="54" grpId="0"/>
      <p:bldP spid="55" grpId="0"/>
      <p:bldP spid="56" grpId="0"/>
      <p:bldP spid="58" grpId="0" animBg="1"/>
      <p:bldP spid="59" grpId="0" animBg="1"/>
      <p:bldP spid="60" grpId="0" animBg="1"/>
      <p:bldP spid="61" grpId="0" animBg="1"/>
      <p:bldP spid="62" grpId="0" animBg="1"/>
      <p:bldP spid="63" grpId="0" animBg="1"/>
      <p:bldP spid="64" grpId="0" animBg="1"/>
      <p:bldP spid="57"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4" name="Right Triangle 3"/>
          <p:cNvSpPr/>
          <p:nvPr/>
        </p:nvSpPr>
        <p:spPr>
          <a:xfrm>
            <a:off x="899592" y="2492896"/>
            <a:ext cx="1800200" cy="1224136"/>
          </a:xfrm>
          <a:prstGeom prst="r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p:cNvSpPr/>
          <p:nvPr/>
        </p:nvSpPr>
        <p:spPr>
          <a:xfrm>
            <a:off x="2555776" y="1450148"/>
            <a:ext cx="1800200" cy="1224136"/>
          </a:xfrm>
          <a:prstGeom prst="rtTriangl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a:stCxn id="4" idx="0"/>
            <a:endCxn id="5" idx="0"/>
          </p:cNvCxnSpPr>
          <p:nvPr/>
        </p:nvCxnSpPr>
        <p:spPr>
          <a:xfrm flipV="1">
            <a:off x="899592" y="1450148"/>
            <a:ext cx="1656184" cy="1042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4"/>
            <a:endCxn id="5" idx="4"/>
          </p:cNvCxnSpPr>
          <p:nvPr/>
        </p:nvCxnSpPr>
        <p:spPr>
          <a:xfrm flipV="1">
            <a:off x="2699792" y="2674284"/>
            <a:ext cx="1656184" cy="1042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2"/>
            <a:endCxn id="5" idx="2"/>
          </p:cNvCxnSpPr>
          <p:nvPr/>
        </p:nvCxnSpPr>
        <p:spPr>
          <a:xfrm flipV="1">
            <a:off x="899592" y="2674284"/>
            <a:ext cx="1656184" cy="10427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0"/>
            <a:endCxn id="5" idx="4"/>
          </p:cNvCxnSpPr>
          <p:nvPr/>
        </p:nvCxnSpPr>
        <p:spPr>
          <a:xfrm>
            <a:off x="2555776" y="1450148"/>
            <a:ext cx="1800200" cy="1224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3645024"/>
            <a:ext cx="1440160" cy="523220"/>
          </a:xfrm>
          <a:prstGeom prst="rect">
            <a:avLst/>
          </a:prstGeom>
          <a:noFill/>
        </p:spPr>
        <p:txBody>
          <a:bodyPr wrap="square" rtlCol="0">
            <a:spAutoFit/>
          </a:bodyPr>
          <a:lstStyle/>
          <a:p>
            <a:pPr algn="ctr"/>
            <a:r>
              <a:rPr lang="en-GB" sz="2800" dirty="0"/>
              <a:t>9m</a:t>
            </a:r>
          </a:p>
        </p:txBody>
      </p:sp>
      <p:sp>
        <p:nvSpPr>
          <p:cNvPr id="15" name="TextBox 14"/>
          <p:cNvSpPr txBox="1"/>
          <p:nvPr/>
        </p:nvSpPr>
        <p:spPr>
          <a:xfrm>
            <a:off x="-108520" y="2843354"/>
            <a:ext cx="1440160" cy="523220"/>
          </a:xfrm>
          <a:prstGeom prst="rect">
            <a:avLst/>
          </a:prstGeom>
          <a:noFill/>
        </p:spPr>
        <p:txBody>
          <a:bodyPr wrap="square" rtlCol="0">
            <a:spAutoFit/>
          </a:bodyPr>
          <a:lstStyle/>
          <a:p>
            <a:pPr algn="ctr"/>
            <a:r>
              <a:rPr lang="en-GB" sz="2800" dirty="0"/>
              <a:t>7m</a:t>
            </a:r>
          </a:p>
        </p:txBody>
      </p:sp>
      <p:sp>
        <p:nvSpPr>
          <p:cNvPr id="16" name="TextBox 15"/>
          <p:cNvSpPr txBox="1"/>
          <p:nvPr/>
        </p:nvSpPr>
        <p:spPr>
          <a:xfrm>
            <a:off x="3203848" y="1709912"/>
            <a:ext cx="1440160" cy="523220"/>
          </a:xfrm>
          <a:prstGeom prst="rect">
            <a:avLst/>
          </a:prstGeom>
          <a:noFill/>
        </p:spPr>
        <p:txBody>
          <a:bodyPr wrap="square" rtlCol="0">
            <a:spAutoFit/>
          </a:bodyPr>
          <a:lstStyle/>
          <a:p>
            <a:pPr algn="ctr"/>
            <a:r>
              <a:rPr lang="en-GB" sz="2800" dirty="0"/>
              <a:t>11m</a:t>
            </a:r>
          </a:p>
        </p:txBody>
      </p:sp>
      <p:sp>
        <p:nvSpPr>
          <p:cNvPr id="17" name="TextBox 16"/>
          <p:cNvSpPr txBox="1"/>
          <p:nvPr/>
        </p:nvSpPr>
        <p:spPr>
          <a:xfrm>
            <a:off x="3131840" y="3193812"/>
            <a:ext cx="1440160" cy="523220"/>
          </a:xfrm>
          <a:prstGeom prst="rect">
            <a:avLst/>
          </a:prstGeom>
          <a:noFill/>
        </p:spPr>
        <p:txBody>
          <a:bodyPr wrap="square" rtlCol="0">
            <a:spAutoFit/>
          </a:bodyPr>
          <a:lstStyle/>
          <a:p>
            <a:pPr algn="ctr"/>
            <a:r>
              <a:rPr lang="en-GB" sz="2800" dirty="0"/>
              <a:t>17m</a:t>
            </a:r>
          </a:p>
        </p:txBody>
      </p:sp>
      <p:sp>
        <p:nvSpPr>
          <p:cNvPr id="18" name="TextBox 17"/>
          <p:cNvSpPr txBox="1"/>
          <p:nvPr/>
        </p:nvSpPr>
        <p:spPr>
          <a:xfrm>
            <a:off x="5004048" y="1556792"/>
            <a:ext cx="4139952" cy="2246769"/>
          </a:xfrm>
          <a:prstGeom prst="rect">
            <a:avLst/>
          </a:prstGeom>
          <a:noFill/>
        </p:spPr>
        <p:txBody>
          <a:bodyPr wrap="square" rtlCol="0">
            <a:spAutoFit/>
          </a:bodyPr>
          <a:lstStyle/>
          <a:p>
            <a:r>
              <a:rPr lang="en-GB" sz="2800" dirty="0"/>
              <a:t>Calculate the surface area of the triangular prism</a:t>
            </a:r>
          </a:p>
          <a:p>
            <a:endParaRPr lang="en-GB" sz="2800" dirty="0"/>
          </a:p>
          <a:p>
            <a:r>
              <a:rPr lang="en-GB" sz="2800" dirty="0"/>
              <a:t>Calculate the volume of the triangular prism</a:t>
            </a:r>
          </a:p>
        </p:txBody>
      </p:sp>
      <p:sp>
        <p:nvSpPr>
          <p:cNvPr id="19" name="Oval 18"/>
          <p:cNvSpPr/>
          <p:nvPr/>
        </p:nvSpPr>
        <p:spPr>
          <a:xfrm>
            <a:off x="4572000" y="1558160"/>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618856" y="2847531"/>
            <a:ext cx="432048" cy="4320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45840" y="4653136"/>
            <a:ext cx="8118648" cy="1569660"/>
          </a:xfrm>
          <a:prstGeom prst="rect">
            <a:avLst/>
          </a:prstGeom>
        </p:spPr>
        <p:txBody>
          <a:bodyPr wrap="square">
            <a:spAutoFit/>
          </a:bodyPr>
          <a:lstStyle/>
          <a:p>
            <a:r>
              <a:rPr lang="en-GB" sz="3200" dirty="0"/>
              <a:t>Katy wants to wrap a present that is 15cm wide, 18cm deep and 4cm high. How much wrapping paper will she need to use?</a:t>
            </a:r>
          </a:p>
        </p:txBody>
      </p:sp>
      <p:sp>
        <p:nvSpPr>
          <p:cNvPr id="22" name="Oval 21"/>
          <p:cNvSpPr/>
          <p:nvPr/>
        </p:nvSpPr>
        <p:spPr>
          <a:xfrm>
            <a:off x="395536" y="4725144"/>
            <a:ext cx="432048" cy="4320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105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art-simpson-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6" y="260351"/>
            <a:ext cx="8713788" cy="6337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29802"/>
            <a:ext cx="8229600" cy="1143000"/>
          </a:xfrm>
        </p:spPr>
        <p:txBody>
          <a:bodyPr>
            <a:normAutofit fontScale="90000"/>
          </a:bodyPr>
          <a:lstStyle/>
          <a:p>
            <a:r>
              <a:rPr lang="en-GB" u="sng" dirty="0">
                <a:solidFill>
                  <a:schemeClr val="bg1"/>
                </a:solidFill>
              </a:rPr>
              <a:t>Surface Area and Volume: Worded Problems</a:t>
            </a:r>
          </a:p>
        </p:txBody>
      </p:sp>
      <p:sp>
        <p:nvSpPr>
          <p:cNvPr id="3" name="Content Placeholder 2"/>
          <p:cNvSpPr>
            <a:spLocks noGrp="1"/>
          </p:cNvSpPr>
          <p:nvPr>
            <p:ph idx="1"/>
          </p:nvPr>
        </p:nvSpPr>
        <p:spPr>
          <a:xfrm>
            <a:off x="457200" y="1855365"/>
            <a:ext cx="8229600" cy="4525963"/>
          </a:xfrm>
        </p:spPr>
        <p:txBody>
          <a:bodyPr>
            <a:normAutofit fontScale="92500" lnSpcReduction="20000"/>
          </a:bodyPr>
          <a:lstStyle/>
          <a:p>
            <a:pPr marL="0" indent="0">
              <a:buNone/>
            </a:pPr>
            <a:r>
              <a:rPr lang="en-GB" dirty="0">
                <a:solidFill>
                  <a:schemeClr val="bg1"/>
                </a:solidFill>
              </a:rPr>
              <a:t>Learning Objectives:</a:t>
            </a:r>
          </a:p>
          <a:p>
            <a:pPr marL="0" indent="0">
              <a:buNone/>
            </a:pPr>
            <a:endParaRPr lang="en-GB" dirty="0">
              <a:solidFill>
                <a:schemeClr val="bg1"/>
              </a:solidFill>
            </a:endParaRPr>
          </a:p>
          <a:p>
            <a:r>
              <a:rPr lang="en-GB" dirty="0">
                <a:solidFill>
                  <a:schemeClr val="bg1"/>
                </a:solidFill>
              </a:rPr>
              <a:t>Able to calculate the surface area of a </a:t>
            </a:r>
          </a:p>
          <a:p>
            <a:pPr marL="0" indent="0">
              <a:buNone/>
            </a:pPr>
            <a:r>
              <a:rPr lang="en-GB" dirty="0">
                <a:solidFill>
                  <a:schemeClr val="bg1"/>
                </a:solidFill>
              </a:rPr>
              <a:t>    prism</a:t>
            </a:r>
          </a:p>
          <a:p>
            <a:endParaRPr lang="en-GB" dirty="0">
              <a:solidFill>
                <a:schemeClr val="bg1"/>
              </a:solidFill>
            </a:endParaRPr>
          </a:p>
          <a:p>
            <a:r>
              <a:rPr lang="en-GB" dirty="0">
                <a:solidFill>
                  <a:schemeClr val="bg1"/>
                </a:solidFill>
              </a:rPr>
              <a:t>Able to calculate the volume of a prism</a:t>
            </a:r>
          </a:p>
          <a:p>
            <a:endParaRPr lang="en-GB" dirty="0">
              <a:solidFill>
                <a:schemeClr val="bg1"/>
              </a:solidFill>
            </a:endParaRPr>
          </a:p>
          <a:p>
            <a:r>
              <a:rPr lang="en-GB" dirty="0">
                <a:solidFill>
                  <a:schemeClr val="bg1"/>
                </a:solidFill>
              </a:rPr>
              <a:t>Able to calculate the surface area or volume </a:t>
            </a:r>
          </a:p>
          <a:p>
            <a:pPr marL="0" indent="0">
              <a:buNone/>
            </a:pPr>
            <a:r>
              <a:rPr lang="en-GB" dirty="0">
                <a:solidFill>
                  <a:schemeClr val="bg1"/>
                </a:solidFill>
              </a:rPr>
              <a:t>    from a worded problem</a:t>
            </a:r>
          </a:p>
        </p:txBody>
      </p:sp>
      <p:sp>
        <p:nvSpPr>
          <p:cNvPr id="6" name="Oval 5"/>
          <p:cNvSpPr/>
          <p:nvPr/>
        </p:nvSpPr>
        <p:spPr>
          <a:xfrm>
            <a:off x="467544" y="4077072"/>
            <a:ext cx="432048" cy="4320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Oval 6"/>
          <p:cNvSpPr/>
          <p:nvPr/>
        </p:nvSpPr>
        <p:spPr>
          <a:xfrm>
            <a:off x="467544" y="5013176"/>
            <a:ext cx="432048" cy="4320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Oval 7"/>
          <p:cNvSpPr/>
          <p:nvPr/>
        </p:nvSpPr>
        <p:spPr>
          <a:xfrm>
            <a:off x="467544" y="2708920"/>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2554213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Worded Problems</a:t>
            </a:r>
          </a:p>
        </p:txBody>
      </p:sp>
      <p:sp>
        <p:nvSpPr>
          <p:cNvPr id="3" name="Content Placeholder 2"/>
          <p:cNvSpPr>
            <a:spLocks noGrp="1"/>
          </p:cNvSpPr>
          <p:nvPr>
            <p:ph idx="1"/>
          </p:nvPr>
        </p:nvSpPr>
        <p:spPr/>
        <p:txBody>
          <a:bodyPr/>
          <a:lstStyle/>
          <a:p>
            <a:pPr marL="0" indent="0">
              <a:buNone/>
            </a:pPr>
            <a:r>
              <a:rPr lang="en-GB" dirty="0"/>
              <a:t>Ask yourself:</a:t>
            </a:r>
          </a:p>
          <a:p>
            <a:endParaRPr lang="en-GB" dirty="0"/>
          </a:p>
          <a:p>
            <a:r>
              <a:rPr lang="en-GB" dirty="0"/>
              <a:t>What shape is it?</a:t>
            </a:r>
          </a:p>
          <a:p>
            <a:endParaRPr lang="en-GB" dirty="0"/>
          </a:p>
          <a:p>
            <a:r>
              <a:rPr lang="en-GB" dirty="0"/>
              <a:t>Do I need to find the surface area or volume?</a:t>
            </a:r>
          </a:p>
          <a:p>
            <a:endParaRPr lang="en-GB" dirty="0"/>
          </a:p>
          <a:p>
            <a:r>
              <a:rPr lang="en-GB" dirty="0"/>
              <a:t>Can I draw a sketch of the shape?</a:t>
            </a:r>
          </a:p>
        </p:txBody>
      </p:sp>
      <p:cxnSp>
        <p:nvCxnSpPr>
          <p:cNvPr id="5" name="Straight Arrow Connector 4"/>
          <p:cNvCxnSpPr/>
          <p:nvPr/>
        </p:nvCxnSpPr>
        <p:spPr>
          <a:xfrm>
            <a:off x="5364088" y="2708920"/>
            <a:ext cx="216024" cy="13681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39952" y="1916832"/>
            <a:ext cx="2376264" cy="830997"/>
          </a:xfrm>
          <a:prstGeom prst="rect">
            <a:avLst/>
          </a:prstGeom>
          <a:noFill/>
        </p:spPr>
        <p:txBody>
          <a:bodyPr wrap="square" rtlCol="0">
            <a:spAutoFit/>
          </a:bodyPr>
          <a:lstStyle/>
          <a:p>
            <a:pPr algn="ctr"/>
            <a:r>
              <a:rPr lang="en-GB" sz="2400" dirty="0">
                <a:solidFill>
                  <a:srgbClr val="FF0000"/>
                </a:solidFill>
              </a:rPr>
              <a:t>‘Outside’ of the shape</a:t>
            </a:r>
          </a:p>
        </p:txBody>
      </p:sp>
      <p:cxnSp>
        <p:nvCxnSpPr>
          <p:cNvPr id="7" name="Straight Arrow Connector 6"/>
          <p:cNvCxnSpPr/>
          <p:nvPr/>
        </p:nvCxnSpPr>
        <p:spPr>
          <a:xfrm flipH="1">
            <a:off x="7673013" y="2822411"/>
            <a:ext cx="36004" cy="125466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84881" y="2030323"/>
            <a:ext cx="2376264" cy="830997"/>
          </a:xfrm>
          <a:prstGeom prst="rect">
            <a:avLst/>
          </a:prstGeom>
          <a:noFill/>
          <a:ln>
            <a:noFill/>
          </a:ln>
        </p:spPr>
        <p:txBody>
          <a:bodyPr wrap="square" rtlCol="0">
            <a:spAutoFit/>
          </a:bodyPr>
          <a:lstStyle/>
          <a:p>
            <a:pPr algn="ctr"/>
            <a:r>
              <a:rPr lang="en-GB" sz="2400" dirty="0">
                <a:solidFill>
                  <a:srgbClr val="0000FF"/>
                </a:solidFill>
              </a:rPr>
              <a:t>‘Space inside’ of the shape</a:t>
            </a:r>
          </a:p>
        </p:txBody>
      </p:sp>
    </p:spTree>
    <p:extLst>
      <p:ext uri="{BB962C8B-B14F-4D97-AF65-F5344CB8AC3E}">
        <p14:creationId xmlns:p14="http://schemas.microsoft.com/office/powerpoint/2010/main" val="9305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Worded Problems</a:t>
            </a:r>
          </a:p>
        </p:txBody>
      </p:sp>
      <p:sp>
        <p:nvSpPr>
          <p:cNvPr id="3" name="Content Placeholder 2"/>
          <p:cNvSpPr>
            <a:spLocks noGrp="1"/>
          </p:cNvSpPr>
          <p:nvPr>
            <p:ph idx="1"/>
          </p:nvPr>
        </p:nvSpPr>
        <p:spPr/>
        <p:txBody>
          <a:bodyPr>
            <a:normAutofit/>
          </a:bodyPr>
          <a:lstStyle/>
          <a:p>
            <a:r>
              <a:rPr lang="en-GB" sz="2400" dirty="0"/>
              <a:t>A length of copper piping is in the shape of a triangular prism. The triangle on it’s end is a right angle, 9mm by 4mm by 10mm. The piece of pipe is 18cm long. What is the </a:t>
            </a:r>
            <a:r>
              <a:rPr lang="en-GB" sz="2400" b="1" dirty="0"/>
              <a:t>surface area</a:t>
            </a:r>
            <a:r>
              <a:rPr lang="en-GB" sz="2400" dirty="0"/>
              <a:t> of the pipe?</a:t>
            </a:r>
          </a:p>
          <a:p>
            <a:endParaRPr lang="en-GB" sz="2400" dirty="0"/>
          </a:p>
        </p:txBody>
      </p:sp>
      <p:sp>
        <p:nvSpPr>
          <p:cNvPr id="4" name="Right Triangle 3"/>
          <p:cNvSpPr/>
          <p:nvPr/>
        </p:nvSpPr>
        <p:spPr>
          <a:xfrm>
            <a:off x="755576" y="4212704"/>
            <a:ext cx="1584176" cy="1224136"/>
          </a:xfrm>
          <a:prstGeom prst="r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p:cNvSpPr/>
          <p:nvPr/>
        </p:nvSpPr>
        <p:spPr>
          <a:xfrm>
            <a:off x="2501961" y="3140968"/>
            <a:ext cx="1584176" cy="1224136"/>
          </a:xfrm>
          <a:prstGeom prst="rtTriangl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a:stCxn id="4" idx="0"/>
          </p:cNvCxnSpPr>
          <p:nvPr/>
        </p:nvCxnSpPr>
        <p:spPr>
          <a:xfrm flipV="1">
            <a:off x="755576" y="3140968"/>
            <a:ext cx="1746385" cy="107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4"/>
            <a:endCxn id="5" idx="4"/>
          </p:cNvCxnSpPr>
          <p:nvPr/>
        </p:nvCxnSpPr>
        <p:spPr>
          <a:xfrm flipV="1">
            <a:off x="2339752" y="4365104"/>
            <a:ext cx="1746385" cy="1071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2"/>
          </p:cNvCxnSpPr>
          <p:nvPr/>
        </p:nvCxnSpPr>
        <p:spPr>
          <a:xfrm flipV="1">
            <a:off x="755576" y="4365104"/>
            <a:ext cx="1746385" cy="107173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0"/>
            <a:endCxn id="5" idx="4"/>
          </p:cNvCxnSpPr>
          <p:nvPr/>
        </p:nvCxnSpPr>
        <p:spPr>
          <a:xfrm>
            <a:off x="2501961" y="3140968"/>
            <a:ext cx="1584176" cy="1224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4615135"/>
            <a:ext cx="899592" cy="461665"/>
          </a:xfrm>
          <a:prstGeom prst="rect">
            <a:avLst/>
          </a:prstGeom>
          <a:noFill/>
          <a:ln>
            <a:noFill/>
          </a:ln>
        </p:spPr>
        <p:txBody>
          <a:bodyPr wrap="square" rtlCol="0">
            <a:spAutoFit/>
          </a:bodyPr>
          <a:lstStyle/>
          <a:p>
            <a:r>
              <a:rPr lang="en-GB" sz="2400" dirty="0">
                <a:solidFill>
                  <a:srgbClr val="FF0000"/>
                </a:solidFill>
              </a:rPr>
              <a:t>9mm</a:t>
            </a:r>
          </a:p>
        </p:txBody>
      </p:sp>
      <p:sp>
        <p:nvSpPr>
          <p:cNvPr id="16" name="TextBox 15"/>
          <p:cNvSpPr txBox="1"/>
          <p:nvPr/>
        </p:nvSpPr>
        <p:spPr>
          <a:xfrm>
            <a:off x="1097868" y="5436840"/>
            <a:ext cx="899592" cy="461665"/>
          </a:xfrm>
          <a:prstGeom prst="rect">
            <a:avLst/>
          </a:prstGeom>
          <a:noFill/>
          <a:ln>
            <a:noFill/>
          </a:ln>
        </p:spPr>
        <p:txBody>
          <a:bodyPr wrap="square" rtlCol="0">
            <a:spAutoFit/>
          </a:bodyPr>
          <a:lstStyle/>
          <a:p>
            <a:r>
              <a:rPr lang="en-GB" sz="2400" dirty="0">
                <a:solidFill>
                  <a:srgbClr val="FF0000"/>
                </a:solidFill>
              </a:rPr>
              <a:t>4mm</a:t>
            </a:r>
          </a:p>
        </p:txBody>
      </p:sp>
      <p:sp>
        <p:nvSpPr>
          <p:cNvPr id="17" name="TextBox 16"/>
          <p:cNvSpPr txBox="1"/>
          <p:nvPr/>
        </p:nvSpPr>
        <p:spPr>
          <a:xfrm>
            <a:off x="3059832" y="4905468"/>
            <a:ext cx="1224136" cy="461665"/>
          </a:xfrm>
          <a:prstGeom prst="rect">
            <a:avLst/>
          </a:prstGeom>
          <a:noFill/>
          <a:ln>
            <a:noFill/>
          </a:ln>
        </p:spPr>
        <p:txBody>
          <a:bodyPr wrap="square" rtlCol="0">
            <a:spAutoFit/>
          </a:bodyPr>
          <a:lstStyle/>
          <a:p>
            <a:r>
              <a:rPr lang="en-GB" sz="2400" dirty="0">
                <a:solidFill>
                  <a:srgbClr val="FF0000"/>
                </a:solidFill>
              </a:rPr>
              <a:t>180mm</a:t>
            </a:r>
          </a:p>
        </p:txBody>
      </p:sp>
      <p:sp>
        <p:nvSpPr>
          <p:cNvPr id="18" name="TextBox 17"/>
          <p:cNvSpPr txBox="1"/>
          <p:nvPr/>
        </p:nvSpPr>
        <p:spPr>
          <a:xfrm>
            <a:off x="3059832" y="3276600"/>
            <a:ext cx="1026305" cy="461665"/>
          </a:xfrm>
          <a:prstGeom prst="rect">
            <a:avLst/>
          </a:prstGeom>
          <a:noFill/>
          <a:ln>
            <a:noFill/>
          </a:ln>
        </p:spPr>
        <p:txBody>
          <a:bodyPr wrap="square" rtlCol="0">
            <a:spAutoFit/>
          </a:bodyPr>
          <a:lstStyle/>
          <a:p>
            <a:r>
              <a:rPr lang="en-GB" sz="2400" dirty="0">
                <a:solidFill>
                  <a:srgbClr val="FF0000"/>
                </a:solidFill>
              </a:rPr>
              <a:t>10mm</a:t>
            </a:r>
          </a:p>
        </p:txBody>
      </p:sp>
      <p:sp>
        <p:nvSpPr>
          <p:cNvPr id="19" name="TextBox 18"/>
          <p:cNvSpPr txBox="1"/>
          <p:nvPr/>
        </p:nvSpPr>
        <p:spPr>
          <a:xfrm>
            <a:off x="4572000" y="3009833"/>
            <a:ext cx="4248472" cy="1569660"/>
          </a:xfrm>
          <a:prstGeom prst="rect">
            <a:avLst/>
          </a:prstGeom>
          <a:noFill/>
        </p:spPr>
        <p:txBody>
          <a:bodyPr wrap="square" rtlCol="0">
            <a:spAutoFit/>
          </a:bodyPr>
          <a:lstStyle/>
          <a:p>
            <a:r>
              <a:rPr lang="en-GB" sz="2400" dirty="0">
                <a:solidFill>
                  <a:srgbClr val="FF0000"/>
                </a:solidFill>
              </a:rPr>
              <a:t>Area of Triangles = (9 x 4) ÷ 2</a:t>
            </a:r>
          </a:p>
          <a:p>
            <a:r>
              <a:rPr lang="en-GB" sz="2400" dirty="0">
                <a:solidFill>
                  <a:srgbClr val="FF0000"/>
                </a:solidFill>
              </a:rPr>
              <a:t>	                  = 18mm</a:t>
            </a:r>
            <a:r>
              <a:rPr lang="en-GB" sz="2400" baseline="30000" dirty="0">
                <a:solidFill>
                  <a:srgbClr val="FF0000"/>
                </a:solidFill>
              </a:rPr>
              <a:t>2</a:t>
            </a:r>
          </a:p>
          <a:p>
            <a:r>
              <a:rPr lang="en-GB" sz="2400" dirty="0">
                <a:solidFill>
                  <a:srgbClr val="FF0000"/>
                </a:solidFill>
              </a:rPr>
              <a:t>		     = 18 x 2</a:t>
            </a:r>
          </a:p>
          <a:p>
            <a:r>
              <a:rPr lang="en-GB" sz="2400" dirty="0">
                <a:solidFill>
                  <a:srgbClr val="FF0000"/>
                </a:solidFill>
              </a:rPr>
              <a:t>		     </a:t>
            </a:r>
            <a:r>
              <a:rPr lang="en-GB" sz="2400" dirty="0">
                <a:solidFill>
                  <a:srgbClr val="0000FF"/>
                </a:solidFill>
              </a:rPr>
              <a:t>= 36mm</a:t>
            </a:r>
            <a:r>
              <a:rPr lang="en-GB" sz="2400" baseline="30000" dirty="0">
                <a:solidFill>
                  <a:srgbClr val="0000FF"/>
                </a:solidFill>
              </a:rPr>
              <a:t>2</a:t>
            </a:r>
          </a:p>
        </p:txBody>
      </p:sp>
      <p:sp>
        <p:nvSpPr>
          <p:cNvPr id="20" name="TextBox 19"/>
          <p:cNvSpPr txBox="1"/>
          <p:nvPr/>
        </p:nvSpPr>
        <p:spPr>
          <a:xfrm>
            <a:off x="4664108" y="4509120"/>
            <a:ext cx="4248472" cy="830997"/>
          </a:xfrm>
          <a:prstGeom prst="rect">
            <a:avLst/>
          </a:prstGeom>
          <a:noFill/>
        </p:spPr>
        <p:txBody>
          <a:bodyPr wrap="square" rtlCol="0">
            <a:spAutoFit/>
          </a:bodyPr>
          <a:lstStyle/>
          <a:p>
            <a:r>
              <a:rPr lang="en-GB" sz="2400" dirty="0">
                <a:solidFill>
                  <a:srgbClr val="FF0000"/>
                </a:solidFill>
              </a:rPr>
              <a:t>Front Rectangle   = 180 x 10</a:t>
            </a:r>
          </a:p>
          <a:p>
            <a:r>
              <a:rPr lang="en-GB" sz="2400" dirty="0">
                <a:solidFill>
                  <a:srgbClr val="FF0000"/>
                </a:solidFill>
              </a:rPr>
              <a:t>	                  </a:t>
            </a:r>
            <a:r>
              <a:rPr lang="en-GB" sz="2400" dirty="0">
                <a:solidFill>
                  <a:srgbClr val="0000FF"/>
                </a:solidFill>
              </a:rPr>
              <a:t>= 1800mm</a:t>
            </a:r>
            <a:r>
              <a:rPr lang="en-GB" sz="2400" baseline="30000" dirty="0">
                <a:solidFill>
                  <a:srgbClr val="0000FF"/>
                </a:solidFill>
              </a:rPr>
              <a:t>2</a:t>
            </a:r>
          </a:p>
        </p:txBody>
      </p:sp>
      <p:sp>
        <p:nvSpPr>
          <p:cNvPr id="21" name="TextBox 20"/>
          <p:cNvSpPr txBox="1"/>
          <p:nvPr/>
        </p:nvSpPr>
        <p:spPr>
          <a:xfrm>
            <a:off x="4664108" y="5301208"/>
            <a:ext cx="4248472" cy="830997"/>
          </a:xfrm>
          <a:prstGeom prst="rect">
            <a:avLst/>
          </a:prstGeom>
          <a:noFill/>
        </p:spPr>
        <p:txBody>
          <a:bodyPr wrap="square" rtlCol="0">
            <a:spAutoFit/>
          </a:bodyPr>
          <a:lstStyle/>
          <a:p>
            <a:r>
              <a:rPr lang="en-GB" sz="2400" dirty="0">
                <a:solidFill>
                  <a:srgbClr val="FF0000"/>
                </a:solidFill>
              </a:rPr>
              <a:t>Back Rectangle    = 180 x 9</a:t>
            </a:r>
          </a:p>
          <a:p>
            <a:r>
              <a:rPr lang="en-GB" sz="2400" dirty="0">
                <a:solidFill>
                  <a:srgbClr val="FF0000"/>
                </a:solidFill>
              </a:rPr>
              <a:t>	                  </a:t>
            </a:r>
            <a:r>
              <a:rPr lang="en-GB" sz="2400" dirty="0">
                <a:solidFill>
                  <a:srgbClr val="0000FF"/>
                </a:solidFill>
              </a:rPr>
              <a:t>= 1620mm</a:t>
            </a:r>
            <a:r>
              <a:rPr lang="en-GB" sz="2400" baseline="30000" dirty="0">
                <a:solidFill>
                  <a:srgbClr val="0000FF"/>
                </a:solidFill>
              </a:rPr>
              <a:t>2</a:t>
            </a:r>
          </a:p>
        </p:txBody>
      </p:sp>
      <p:sp>
        <p:nvSpPr>
          <p:cNvPr id="22" name="TextBox 21"/>
          <p:cNvSpPr txBox="1"/>
          <p:nvPr/>
        </p:nvSpPr>
        <p:spPr>
          <a:xfrm>
            <a:off x="4671718" y="6010089"/>
            <a:ext cx="4248472" cy="830997"/>
          </a:xfrm>
          <a:prstGeom prst="rect">
            <a:avLst/>
          </a:prstGeom>
          <a:noFill/>
        </p:spPr>
        <p:txBody>
          <a:bodyPr wrap="square" rtlCol="0">
            <a:spAutoFit/>
          </a:bodyPr>
          <a:lstStyle/>
          <a:p>
            <a:r>
              <a:rPr lang="en-GB" sz="2400" dirty="0">
                <a:solidFill>
                  <a:srgbClr val="FF0000"/>
                </a:solidFill>
              </a:rPr>
              <a:t>Base Rectangle    = 180 x 4</a:t>
            </a:r>
          </a:p>
          <a:p>
            <a:r>
              <a:rPr lang="en-GB" sz="2400" dirty="0">
                <a:solidFill>
                  <a:srgbClr val="FF0000"/>
                </a:solidFill>
              </a:rPr>
              <a:t>	                  </a:t>
            </a:r>
            <a:r>
              <a:rPr lang="en-GB" sz="2400" dirty="0">
                <a:solidFill>
                  <a:srgbClr val="0000FF"/>
                </a:solidFill>
              </a:rPr>
              <a:t>= 720mm</a:t>
            </a:r>
            <a:r>
              <a:rPr lang="en-GB" sz="2400" baseline="30000" dirty="0">
                <a:solidFill>
                  <a:srgbClr val="0000FF"/>
                </a:solidFill>
              </a:rPr>
              <a:t>2</a:t>
            </a:r>
          </a:p>
        </p:txBody>
      </p:sp>
      <p:sp>
        <p:nvSpPr>
          <p:cNvPr id="23" name="TextBox 22"/>
          <p:cNvSpPr txBox="1"/>
          <p:nvPr/>
        </p:nvSpPr>
        <p:spPr>
          <a:xfrm>
            <a:off x="215516" y="5733256"/>
            <a:ext cx="4248472" cy="1200329"/>
          </a:xfrm>
          <a:prstGeom prst="rect">
            <a:avLst/>
          </a:prstGeom>
          <a:noFill/>
        </p:spPr>
        <p:txBody>
          <a:bodyPr wrap="square" rtlCol="0">
            <a:spAutoFit/>
          </a:bodyPr>
          <a:lstStyle/>
          <a:p>
            <a:r>
              <a:rPr lang="en-GB" sz="2400" dirty="0">
                <a:solidFill>
                  <a:srgbClr val="0000FF"/>
                </a:solidFill>
              </a:rPr>
              <a:t>Total Surface Area = 36 + 1800 + 		          1620 + 720</a:t>
            </a:r>
          </a:p>
          <a:p>
            <a:r>
              <a:rPr lang="en-GB" sz="2400" dirty="0">
                <a:solidFill>
                  <a:srgbClr val="0000FF"/>
                </a:solidFill>
              </a:rPr>
              <a:t>	                    </a:t>
            </a:r>
            <a:r>
              <a:rPr lang="en-GB" sz="2400" dirty="0"/>
              <a:t>= 4176mm</a:t>
            </a:r>
            <a:r>
              <a:rPr lang="en-GB" sz="2400" baseline="30000" dirty="0"/>
              <a:t>2</a:t>
            </a:r>
          </a:p>
        </p:txBody>
      </p:sp>
    </p:spTree>
    <p:extLst>
      <p:ext uri="{BB962C8B-B14F-4D97-AF65-F5344CB8AC3E}">
        <p14:creationId xmlns:p14="http://schemas.microsoft.com/office/powerpoint/2010/main" val="22506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wipe(down)">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Effect transition="in" filter="wipe(down)">
                                      <p:cBhvr>
                                        <p:cTn id="46" dur="500"/>
                                        <p:tgtEl>
                                          <p:spTgt spid="19">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xEl>
                                              <p:pRg st="2" end="2"/>
                                            </p:txEl>
                                          </p:spTgt>
                                        </p:tgtEl>
                                        <p:attrNameLst>
                                          <p:attrName>style.visibility</p:attrName>
                                        </p:attrNameLst>
                                      </p:cBhvr>
                                      <p:to>
                                        <p:strVal val="visible"/>
                                      </p:to>
                                    </p:set>
                                    <p:animEffect transition="in" filter="wipe(down)">
                                      <p:cBhvr>
                                        <p:cTn id="51" dur="500"/>
                                        <p:tgtEl>
                                          <p:spTgt spid="19">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9">
                                            <p:txEl>
                                              <p:pRg st="3" end="3"/>
                                            </p:txEl>
                                          </p:spTgt>
                                        </p:tgtEl>
                                        <p:attrNameLst>
                                          <p:attrName>style.visibility</p:attrName>
                                        </p:attrNameLst>
                                      </p:cBhvr>
                                      <p:to>
                                        <p:strVal val="visible"/>
                                      </p:to>
                                    </p:set>
                                    <p:animEffect transition="in" filter="wipe(down)">
                                      <p:cBhvr>
                                        <p:cTn id="56" dur="500"/>
                                        <p:tgtEl>
                                          <p:spTgt spid="19">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wipe(down)">
                                      <p:cBhvr>
                                        <p:cTn id="61" dur="500"/>
                                        <p:tgtEl>
                                          <p:spTgt spid="2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0">
                                            <p:txEl>
                                              <p:pRg st="1" end="1"/>
                                            </p:txEl>
                                          </p:spTgt>
                                        </p:tgtEl>
                                        <p:attrNameLst>
                                          <p:attrName>style.visibility</p:attrName>
                                        </p:attrNameLst>
                                      </p:cBhvr>
                                      <p:to>
                                        <p:strVal val="visible"/>
                                      </p:to>
                                    </p:set>
                                    <p:animEffect transition="in" filter="wipe(down)">
                                      <p:cBhvr>
                                        <p:cTn id="66" dur="500"/>
                                        <p:tgtEl>
                                          <p:spTgt spid="20">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wipe(down)">
                                      <p:cBhvr>
                                        <p:cTn id="71" dur="500"/>
                                        <p:tgtEl>
                                          <p:spTgt spid="21">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1">
                                            <p:txEl>
                                              <p:pRg st="1" end="1"/>
                                            </p:txEl>
                                          </p:spTgt>
                                        </p:tgtEl>
                                        <p:attrNameLst>
                                          <p:attrName>style.visibility</p:attrName>
                                        </p:attrNameLst>
                                      </p:cBhvr>
                                      <p:to>
                                        <p:strVal val="visible"/>
                                      </p:to>
                                    </p:set>
                                    <p:animEffect transition="in" filter="wipe(down)">
                                      <p:cBhvr>
                                        <p:cTn id="76" dur="500"/>
                                        <p:tgtEl>
                                          <p:spTgt spid="21">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2">
                                            <p:txEl>
                                              <p:pRg st="0" end="0"/>
                                            </p:txEl>
                                          </p:spTgt>
                                        </p:tgtEl>
                                        <p:attrNameLst>
                                          <p:attrName>style.visibility</p:attrName>
                                        </p:attrNameLst>
                                      </p:cBhvr>
                                      <p:to>
                                        <p:strVal val="visible"/>
                                      </p:to>
                                    </p:set>
                                    <p:animEffect transition="in" filter="wipe(down)">
                                      <p:cBhvr>
                                        <p:cTn id="81" dur="500"/>
                                        <p:tgtEl>
                                          <p:spTgt spid="22">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22">
                                            <p:txEl>
                                              <p:pRg st="1" end="1"/>
                                            </p:txEl>
                                          </p:spTgt>
                                        </p:tgtEl>
                                        <p:attrNameLst>
                                          <p:attrName>style.visibility</p:attrName>
                                        </p:attrNameLst>
                                      </p:cBhvr>
                                      <p:to>
                                        <p:strVal val="visible"/>
                                      </p:to>
                                    </p:set>
                                    <p:animEffect transition="in" filter="wipe(down)">
                                      <p:cBhvr>
                                        <p:cTn id="86" dur="500"/>
                                        <p:tgtEl>
                                          <p:spTgt spid="22">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23">
                                            <p:txEl>
                                              <p:pRg st="0" end="0"/>
                                            </p:txEl>
                                          </p:spTgt>
                                        </p:tgtEl>
                                        <p:attrNameLst>
                                          <p:attrName>style.visibility</p:attrName>
                                        </p:attrNameLst>
                                      </p:cBhvr>
                                      <p:to>
                                        <p:strVal val="visible"/>
                                      </p:to>
                                    </p:set>
                                    <p:animEffect transition="in" filter="wipe(down)">
                                      <p:cBhvr>
                                        <p:cTn id="91" dur="500"/>
                                        <p:tgtEl>
                                          <p:spTgt spid="23">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23">
                                            <p:txEl>
                                              <p:pRg st="1" end="1"/>
                                            </p:txEl>
                                          </p:spTgt>
                                        </p:tgtEl>
                                        <p:attrNameLst>
                                          <p:attrName>style.visibility</p:attrName>
                                        </p:attrNameLst>
                                      </p:cBhvr>
                                      <p:to>
                                        <p:strVal val="visible"/>
                                      </p:to>
                                    </p:set>
                                    <p:animEffect transition="in" filter="wipe(down)">
                                      <p:cBhvr>
                                        <p:cTn id="96"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Worded Problems</a:t>
            </a:r>
          </a:p>
        </p:txBody>
      </p:sp>
      <p:sp>
        <p:nvSpPr>
          <p:cNvPr id="3" name="Content Placeholder 2"/>
          <p:cNvSpPr>
            <a:spLocks noGrp="1"/>
          </p:cNvSpPr>
          <p:nvPr>
            <p:ph idx="1"/>
          </p:nvPr>
        </p:nvSpPr>
        <p:spPr/>
        <p:txBody>
          <a:bodyPr>
            <a:normAutofit/>
          </a:bodyPr>
          <a:lstStyle/>
          <a:p>
            <a:r>
              <a:rPr lang="en-GB" sz="2400" dirty="0"/>
              <a:t>A box measures 50cm by 35cm by 40cm. It is used to hold boxes of drawing pins which themselves measure 8cm by 1cm by 3cm. How many boxes of drawing pins will fit inside the larger box?</a:t>
            </a:r>
          </a:p>
        </p:txBody>
      </p:sp>
      <p:sp>
        <p:nvSpPr>
          <p:cNvPr id="4" name="Cube 3"/>
          <p:cNvSpPr/>
          <p:nvPr/>
        </p:nvSpPr>
        <p:spPr>
          <a:xfrm>
            <a:off x="395536" y="3429000"/>
            <a:ext cx="2880320" cy="2376264"/>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be 4"/>
          <p:cNvSpPr/>
          <p:nvPr/>
        </p:nvSpPr>
        <p:spPr>
          <a:xfrm>
            <a:off x="4355976" y="3068960"/>
            <a:ext cx="1080120" cy="648072"/>
          </a:xfrm>
          <a:prstGeom prst="cub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27584" y="5805264"/>
            <a:ext cx="1368152" cy="461665"/>
          </a:xfrm>
          <a:prstGeom prst="rect">
            <a:avLst/>
          </a:prstGeom>
          <a:noFill/>
        </p:spPr>
        <p:txBody>
          <a:bodyPr wrap="square" rtlCol="0">
            <a:spAutoFit/>
          </a:bodyPr>
          <a:lstStyle/>
          <a:p>
            <a:pPr algn="ctr"/>
            <a:r>
              <a:rPr lang="en-GB" sz="2400" dirty="0"/>
              <a:t>50cm</a:t>
            </a:r>
          </a:p>
        </p:txBody>
      </p:sp>
      <p:sp>
        <p:nvSpPr>
          <p:cNvPr id="7" name="TextBox 6"/>
          <p:cNvSpPr txBox="1"/>
          <p:nvPr/>
        </p:nvSpPr>
        <p:spPr>
          <a:xfrm>
            <a:off x="2987824" y="4155467"/>
            <a:ext cx="1368152" cy="461665"/>
          </a:xfrm>
          <a:prstGeom prst="rect">
            <a:avLst/>
          </a:prstGeom>
          <a:noFill/>
        </p:spPr>
        <p:txBody>
          <a:bodyPr wrap="square" rtlCol="0">
            <a:spAutoFit/>
          </a:bodyPr>
          <a:lstStyle/>
          <a:p>
            <a:pPr algn="ctr"/>
            <a:r>
              <a:rPr lang="en-GB" sz="2400" dirty="0"/>
              <a:t>40cm</a:t>
            </a:r>
          </a:p>
        </p:txBody>
      </p:sp>
      <p:sp>
        <p:nvSpPr>
          <p:cNvPr id="8" name="TextBox 7"/>
          <p:cNvSpPr txBox="1"/>
          <p:nvPr/>
        </p:nvSpPr>
        <p:spPr>
          <a:xfrm>
            <a:off x="2699792" y="5343599"/>
            <a:ext cx="1368152" cy="461665"/>
          </a:xfrm>
          <a:prstGeom prst="rect">
            <a:avLst/>
          </a:prstGeom>
          <a:noFill/>
        </p:spPr>
        <p:txBody>
          <a:bodyPr wrap="square" rtlCol="0">
            <a:spAutoFit/>
          </a:bodyPr>
          <a:lstStyle/>
          <a:p>
            <a:pPr algn="ctr"/>
            <a:r>
              <a:rPr lang="en-GB" sz="2400" dirty="0"/>
              <a:t>35cm</a:t>
            </a:r>
          </a:p>
        </p:txBody>
      </p:sp>
      <p:sp>
        <p:nvSpPr>
          <p:cNvPr id="9" name="TextBox 8"/>
          <p:cNvSpPr txBox="1"/>
          <p:nvPr/>
        </p:nvSpPr>
        <p:spPr>
          <a:xfrm>
            <a:off x="3347864" y="3222670"/>
            <a:ext cx="1368152" cy="461665"/>
          </a:xfrm>
          <a:prstGeom prst="rect">
            <a:avLst/>
          </a:prstGeom>
          <a:noFill/>
        </p:spPr>
        <p:txBody>
          <a:bodyPr wrap="square" rtlCol="0">
            <a:spAutoFit/>
          </a:bodyPr>
          <a:lstStyle/>
          <a:p>
            <a:pPr algn="ctr"/>
            <a:r>
              <a:rPr lang="en-GB" sz="2400" dirty="0"/>
              <a:t>3cm</a:t>
            </a:r>
          </a:p>
        </p:txBody>
      </p:sp>
      <p:sp>
        <p:nvSpPr>
          <p:cNvPr id="10" name="TextBox 9"/>
          <p:cNvSpPr txBox="1"/>
          <p:nvPr/>
        </p:nvSpPr>
        <p:spPr>
          <a:xfrm>
            <a:off x="5076056" y="3414191"/>
            <a:ext cx="1368152" cy="461665"/>
          </a:xfrm>
          <a:prstGeom prst="rect">
            <a:avLst/>
          </a:prstGeom>
          <a:noFill/>
        </p:spPr>
        <p:txBody>
          <a:bodyPr wrap="square" rtlCol="0">
            <a:spAutoFit/>
          </a:bodyPr>
          <a:lstStyle/>
          <a:p>
            <a:pPr algn="ctr"/>
            <a:r>
              <a:rPr lang="en-GB" sz="2400" dirty="0"/>
              <a:t>1cm</a:t>
            </a:r>
          </a:p>
        </p:txBody>
      </p:sp>
      <p:sp>
        <p:nvSpPr>
          <p:cNvPr id="11" name="TextBox 10"/>
          <p:cNvSpPr txBox="1"/>
          <p:nvPr/>
        </p:nvSpPr>
        <p:spPr>
          <a:xfrm>
            <a:off x="4139952" y="3645024"/>
            <a:ext cx="1368152" cy="461665"/>
          </a:xfrm>
          <a:prstGeom prst="rect">
            <a:avLst/>
          </a:prstGeom>
          <a:noFill/>
        </p:spPr>
        <p:txBody>
          <a:bodyPr wrap="square" rtlCol="0">
            <a:spAutoFit/>
          </a:bodyPr>
          <a:lstStyle/>
          <a:p>
            <a:pPr algn="ctr"/>
            <a:r>
              <a:rPr lang="en-GB" sz="2400" dirty="0"/>
              <a:t>8cm</a:t>
            </a:r>
          </a:p>
        </p:txBody>
      </p:sp>
      <p:sp>
        <p:nvSpPr>
          <p:cNvPr id="12" name="TextBox 11"/>
          <p:cNvSpPr txBox="1"/>
          <p:nvPr/>
        </p:nvSpPr>
        <p:spPr>
          <a:xfrm>
            <a:off x="4083465" y="4304999"/>
            <a:ext cx="2880320" cy="1200329"/>
          </a:xfrm>
          <a:prstGeom prst="rect">
            <a:avLst/>
          </a:prstGeom>
          <a:noFill/>
        </p:spPr>
        <p:txBody>
          <a:bodyPr wrap="square" rtlCol="0">
            <a:spAutoFit/>
          </a:bodyPr>
          <a:lstStyle/>
          <a:p>
            <a:r>
              <a:rPr lang="en-GB" sz="2400" dirty="0">
                <a:solidFill>
                  <a:schemeClr val="accent6">
                    <a:lumMod val="50000"/>
                  </a:schemeClr>
                </a:solidFill>
              </a:rPr>
              <a:t>Volume of Large Box:</a:t>
            </a:r>
          </a:p>
          <a:p>
            <a:r>
              <a:rPr lang="en-GB" sz="2400" dirty="0">
                <a:solidFill>
                  <a:schemeClr val="accent6">
                    <a:lumMod val="50000"/>
                  </a:schemeClr>
                </a:solidFill>
              </a:rPr>
              <a:t>= 50 x 40 x 35</a:t>
            </a:r>
          </a:p>
          <a:p>
            <a:r>
              <a:rPr lang="en-GB" sz="2400" dirty="0">
                <a:solidFill>
                  <a:schemeClr val="accent6">
                    <a:lumMod val="50000"/>
                  </a:schemeClr>
                </a:solidFill>
              </a:rPr>
              <a:t>= 70000cm</a:t>
            </a:r>
            <a:r>
              <a:rPr lang="en-GB" sz="2400" baseline="30000" dirty="0">
                <a:solidFill>
                  <a:schemeClr val="accent6">
                    <a:lumMod val="50000"/>
                  </a:schemeClr>
                </a:solidFill>
              </a:rPr>
              <a:t>3</a:t>
            </a:r>
          </a:p>
        </p:txBody>
      </p:sp>
      <p:sp>
        <p:nvSpPr>
          <p:cNvPr id="13" name="TextBox 12"/>
          <p:cNvSpPr txBox="1"/>
          <p:nvPr/>
        </p:nvSpPr>
        <p:spPr>
          <a:xfrm>
            <a:off x="6263680" y="2814026"/>
            <a:ext cx="2880320" cy="1200329"/>
          </a:xfrm>
          <a:prstGeom prst="rect">
            <a:avLst/>
          </a:prstGeom>
          <a:noFill/>
        </p:spPr>
        <p:txBody>
          <a:bodyPr wrap="square" rtlCol="0">
            <a:spAutoFit/>
          </a:bodyPr>
          <a:lstStyle/>
          <a:p>
            <a:r>
              <a:rPr lang="en-GB" sz="2400" dirty="0">
                <a:solidFill>
                  <a:srgbClr val="FF0000"/>
                </a:solidFill>
              </a:rPr>
              <a:t>Volume of Small Box:</a:t>
            </a:r>
          </a:p>
          <a:p>
            <a:r>
              <a:rPr lang="en-GB" sz="2400" dirty="0">
                <a:solidFill>
                  <a:srgbClr val="FF0000"/>
                </a:solidFill>
              </a:rPr>
              <a:t>= 8 x 3 x 1</a:t>
            </a:r>
          </a:p>
          <a:p>
            <a:r>
              <a:rPr lang="en-GB" sz="2400" dirty="0">
                <a:solidFill>
                  <a:srgbClr val="FF0000"/>
                </a:solidFill>
              </a:rPr>
              <a:t>= 24cm</a:t>
            </a:r>
            <a:r>
              <a:rPr lang="en-GB" sz="2400" baseline="30000" dirty="0">
                <a:solidFill>
                  <a:srgbClr val="FF0000"/>
                </a:solidFill>
              </a:rPr>
              <a:t>3</a:t>
            </a:r>
          </a:p>
        </p:txBody>
      </p:sp>
      <p:sp>
        <p:nvSpPr>
          <p:cNvPr id="14" name="TextBox 13"/>
          <p:cNvSpPr txBox="1"/>
          <p:nvPr/>
        </p:nvSpPr>
        <p:spPr>
          <a:xfrm>
            <a:off x="6263680" y="5013176"/>
            <a:ext cx="2880320" cy="1938992"/>
          </a:xfrm>
          <a:prstGeom prst="rect">
            <a:avLst/>
          </a:prstGeom>
          <a:noFill/>
        </p:spPr>
        <p:txBody>
          <a:bodyPr wrap="square" rtlCol="0">
            <a:spAutoFit/>
          </a:bodyPr>
          <a:lstStyle/>
          <a:p>
            <a:r>
              <a:rPr lang="en-GB" sz="2400" dirty="0">
                <a:solidFill>
                  <a:srgbClr val="0000FF"/>
                </a:solidFill>
              </a:rPr>
              <a:t>Number of small boxes that will fit in the large box:</a:t>
            </a:r>
          </a:p>
          <a:p>
            <a:r>
              <a:rPr lang="en-GB" sz="2400" dirty="0">
                <a:solidFill>
                  <a:srgbClr val="0000FF"/>
                </a:solidFill>
              </a:rPr>
              <a:t>= 70000 ÷ 24</a:t>
            </a:r>
          </a:p>
          <a:p>
            <a:r>
              <a:rPr lang="en-GB" sz="2400" dirty="0">
                <a:solidFill>
                  <a:srgbClr val="0000FF"/>
                </a:solidFill>
              </a:rPr>
              <a:t>= 2916.67 (2dp)</a:t>
            </a:r>
          </a:p>
        </p:txBody>
      </p:sp>
      <p:sp>
        <p:nvSpPr>
          <p:cNvPr id="15" name="TextBox 14"/>
          <p:cNvSpPr txBox="1"/>
          <p:nvPr/>
        </p:nvSpPr>
        <p:spPr>
          <a:xfrm>
            <a:off x="2339752" y="5949280"/>
            <a:ext cx="3707904" cy="830997"/>
          </a:xfrm>
          <a:prstGeom prst="rect">
            <a:avLst/>
          </a:prstGeom>
          <a:solidFill>
            <a:schemeClr val="tx1"/>
          </a:solidFill>
        </p:spPr>
        <p:txBody>
          <a:bodyPr wrap="square" rtlCol="0">
            <a:spAutoFit/>
          </a:bodyPr>
          <a:lstStyle/>
          <a:p>
            <a:r>
              <a:rPr lang="en-GB" sz="2400" dirty="0">
                <a:solidFill>
                  <a:srgbClr val="FFFF00"/>
                </a:solidFill>
              </a:rPr>
              <a:t>“2916 boxes of drawing pins will fit inside the box.”</a:t>
            </a:r>
          </a:p>
        </p:txBody>
      </p:sp>
    </p:spTree>
    <p:extLst>
      <p:ext uri="{BB962C8B-B14F-4D97-AF65-F5344CB8AC3E}">
        <p14:creationId xmlns:p14="http://schemas.microsoft.com/office/powerpoint/2010/main" val="255364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down)">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wipe(down)">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wipe(down)">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2">
                                            <p:txEl>
                                              <p:pRg st="0" end="0"/>
                                            </p:txEl>
                                          </p:spTgt>
                                        </p:tgtEl>
                                        <p:attrNameLst>
                                          <p:attrName>style.visibility</p:attrName>
                                        </p:attrNameLst>
                                      </p:cBhvr>
                                      <p:to>
                                        <p:strVal val="visible"/>
                                      </p:to>
                                    </p:set>
                                    <p:animEffect transition="in" filter="wipe(down)">
                                      <p:cBhvr>
                                        <p:cTn id="62" dur="500"/>
                                        <p:tgtEl>
                                          <p:spTgt spid="1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2">
                                            <p:txEl>
                                              <p:pRg st="1" end="1"/>
                                            </p:txEl>
                                          </p:spTgt>
                                        </p:tgtEl>
                                        <p:attrNameLst>
                                          <p:attrName>style.visibility</p:attrName>
                                        </p:attrNameLst>
                                      </p:cBhvr>
                                      <p:to>
                                        <p:strVal val="visible"/>
                                      </p:to>
                                    </p:set>
                                    <p:animEffect transition="in" filter="wipe(down)">
                                      <p:cBhvr>
                                        <p:cTn id="67" dur="500"/>
                                        <p:tgtEl>
                                          <p:spTgt spid="1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2">
                                            <p:txEl>
                                              <p:pRg st="2" end="2"/>
                                            </p:txEl>
                                          </p:spTgt>
                                        </p:tgtEl>
                                        <p:attrNameLst>
                                          <p:attrName>style.visibility</p:attrName>
                                        </p:attrNameLst>
                                      </p:cBhvr>
                                      <p:to>
                                        <p:strVal val="visible"/>
                                      </p:to>
                                    </p:set>
                                    <p:animEffect transition="in" filter="wipe(down)">
                                      <p:cBhvr>
                                        <p:cTn id="72" dur="500"/>
                                        <p:tgtEl>
                                          <p:spTgt spid="12">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Effect transition="in" filter="wipe(down)">
                                      <p:cBhvr>
                                        <p:cTn id="77" dur="500"/>
                                        <p:tgtEl>
                                          <p:spTgt spid="1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4">
                                            <p:txEl>
                                              <p:pRg st="1" end="1"/>
                                            </p:txEl>
                                          </p:spTgt>
                                        </p:tgtEl>
                                        <p:attrNameLst>
                                          <p:attrName>style.visibility</p:attrName>
                                        </p:attrNameLst>
                                      </p:cBhvr>
                                      <p:to>
                                        <p:strVal val="visible"/>
                                      </p:to>
                                    </p:set>
                                    <p:animEffect transition="in" filter="wipe(down)">
                                      <p:cBhvr>
                                        <p:cTn id="82" dur="500"/>
                                        <p:tgtEl>
                                          <p:spTgt spid="14">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wipe(down)">
                                      <p:cBhvr>
                                        <p:cTn id="87" dur="500"/>
                                        <p:tgtEl>
                                          <p:spTgt spid="14">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02" t="51786" r="13881" b="28373"/>
          <a:stretch/>
        </p:blipFill>
        <p:spPr bwMode="auto">
          <a:xfrm>
            <a:off x="540882" y="260648"/>
            <a:ext cx="8579025" cy="145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654" t="16609" r="14861" b="34771"/>
          <a:stretch/>
        </p:blipFill>
        <p:spPr bwMode="auto">
          <a:xfrm>
            <a:off x="469392" y="1844824"/>
            <a:ext cx="8650515" cy="355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4449" y="5734496"/>
            <a:ext cx="8674608" cy="1200329"/>
          </a:xfrm>
          <a:prstGeom prst="rect">
            <a:avLst/>
          </a:prstGeom>
          <a:noFill/>
        </p:spPr>
        <p:txBody>
          <a:bodyPr wrap="square" rtlCol="0">
            <a:spAutoFit/>
          </a:bodyPr>
          <a:lstStyle/>
          <a:p>
            <a:r>
              <a:rPr lang="en-GB" sz="2400" dirty="0"/>
              <a:t>A gold bar is a triangular prism. The triangle on the end is isosceles with a height of 7cm, and a width of 5cm. The bars are 20cm long. Given the bar weighs 350g, calculate it’s </a:t>
            </a:r>
            <a:r>
              <a:rPr lang="en-GB" sz="2400" b="1" dirty="0"/>
              <a:t>density</a:t>
            </a:r>
            <a:r>
              <a:rPr lang="en-GB" sz="2400" dirty="0"/>
              <a:t>.</a:t>
            </a:r>
          </a:p>
        </p:txBody>
      </p:sp>
      <p:sp>
        <p:nvSpPr>
          <p:cNvPr id="5" name="Oval 4"/>
          <p:cNvSpPr/>
          <p:nvPr/>
        </p:nvSpPr>
        <p:spPr>
          <a:xfrm>
            <a:off x="106174" y="89350"/>
            <a:ext cx="434708" cy="4482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6174" y="2060848"/>
            <a:ext cx="434708" cy="4347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5513" y="3068960"/>
            <a:ext cx="434708" cy="434708"/>
          </a:xfrm>
          <a:prstGeom prst="ellipse">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1220" y="5770241"/>
            <a:ext cx="434708" cy="434708"/>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93552" y="5804171"/>
            <a:ext cx="348275" cy="34827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96098" y="1683049"/>
            <a:ext cx="1224136" cy="348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388424" y="1683049"/>
            <a:ext cx="1008112" cy="595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668344" y="1683049"/>
            <a:ext cx="936104" cy="377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43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Prisms</a:t>
            </a:r>
          </a:p>
        </p:txBody>
      </p:sp>
      <p:sp>
        <p:nvSpPr>
          <p:cNvPr id="3" name="Content Placeholder 2"/>
          <p:cNvSpPr>
            <a:spLocks noGrp="1"/>
          </p:cNvSpPr>
          <p:nvPr>
            <p:ph idx="1"/>
          </p:nvPr>
        </p:nvSpPr>
        <p:spPr/>
        <p:txBody>
          <a:bodyPr/>
          <a:lstStyle/>
          <a:p>
            <a:r>
              <a:rPr lang="en-GB" dirty="0"/>
              <a:t>A prism is a 3D shape that has a constant cross-section.</a:t>
            </a:r>
          </a:p>
          <a:p>
            <a:endParaRPr lang="en-GB" dirty="0"/>
          </a:p>
          <a:p>
            <a:endParaRPr lang="en-GB" dirty="0"/>
          </a:p>
        </p:txBody>
      </p:sp>
      <p:sp>
        <p:nvSpPr>
          <p:cNvPr id="4" name="Cube 3"/>
          <p:cNvSpPr/>
          <p:nvPr/>
        </p:nvSpPr>
        <p:spPr>
          <a:xfrm>
            <a:off x="755576" y="3140969"/>
            <a:ext cx="2088232" cy="2088232"/>
          </a:xfrm>
          <a:prstGeom prst="cub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be 4"/>
          <p:cNvSpPr/>
          <p:nvPr/>
        </p:nvSpPr>
        <p:spPr>
          <a:xfrm>
            <a:off x="3491880" y="3573016"/>
            <a:ext cx="1944216" cy="1152128"/>
          </a:xfrm>
          <a:prstGeom prst="cub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5940152" y="2276872"/>
            <a:ext cx="2448272" cy="2592288"/>
            <a:chOff x="5940152" y="2276872"/>
            <a:chExt cx="2448272" cy="2592288"/>
          </a:xfrm>
        </p:grpSpPr>
        <p:sp>
          <p:nvSpPr>
            <p:cNvPr id="6" name="Isosceles Triangle 5"/>
            <p:cNvSpPr/>
            <p:nvPr/>
          </p:nvSpPr>
          <p:spPr>
            <a:xfrm>
              <a:off x="5940152" y="3284984"/>
              <a:ext cx="1368152" cy="158417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7704348" y="2276872"/>
              <a:ext cx="684076"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p:cNvCxnSpPr>
            <p:nvPr/>
          </p:nvCxnSpPr>
          <p:spPr>
            <a:xfrm flipV="1">
              <a:off x="6624228" y="2276872"/>
              <a:ext cx="108012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flipV="1">
              <a:off x="7308304" y="3861048"/>
              <a:ext cx="108012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043608" y="5301209"/>
            <a:ext cx="1440160" cy="584775"/>
          </a:xfrm>
          <a:prstGeom prst="rect">
            <a:avLst/>
          </a:prstGeom>
          <a:noFill/>
        </p:spPr>
        <p:txBody>
          <a:bodyPr wrap="square" rtlCol="0">
            <a:spAutoFit/>
          </a:bodyPr>
          <a:lstStyle/>
          <a:p>
            <a:r>
              <a:rPr lang="en-GB" sz="3200" dirty="0"/>
              <a:t>CUBE</a:t>
            </a:r>
          </a:p>
        </p:txBody>
      </p:sp>
      <p:sp>
        <p:nvSpPr>
          <p:cNvPr id="14" name="TextBox 13"/>
          <p:cNvSpPr txBox="1"/>
          <p:nvPr/>
        </p:nvSpPr>
        <p:spPr>
          <a:xfrm>
            <a:off x="3491881" y="4796246"/>
            <a:ext cx="1692188" cy="584775"/>
          </a:xfrm>
          <a:prstGeom prst="rect">
            <a:avLst/>
          </a:prstGeom>
          <a:noFill/>
        </p:spPr>
        <p:txBody>
          <a:bodyPr wrap="square" rtlCol="0">
            <a:spAutoFit/>
          </a:bodyPr>
          <a:lstStyle/>
          <a:p>
            <a:r>
              <a:rPr lang="en-GB" sz="3200" dirty="0"/>
              <a:t>CUBOID</a:t>
            </a:r>
          </a:p>
        </p:txBody>
      </p:sp>
      <p:sp>
        <p:nvSpPr>
          <p:cNvPr id="15" name="TextBox 14"/>
          <p:cNvSpPr txBox="1"/>
          <p:nvPr/>
        </p:nvSpPr>
        <p:spPr>
          <a:xfrm>
            <a:off x="6014629" y="4902326"/>
            <a:ext cx="2373796" cy="1077218"/>
          </a:xfrm>
          <a:prstGeom prst="rect">
            <a:avLst/>
          </a:prstGeom>
          <a:noFill/>
        </p:spPr>
        <p:txBody>
          <a:bodyPr wrap="square" rtlCol="0">
            <a:spAutoFit/>
          </a:bodyPr>
          <a:lstStyle/>
          <a:p>
            <a:pPr algn="ctr"/>
            <a:r>
              <a:rPr lang="en-GB" sz="3200" dirty="0"/>
              <a:t>TRIANGULAR</a:t>
            </a:r>
          </a:p>
          <a:p>
            <a:pPr algn="ctr"/>
            <a:r>
              <a:rPr lang="en-GB" sz="3200" dirty="0"/>
              <a:t>PRISM</a:t>
            </a:r>
          </a:p>
        </p:txBody>
      </p:sp>
    </p:spTree>
    <p:extLst>
      <p:ext uri="{BB962C8B-B14F-4D97-AF65-F5344CB8AC3E}">
        <p14:creationId xmlns:p14="http://schemas.microsoft.com/office/powerpoint/2010/main" val="291154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3" name="Content Placeholder 2"/>
          <p:cNvSpPr>
            <a:spLocks noGrp="1"/>
          </p:cNvSpPr>
          <p:nvPr>
            <p:ph idx="1"/>
          </p:nvPr>
        </p:nvSpPr>
        <p:spPr/>
        <p:txBody>
          <a:bodyPr/>
          <a:lstStyle/>
          <a:p>
            <a:r>
              <a:rPr lang="en-GB" dirty="0"/>
              <a:t>Calculate the area of the following shapes</a:t>
            </a:r>
          </a:p>
        </p:txBody>
      </p:sp>
      <p:cxnSp>
        <p:nvCxnSpPr>
          <p:cNvPr id="5" name="Straight Connector 4"/>
          <p:cNvCxnSpPr/>
          <p:nvPr/>
        </p:nvCxnSpPr>
        <p:spPr>
          <a:xfrm>
            <a:off x="1259632" y="2996952"/>
            <a:ext cx="0"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051720" y="2996952"/>
            <a:ext cx="0"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11560" y="2996952"/>
            <a:ext cx="648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1560" y="242088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1560" y="2420888"/>
            <a:ext cx="2520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31840" y="242088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51720" y="2996952"/>
            <a:ext cx="10801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59632" y="4509120"/>
            <a:ext cx="7920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2483604"/>
            <a:ext cx="611560" cy="369332"/>
          </a:xfrm>
          <a:prstGeom prst="rect">
            <a:avLst/>
          </a:prstGeom>
          <a:noFill/>
        </p:spPr>
        <p:txBody>
          <a:bodyPr wrap="square" rtlCol="0">
            <a:spAutoFit/>
          </a:bodyPr>
          <a:lstStyle/>
          <a:p>
            <a:r>
              <a:rPr lang="en-GB" dirty="0"/>
              <a:t>2cm</a:t>
            </a:r>
          </a:p>
        </p:txBody>
      </p:sp>
      <p:sp>
        <p:nvSpPr>
          <p:cNvPr id="20" name="TextBox 19"/>
          <p:cNvSpPr txBox="1"/>
          <p:nvPr/>
        </p:nvSpPr>
        <p:spPr>
          <a:xfrm>
            <a:off x="1349896" y="4494165"/>
            <a:ext cx="611560" cy="369332"/>
          </a:xfrm>
          <a:prstGeom prst="rect">
            <a:avLst/>
          </a:prstGeom>
          <a:noFill/>
        </p:spPr>
        <p:txBody>
          <a:bodyPr wrap="square" rtlCol="0">
            <a:spAutoFit/>
          </a:bodyPr>
          <a:lstStyle/>
          <a:p>
            <a:r>
              <a:rPr lang="en-GB" dirty="0"/>
              <a:t>3cm</a:t>
            </a:r>
          </a:p>
        </p:txBody>
      </p:sp>
      <p:sp>
        <p:nvSpPr>
          <p:cNvPr id="21" name="TextBox 20"/>
          <p:cNvSpPr txBox="1"/>
          <p:nvPr/>
        </p:nvSpPr>
        <p:spPr>
          <a:xfrm>
            <a:off x="650032" y="2981997"/>
            <a:ext cx="611560" cy="369332"/>
          </a:xfrm>
          <a:prstGeom prst="rect">
            <a:avLst/>
          </a:prstGeom>
          <a:noFill/>
        </p:spPr>
        <p:txBody>
          <a:bodyPr wrap="square" rtlCol="0">
            <a:spAutoFit/>
          </a:bodyPr>
          <a:lstStyle/>
          <a:p>
            <a:r>
              <a:rPr lang="en-GB" dirty="0"/>
              <a:t>2cm</a:t>
            </a:r>
          </a:p>
        </p:txBody>
      </p:sp>
      <p:sp>
        <p:nvSpPr>
          <p:cNvPr id="22" name="TextBox 21"/>
          <p:cNvSpPr txBox="1"/>
          <p:nvPr/>
        </p:nvSpPr>
        <p:spPr>
          <a:xfrm>
            <a:off x="2411760" y="2981997"/>
            <a:ext cx="611560" cy="369332"/>
          </a:xfrm>
          <a:prstGeom prst="rect">
            <a:avLst/>
          </a:prstGeom>
          <a:noFill/>
        </p:spPr>
        <p:txBody>
          <a:bodyPr wrap="square" rtlCol="0">
            <a:spAutoFit/>
          </a:bodyPr>
          <a:lstStyle/>
          <a:p>
            <a:r>
              <a:rPr lang="en-GB" dirty="0"/>
              <a:t>4cm</a:t>
            </a:r>
          </a:p>
        </p:txBody>
      </p:sp>
      <p:sp>
        <p:nvSpPr>
          <p:cNvPr id="23" name="TextBox 22"/>
          <p:cNvSpPr txBox="1"/>
          <p:nvPr/>
        </p:nvSpPr>
        <p:spPr>
          <a:xfrm>
            <a:off x="3366948" y="3215971"/>
            <a:ext cx="611560" cy="369332"/>
          </a:xfrm>
          <a:prstGeom prst="rect">
            <a:avLst/>
          </a:prstGeom>
          <a:noFill/>
        </p:spPr>
        <p:txBody>
          <a:bodyPr wrap="square" rtlCol="0">
            <a:spAutoFit/>
          </a:bodyPr>
          <a:lstStyle/>
          <a:p>
            <a:r>
              <a:rPr lang="en-GB" dirty="0"/>
              <a:t>9cm</a:t>
            </a:r>
          </a:p>
        </p:txBody>
      </p:sp>
      <p:cxnSp>
        <p:nvCxnSpPr>
          <p:cNvPr id="25" name="Straight Arrow Connector 24"/>
          <p:cNvCxnSpPr/>
          <p:nvPr/>
        </p:nvCxnSpPr>
        <p:spPr>
          <a:xfrm>
            <a:off x="3347864" y="2420888"/>
            <a:ext cx="0" cy="2073277"/>
          </a:xfrm>
          <a:prstGeom prst="straightConnector1">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Cross 25"/>
          <p:cNvSpPr/>
          <p:nvPr/>
        </p:nvSpPr>
        <p:spPr>
          <a:xfrm>
            <a:off x="5796136" y="2420888"/>
            <a:ext cx="2160240" cy="2442609"/>
          </a:xfrm>
          <a:prstGeom prst="plus">
            <a:avLst>
              <a:gd name="adj" fmla="val 365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328592" y="3456426"/>
            <a:ext cx="611560" cy="369332"/>
          </a:xfrm>
          <a:prstGeom prst="rect">
            <a:avLst/>
          </a:prstGeom>
          <a:noFill/>
        </p:spPr>
        <p:txBody>
          <a:bodyPr wrap="square" rtlCol="0">
            <a:spAutoFit/>
          </a:bodyPr>
          <a:lstStyle/>
          <a:p>
            <a:r>
              <a:rPr lang="en-GB" dirty="0"/>
              <a:t>6m</a:t>
            </a:r>
          </a:p>
        </p:txBody>
      </p:sp>
      <p:sp>
        <p:nvSpPr>
          <p:cNvPr id="28" name="TextBox 27"/>
          <p:cNvSpPr txBox="1"/>
          <p:nvPr/>
        </p:nvSpPr>
        <p:spPr>
          <a:xfrm>
            <a:off x="7344816" y="2859580"/>
            <a:ext cx="611560" cy="369332"/>
          </a:xfrm>
          <a:prstGeom prst="rect">
            <a:avLst/>
          </a:prstGeom>
          <a:noFill/>
        </p:spPr>
        <p:txBody>
          <a:bodyPr wrap="square" rtlCol="0">
            <a:spAutoFit/>
          </a:bodyPr>
          <a:lstStyle/>
          <a:p>
            <a:r>
              <a:rPr lang="en-GB" dirty="0"/>
              <a:t>5m</a:t>
            </a:r>
          </a:p>
        </p:txBody>
      </p:sp>
      <p:sp>
        <p:nvSpPr>
          <p:cNvPr id="29" name="TextBox 28"/>
          <p:cNvSpPr txBox="1"/>
          <p:nvPr/>
        </p:nvSpPr>
        <p:spPr>
          <a:xfrm>
            <a:off x="7092280" y="4309499"/>
            <a:ext cx="611560" cy="369332"/>
          </a:xfrm>
          <a:prstGeom prst="rect">
            <a:avLst/>
          </a:prstGeom>
          <a:noFill/>
        </p:spPr>
        <p:txBody>
          <a:bodyPr wrap="square" rtlCol="0">
            <a:spAutoFit/>
          </a:bodyPr>
          <a:lstStyle/>
          <a:p>
            <a:r>
              <a:rPr lang="en-GB" dirty="0"/>
              <a:t>4m</a:t>
            </a:r>
          </a:p>
        </p:txBody>
      </p:sp>
      <p:sp>
        <p:nvSpPr>
          <p:cNvPr id="30" name="TextBox 29"/>
          <p:cNvSpPr txBox="1"/>
          <p:nvPr/>
        </p:nvSpPr>
        <p:spPr>
          <a:xfrm>
            <a:off x="6156176" y="2612665"/>
            <a:ext cx="611560" cy="369332"/>
          </a:xfrm>
          <a:prstGeom prst="rect">
            <a:avLst/>
          </a:prstGeom>
          <a:noFill/>
        </p:spPr>
        <p:txBody>
          <a:bodyPr wrap="square" rtlCol="0">
            <a:spAutoFit/>
          </a:bodyPr>
          <a:lstStyle/>
          <a:p>
            <a:r>
              <a:rPr lang="en-GB" dirty="0"/>
              <a:t>4m</a:t>
            </a:r>
          </a:p>
        </p:txBody>
      </p:sp>
      <p:cxnSp>
        <p:nvCxnSpPr>
          <p:cNvPr id="32" name="Straight Arrow Connector 31"/>
          <p:cNvCxnSpPr/>
          <p:nvPr/>
        </p:nvCxnSpPr>
        <p:spPr>
          <a:xfrm>
            <a:off x="5796136" y="5229200"/>
            <a:ext cx="2160240" cy="0"/>
          </a:xfrm>
          <a:prstGeom prst="straightConnector1">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28257" y="4005064"/>
            <a:ext cx="611560" cy="369332"/>
          </a:xfrm>
          <a:prstGeom prst="rect">
            <a:avLst/>
          </a:prstGeom>
          <a:noFill/>
        </p:spPr>
        <p:txBody>
          <a:bodyPr wrap="square" rtlCol="0">
            <a:spAutoFit/>
          </a:bodyPr>
          <a:lstStyle/>
          <a:p>
            <a:r>
              <a:rPr lang="en-GB" dirty="0"/>
              <a:t>5m</a:t>
            </a:r>
          </a:p>
        </p:txBody>
      </p:sp>
      <p:sp>
        <p:nvSpPr>
          <p:cNvPr id="34" name="TextBox 33"/>
          <p:cNvSpPr txBox="1"/>
          <p:nvPr/>
        </p:nvSpPr>
        <p:spPr>
          <a:xfrm>
            <a:off x="6570476" y="5260179"/>
            <a:ext cx="611560" cy="369332"/>
          </a:xfrm>
          <a:prstGeom prst="rect">
            <a:avLst/>
          </a:prstGeom>
          <a:noFill/>
        </p:spPr>
        <p:txBody>
          <a:bodyPr wrap="square" rtlCol="0">
            <a:spAutoFit/>
          </a:bodyPr>
          <a:lstStyle/>
          <a:p>
            <a:r>
              <a:rPr lang="en-GB" dirty="0"/>
              <a:t>13m</a:t>
            </a:r>
          </a:p>
        </p:txBody>
      </p:sp>
    </p:spTree>
    <p:extLst>
      <p:ext uri="{BB962C8B-B14F-4D97-AF65-F5344CB8AC3E}">
        <p14:creationId xmlns:p14="http://schemas.microsoft.com/office/powerpoint/2010/main" val="1100957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art-simpson-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6" y="260351"/>
            <a:ext cx="8713788" cy="6337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u="sng" dirty="0">
                <a:solidFill>
                  <a:schemeClr val="bg1"/>
                </a:solidFill>
              </a:rPr>
              <a:t>Volume of Prisms</a:t>
            </a:r>
          </a:p>
        </p:txBody>
      </p:sp>
      <p:sp>
        <p:nvSpPr>
          <p:cNvPr id="3" name="Content Placeholder 2"/>
          <p:cNvSpPr>
            <a:spLocks noGrp="1"/>
          </p:cNvSpPr>
          <p:nvPr>
            <p:ph idx="1"/>
          </p:nvPr>
        </p:nvSpPr>
        <p:spPr/>
        <p:txBody>
          <a:bodyPr/>
          <a:lstStyle/>
          <a:p>
            <a:pPr marL="0" indent="0">
              <a:buNone/>
            </a:pPr>
            <a:r>
              <a:rPr lang="en-GB" dirty="0">
                <a:solidFill>
                  <a:schemeClr val="bg1"/>
                </a:solidFill>
              </a:rPr>
              <a:t>Learning Objectives:</a:t>
            </a:r>
          </a:p>
          <a:p>
            <a:pPr marL="0" indent="0">
              <a:buNone/>
            </a:pPr>
            <a:endParaRPr lang="en-GB" dirty="0">
              <a:solidFill>
                <a:schemeClr val="bg1"/>
              </a:solidFill>
            </a:endParaRPr>
          </a:p>
          <a:p>
            <a:r>
              <a:rPr lang="en-GB" dirty="0">
                <a:solidFill>
                  <a:schemeClr val="bg1"/>
                </a:solidFill>
              </a:rPr>
              <a:t>Able to calculate the area of compound shapes</a:t>
            </a:r>
          </a:p>
          <a:p>
            <a:endParaRPr lang="en-GB" dirty="0">
              <a:solidFill>
                <a:schemeClr val="bg1"/>
              </a:solidFill>
            </a:endParaRPr>
          </a:p>
          <a:p>
            <a:r>
              <a:rPr lang="en-GB" dirty="0">
                <a:solidFill>
                  <a:schemeClr val="bg1"/>
                </a:solidFill>
              </a:rPr>
              <a:t>Able to calculate the volume of irregular prisms</a:t>
            </a:r>
          </a:p>
        </p:txBody>
      </p:sp>
    </p:spTree>
    <p:extLst>
      <p:ext uri="{BB962C8B-B14F-4D97-AF65-F5344CB8AC3E}">
        <p14:creationId xmlns:p14="http://schemas.microsoft.com/office/powerpoint/2010/main" val="422853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Volume of Prisms</a:t>
            </a:r>
          </a:p>
        </p:txBody>
      </p:sp>
      <p:sp>
        <p:nvSpPr>
          <p:cNvPr id="3" name="Content Placeholder 2"/>
          <p:cNvSpPr>
            <a:spLocks noGrp="1"/>
          </p:cNvSpPr>
          <p:nvPr>
            <p:ph idx="1"/>
          </p:nvPr>
        </p:nvSpPr>
        <p:spPr/>
        <p:txBody>
          <a:bodyPr/>
          <a:lstStyle/>
          <a:p>
            <a:r>
              <a:rPr lang="en-GB" dirty="0"/>
              <a:t>Volume = area of cross-section x depth</a:t>
            </a:r>
          </a:p>
        </p:txBody>
      </p:sp>
      <p:sp>
        <p:nvSpPr>
          <p:cNvPr id="4" name="Rectangle 3"/>
          <p:cNvSpPr/>
          <p:nvPr/>
        </p:nvSpPr>
        <p:spPr>
          <a:xfrm>
            <a:off x="395536" y="4221088"/>
            <a:ext cx="1080120" cy="108012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V="1">
            <a:off x="395536" y="2780928"/>
            <a:ext cx="1512168" cy="144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75656" y="2780928"/>
            <a:ext cx="1512168" cy="144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475656" y="3861048"/>
            <a:ext cx="1512168" cy="144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87824" y="2780928"/>
            <a:ext cx="0" cy="1080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7704" y="2780928"/>
            <a:ext cx="10801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4499992" y="3212976"/>
            <a:ext cx="1944216" cy="1872208"/>
          </a:xfrm>
          <a:prstGeom prst="triangl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a:stCxn id="15" idx="0"/>
          </p:cNvCxnSpPr>
          <p:nvPr/>
        </p:nvCxnSpPr>
        <p:spPr>
          <a:xfrm flipV="1">
            <a:off x="5472101" y="2420889"/>
            <a:ext cx="1764196"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32287" y="4293096"/>
            <a:ext cx="1764196"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36297" y="2420889"/>
            <a:ext cx="960187"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a:off x="4499992" y="3205692"/>
            <a:ext cx="1944216" cy="1872208"/>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95536" y="4221088"/>
            <a:ext cx="1080120" cy="1080120"/>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4752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Volume of Prisms</a:t>
            </a:r>
          </a:p>
        </p:txBody>
      </p:sp>
      <p:sp>
        <p:nvSpPr>
          <p:cNvPr id="4" name="Cross 3"/>
          <p:cNvSpPr/>
          <p:nvPr/>
        </p:nvSpPr>
        <p:spPr>
          <a:xfrm>
            <a:off x="971600" y="3140968"/>
            <a:ext cx="1728192" cy="2304256"/>
          </a:xfrm>
          <a:prstGeom prst="plus">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V="1">
            <a:off x="1403648" y="1484784"/>
            <a:ext cx="2016224"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67744" y="1484784"/>
            <a:ext cx="2016224"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99792" y="1916832"/>
            <a:ext cx="2016224"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99792" y="3356992"/>
            <a:ext cx="2016224"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67744" y="3789040"/>
            <a:ext cx="2016224"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19872" y="1484784"/>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83968" y="1484784"/>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83968" y="1916832"/>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16016" y="1916832"/>
            <a:ext cx="0" cy="1440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971600" y="3212976"/>
            <a:ext cx="432048"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283968" y="3681028"/>
            <a:ext cx="0" cy="1080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47664" y="5445224"/>
            <a:ext cx="720080" cy="369332"/>
          </a:xfrm>
          <a:prstGeom prst="rect">
            <a:avLst/>
          </a:prstGeom>
          <a:noFill/>
        </p:spPr>
        <p:txBody>
          <a:bodyPr wrap="square" rtlCol="0">
            <a:spAutoFit/>
          </a:bodyPr>
          <a:lstStyle/>
          <a:p>
            <a:r>
              <a:rPr lang="en-GB" dirty="0"/>
              <a:t>4cm</a:t>
            </a:r>
          </a:p>
        </p:txBody>
      </p:sp>
      <p:sp>
        <p:nvSpPr>
          <p:cNvPr id="63" name="TextBox 62"/>
          <p:cNvSpPr txBox="1"/>
          <p:nvPr/>
        </p:nvSpPr>
        <p:spPr>
          <a:xfrm>
            <a:off x="899592" y="5050387"/>
            <a:ext cx="720080" cy="369332"/>
          </a:xfrm>
          <a:prstGeom prst="rect">
            <a:avLst/>
          </a:prstGeom>
          <a:noFill/>
        </p:spPr>
        <p:txBody>
          <a:bodyPr wrap="square" rtlCol="0">
            <a:spAutoFit/>
          </a:bodyPr>
          <a:lstStyle/>
          <a:p>
            <a:r>
              <a:rPr lang="en-GB" dirty="0"/>
              <a:t>1cm</a:t>
            </a:r>
          </a:p>
        </p:txBody>
      </p:sp>
      <p:sp>
        <p:nvSpPr>
          <p:cNvPr id="64" name="TextBox 63"/>
          <p:cNvSpPr txBox="1"/>
          <p:nvPr/>
        </p:nvSpPr>
        <p:spPr>
          <a:xfrm>
            <a:off x="899592" y="4697501"/>
            <a:ext cx="720080" cy="369332"/>
          </a:xfrm>
          <a:prstGeom prst="rect">
            <a:avLst/>
          </a:prstGeom>
          <a:noFill/>
        </p:spPr>
        <p:txBody>
          <a:bodyPr wrap="square" rtlCol="0">
            <a:spAutoFit/>
          </a:bodyPr>
          <a:lstStyle/>
          <a:p>
            <a:r>
              <a:rPr lang="en-GB" dirty="0"/>
              <a:t>1cm</a:t>
            </a:r>
          </a:p>
        </p:txBody>
      </p:sp>
      <p:sp>
        <p:nvSpPr>
          <p:cNvPr id="65" name="TextBox 64"/>
          <p:cNvSpPr txBox="1"/>
          <p:nvPr/>
        </p:nvSpPr>
        <p:spPr>
          <a:xfrm>
            <a:off x="467544" y="4203883"/>
            <a:ext cx="720080" cy="369332"/>
          </a:xfrm>
          <a:prstGeom prst="rect">
            <a:avLst/>
          </a:prstGeom>
          <a:noFill/>
        </p:spPr>
        <p:txBody>
          <a:bodyPr wrap="square" rtlCol="0">
            <a:spAutoFit/>
          </a:bodyPr>
          <a:lstStyle/>
          <a:p>
            <a:r>
              <a:rPr lang="en-GB" dirty="0"/>
              <a:t>7cm</a:t>
            </a:r>
          </a:p>
        </p:txBody>
      </p:sp>
      <p:sp>
        <p:nvSpPr>
          <p:cNvPr id="66" name="TextBox 65"/>
          <p:cNvSpPr txBox="1"/>
          <p:nvPr/>
        </p:nvSpPr>
        <p:spPr>
          <a:xfrm>
            <a:off x="2198828" y="3140968"/>
            <a:ext cx="720080" cy="369332"/>
          </a:xfrm>
          <a:prstGeom prst="rect">
            <a:avLst/>
          </a:prstGeom>
          <a:noFill/>
        </p:spPr>
        <p:txBody>
          <a:bodyPr wrap="square" rtlCol="0">
            <a:spAutoFit/>
          </a:bodyPr>
          <a:lstStyle/>
          <a:p>
            <a:r>
              <a:rPr lang="en-GB" dirty="0"/>
              <a:t>1cm</a:t>
            </a:r>
          </a:p>
        </p:txBody>
      </p:sp>
      <p:sp>
        <p:nvSpPr>
          <p:cNvPr id="67" name="TextBox 66"/>
          <p:cNvSpPr txBox="1"/>
          <p:nvPr/>
        </p:nvSpPr>
        <p:spPr>
          <a:xfrm>
            <a:off x="1475656" y="5949280"/>
            <a:ext cx="720080" cy="369332"/>
          </a:xfrm>
          <a:prstGeom prst="rect">
            <a:avLst/>
          </a:prstGeom>
          <a:noFill/>
        </p:spPr>
        <p:txBody>
          <a:bodyPr wrap="square" rtlCol="0">
            <a:spAutoFit/>
          </a:bodyPr>
          <a:lstStyle/>
          <a:p>
            <a:r>
              <a:rPr lang="en-GB" dirty="0"/>
              <a:t>6cm</a:t>
            </a:r>
          </a:p>
        </p:txBody>
      </p:sp>
      <p:cxnSp>
        <p:nvCxnSpPr>
          <p:cNvPr id="69" name="Straight Arrow Connector 68"/>
          <p:cNvCxnSpPr/>
          <p:nvPr/>
        </p:nvCxnSpPr>
        <p:spPr>
          <a:xfrm>
            <a:off x="1979712" y="6133946"/>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827584" y="6133946"/>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918908" y="4185084"/>
            <a:ext cx="1941124" cy="1629472"/>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rot="19293786">
            <a:off x="3527884" y="4818552"/>
            <a:ext cx="1512168" cy="369332"/>
          </a:xfrm>
          <a:prstGeom prst="rect">
            <a:avLst/>
          </a:prstGeom>
          <a:noFill/>
        </p:spPr>
        <p:txBody>
          <a:bodyPr wrap="square" rtlCol="0">
            <a:spAutoFit/>
          </a:bodyPr>
          <a:lstStyle/>
          <a:p>
            <a:r>
              <a:rPr lang="en-GB" dirty="0"/>
              <a:t>14cm</a:t>
            </a:r>
          </a:p>
        </p:txBody>
      </p:sp>
      <p:cxnSp>
        <p:nvCxnSpPr>
          <p:cNvPr id="75" name="Straight Connector 74"/>
          <p:cNvCxnSpPr/>
          <p:nvPr/>
        </p:nvCxnSpPr>
        <p:spPr>
          <a:xfrm>
            <a:off x="1403648" y="3573016"/>
            <a:ext cx="86409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385570" y="4999820"/>
            <a:ext cx="86409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591962" y="3029136"/>
            <a:ext cx="576064" cy="646331"/>
          </a:xfrm>
          <a:prstGeom prst="rect">
            <a:avLst/>
          </a:prstGeom>
          <a:noFill/>
        </p:spPr>
        <p:txBody>
          <a:bodyPr wrap="square" rtlCol="0">
            <a:spAutoFit/>
          </a:bodyPr>
          <a:lstStyle/>
          <a:p>
            <a:r>
              <a:rPr lang="en-GB" sz="3600" dirty="0">
                <a:solidFill>
                  <a:srgbClr val="FF0000"/>
                </a:solidFill>
              </a:rPr>
              <a:t>A</a:t>
            </a:r>
          </a:p>
        </p:txBody>
      </p:sp>
      <p:sp>
        <p:nvSpPr>
          <p:cNvPr id="78" name="TextBox 77"/>
          <p:cNvSpPr txBox="1"/>
          <p:nvPr/>
        </p:nvSpPr>
        <p:spPr>
          <a:xfrm>
            <a:off x="1619672" y="3969930"/>
            <a:ext cx="576064" cy="646331"/>
          </a:xfrm>
          <a:prstGeom prst="rect">
            <a:avLst/>
          </a:prstGeom>
          <a:noFill/>
        </p:spPr>
        <p:txBody>
          <a:bodyPr wrap="square" rtlCol="0">
            <a:spAutoFit/>
          </a:bodyPr>
          <a:lstStyle/>
          <a:p>
            <a:r>
              <a:rPr lang="en-GB" sz="3600" dirty="0">
                <a:solidFill>
                  <a:srgbClr val="0000FF"/>
                </a:solidFill>
              </a:rPr>
              <a:t>B</a:t>
            </a:r>
          </a:p>
        </p:txBody>
      </p:sp>
      <p:sp>
        <p:nvSpPr>
          <p:cNvPr id="79" name="TextBox 78"/>
          <p:cNvSpPr txBox="1"/>
          <p:nvPr/>
        </p:nvSpPr>
        <p:spPr>
          <a:xfrm>
            <a:off x="1598680" y="4911887"/>
            <a:ext cx="576064" cy="646331"/>
          </a:xfrm>
          <a:prstGeom prst="rect">
            <a:avLst/>
          </a:prstGeom>
          <a:noFill/>
        </p:spPr>
        <p:txBody>
          <a:bodyPr wrap="square" rtlCol="0">
            <a:spAutoFit/>
          </a:bodyPr>
          <a:lstStyle/>
          <a:p>
            <a:r>
              <a:rPr lang="en-GB" sz="3600" dirty="0">
                <a:solidFill>
                  <a:srgbClr val="00B050"/>
                </a:solidFill>
              </a:rPr>
              <a:t>C</a:t>
            </a:r>
          </a:p>
        </p:txBody>
      </p:sp>
      <p:sp>
        <p:nvSpPr>
          <p:cNvPr id="80" name="TextBox 79"/>
          <p:cNvSpPr txBox="1"/>
          <p:nvPr/>
        </p:nvSpPr>
        <p:spPr>
          <a:xfrm>
            <a:off x="5220072" y="1340768"/>
            <a:ext cx="3672408" cy="4524315"/>
          </a:xfrm>
          <a:prstGeom prst="rect">
            <a:avLst/>
          </a:prstGeom>
          <a:noFill/>
        </p:spPr>
        <p:txBody>
          <a:bodyPr wrap="square" rtlCol="0">
            <a:spAutoFit/>
          </a:bodyPr>
          <a:lstStyle/>
          <a:p>
            <a:r>
              <a:rPr lang="en-GB" sz="2400" dirty="0">
                <a:solidFill>
                  <a:srgbClr val="FF0000"/>
                </a:solidFill>
              </a:rPr>
              <a:t>Area A = 1 x 4 = </a:t>
            </a:r>
            <a:r>
              <a:rPr lang="en-GB" sz="2400" u="sng" dirty="0">
                <a:solidFill>
                  <a:srgbClr val="FF0000"/>
                </a:solidFill>
              </a:rPr>
              <a:t>4cm</a:t>
            </a:r>
            <a:r>
              <a:rPr lang="en-GB" sz="2400" u="sng" baseline="30000" dirty="0">
                <a:solidFill>
                  <a:srgbClr val="FF0000"/>
                </a:solidFill>
              </a:rPr>
              <a:t>2</a:t>
            </a:r>
          </a:p>
          <a:p>
            <a:endParaRPr lang="en-GB" sz="2400" dirty="0"/>
          </a:p>
          <a:p>
            <a:r>
              <a:rPr lang="en-GB" sz="2400" dirty="0">
                <a:solidFill>
                  <a:srgbClr val="0000FF"/>
                </a:solidFill>
              </a:rPr>
              <a:t>Area B = 6 x 7 = </a:t>
            </a:r>
            <a:r>
              <a:rPr lang="en-GB" sz="2400" u="sng" dirty="0">
                <a:solidFill>
                  <a:srgbClr val="0000FF"/>
                </a:solidFill>
              </a:rPr>
              <a:t>42cm</a:t>
            </a:r>
            <a:r>
              <a:rPr lang="en-GB" sz="2400" u="sng" baseline="30000" dirty="0">
                <a:solidFill>
                  <a:srgbClr val="0000FF"/>
                </a:solidFill>
              </a:rPr>
              <a:t>2</a:t>
            </a:r>
          </a:p>
          <a:p>
            <a:endParaRPr lang="en-GB" sz="2400" dirty="0"/>
          </a:p>
          <a:p>
            <a:r>
              <a:rPr lang="en-GB" sz="2400" dirty="0">
                <a:solidFill>
                  <a:srgbClr val="00B050"/>
                </a:solidFill>
              </a:rPr>
              <a:t>Area C = 1 x 4 = </a:t>
            </a:r>
            <a:r>
              <a:rPr lang="en-GB" sz="2400" u="sng" dirty="0">
                <a:solidFill>
                  <a:srgbClr val="00B050"/>
                </a:solidFill>
              </a:rPr>
              <a:t>4cm</a:t>
            </a:r>
            <a:r>
              <a:rPr lang="en-GB" sz="2400" u="sng" baseline="30000" dirty="0">
                <a:solidFill>
                  <a:srgbClr val="00B050"/>
                </a:solidFill>
              </a:rPr>
              <a:t>2</a:t>
            </a:r>
          </a:p>
          <a:p>
            <a:endParaRPr lang="en-GB" sz="2400" dirty="0"/>
          </a:p>
          <a:p>
            <a:r>
              <a:rPr lang="en-GB" sz="2400" dirty="0"/>
              <a:t>Total Area of Cross-Section = 4 + 4 + 42</a:t>
            </a:r>
          </a:p>
          <a:p>
            <a:r>
              <a:rPr lang="en-GB" sz="2400" dirty="0"/>
              <a:t>= 50cm</a:t>
            </a:r>
            <a:r>
              <a:rPr lang="en-GB" sz="2400" baseline="30000" dirty="0"/>
              <a:t>2</a:t>
            </a:r>
          </a:p>
          <a:p>
            <a:endParaRPr lang="en-GB" sz="2400" dirty="0"/>
          </a:p>
          <a:p>
            <a:r>
              <a:rPr lang="en-GB" sz="2400" dirty="0"/>
              <a:t>VOLUME = 50 x 14</a:t>
            </a:r>
          </a:p>
          <a:p>
            <a:r>
              <a:rPr lang="en-GB" sz="2400" dirty="0"/>
              <a:t>	    = 700cm</a:t>
            </a:r>
            <a:r>
              <a:rPr lang="en-GB" sz="2400" baseline="30000" dirty="0"/>
              <a:t>3</a:t>
            </a:r>
          </a:p>
        </p:txBody>
      </p:sp>
    </p:spTree>
    <p:extLst>
      <p:ext uri="{BB962C8B-B14F-4D97-AF65-F5344CB8AC3E}">
        <p14:creationId xmlns:p14="http://schemas.microsoft.com/office/powerpoint/2010/main" val="35814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22" presetClass="entr" presetSubtype="4"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down)">
                                      <p:cBhvr>
                                        <p:cTn id="10" dur="500"/>
                                        <p:tgtEl>
                                          <p:spTgt spid="7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500"/>
                                        <p:tgtEl>
                                          <p:spTgt spid="7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down)">
                                      <p:cBhvr>
                                        <p:cTn id="16" dur="500"/>
                                        <p:tgtEl>
                                          <p:spTgt spid="79"/>
                                        </p:tgtEl>
                                      </p:cBhvr>
                                    </p:animEffect>
                                  </p:childTnLst>
                                </p:cTn>
                              </p:par>
                              <p:par>
                                <p:cTn id="17" presetID="22" presetClass="entr" presetSubtype="4"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down)">
                                      <p:cBhvr>
                                        <p:cTn id="19" dur="5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0">
                                            <p:txEl>
                                              <p:pRg st="0" end="0"/>
                                            </p:txEl>
                                          </p:spTgt>
                                        </p:tgtEl>
                                        <p:attrNameLst>
                                          <p:attrName>style.visibility</p:attrName>
                                        </p:attrNameLst>
                                      </p:cBhvr>
                                      <p:to>
                                        <p:strVal val="visible"/>
                                      </p:to>
                                    </p:set>
                                    <p:animEffect transition="in" filter="wipe(down)">
                                      <p:cBhvr>
                                        <p:cTn id="24" dur="500"/>
                                        <p:tgtEl>
                                          <p:spTgt spid="8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0">
                                            <p:txEl>
                                              <p:pRg st="2" end="2"/>
                                            </p:txEl>
                                          </p:spTgt>
                                        </p:tgtEl>
                                        <p:attrNameLst>
                                          <p:attrName>style.visibility</p:attrName>
                                        </p:attrNameLst>
                                      </p:cBhvr>
                                      <p:to>
                                        <p:strVal val="visible"/>
                                      </p:to>
                                    </p:set>
                                    <p:animEffect transition="in" filter="wipe(down)">
                                      <p:cBhvr>
                                        <p:cTn id="29" dur="500"/>
                                        <p:tgtEl>
                                          <p:spTgt spid="8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0">
                                            <p:txEl>
                                              <p:pRg st="4" end="4"/>
                                            </p:txEl>
                                          </p:spTgt>
                                        </p:tgtEl>
                                        <p:attrNameLst>
                                          <p:attrName>style.visibility</p:attrName>
                                        </p:attrNameLst>
                                      </p:cBhvr>
                                      <p:to>
                                        <p:strVal val="visible"/>
                                      </p:to>
                                    </p:set>
                                    <p:animEffect transition="in" filter="wipe(down)">
                                      <p:cBhvr>
                                        <p:cTn id="34" dur="500"/>
                                        <p:tgtEl>
                                          <p:spTgt spid="8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0">
                                            <p:txEl>
                                              <p:pRg st="6" end="6"/>
                                            </p:txEl>
                                          </p:spTgt>
                                        </p:tgtEl>
                                        <p:attrNameLst>
                                          <p:attrName>style.visibility</p:attrName>
                                        </p:attrNameLst>
                                      </p:cBhvr>
                                      <p:to>
                                        <p:strVal val="visible"/>
                                      </p:to>
                                    </p:set>
                                    <p:animEffect transition="in" filter="wipe(down)">
                                      <p:cBhvr>
                                        <p:cTn id="39" dur="500"/>
                                        <p:tgtEl>
                                          <p:spTgt spid="80">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0">
                                            <p:txEl>
                                              <p:pRg st="7" end="7"/>
                                            </p:txEl>
                                          </p:spTgt>
                                        </p:tgtEl>
                                        <p:attrNameLst>
                                          <p:attrName>style.visibility</p:attrName>
                                        </p:attrNameLst>
                                      </p:cBhvr>
                                      <p:to>
                                        <p:strVal val="visible"/>
                                      </p:to>
                                    </p:set>
                                    <p:animEffect transition="in" filter="wipe(down)">
                                      <p:cBhvr>
                                        <p:cTn id="44" dur="500"/>
                                        <p:tgtEl>
                                          <p:spTgt spid="80">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0">
                                            <p:txEl>
                                              <p:pRg st="9" end="9"/>
                                            </p:txEl>
                                          </p:spTgt>
                                        </p:tgtEl>
                                        <p:attrNameLst>
                                          <p:attrName>style.visibility</p:attrName>
                                        </p:attrNameLst>
                                      </p:cBhvr>
                                      <p:to>
                                        <p:strVal val="visible"/>
                                      </p:to>
                                    </p:set>
                                    <p:animEffect transition="in" filter="wipe(down)">
                                      <p:cBhvr>
                                        <p:cTn id="49" dur="500"/>
                                        <p:tgtEl>
                                          <p:spTgt spid="80">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80">
                                            <p:txEl>
                                              <p:pRg st="10" end="10"/>
                                            </p:txEl>
                                          </p:spTgt>
                                        </p:tgtEl>
                                        <p:attrNameLst>
                                          <p:attrName>style.visibility</p:attrName>
                                        </p:attrNameLst>
                                      </p:cBhvr>
                                      <p:to>
                                        <p:strVal val="visible"/>
                                      </p:to>
                                    </p:set>
                                    <p:animEffect transition="in" filter="wipe(down)">
                                      <p:cBhvr>
                                        <p:cTn id="54" dur="500"/>
                                        <p:tgtEl>
                                          <p:spTgt spid="8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Volume of Prisms</a:t>
            </a:r>
          </a:p>
        </p:txBody>
      </p:sp>
      <p:cxnSp>
        <p:nvCxnSpPr>
          <p:cNvPr id="5" name="Straight Connector 4"/>
          <p:cNvCxnSpPr/>
          <p:nvPr/>
        </p:nvCxnSpPr>
        <p:spPr>
          <a:xfrm>
            <a:off x="899592" y="3573016"/>
            <a:ext cx="0" cy="2808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99592" y="3573016"/>
            <a:ext cx="18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99792" y="3573016"/>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23728" y="4437112"/>
            <a:ext cx="576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23728" y="4437112"/>
            <a:ext cx="0" cy="1368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23728" y="5805264"/>
            <a:ext cx="576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99792" y="5805264"/>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9592" y="6381328"/>
            <a:ext cx="18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03848" y="1628800"/>
            <a:ext cx="18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04048" y="1628800"/>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27984" y="3861048"/>
            <a:ext cx="576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04048" y="386104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99592" y="1628800"/>
            <a:ext cx="2304256" cy="1944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699792" y="1628800"/>
            <a:ext cx="2304256" cy="1944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699792" y="2492896"/>
            <a:ext cx="2304256" cy="1944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123728" y="3861048"/>
            <a:ext cx="2304256" cy="1944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699792" y="3861048"/>
            <a:ext cx="2304256" cy="1944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99792" y="4437112"/>
            <a:ext cx="2304256" cy="1944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27984" y="2996952"/>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115616" y="6381328"/>
            <a:ext cx="1296144" cy="461665"/>
          </a:xfrm>
          <a:prstGeom prst="rect">
            <a:avLst/>
          </a:prstGeom>
          <a:noFill/>
        </p:spPr>
        <p:txBody>
          <a:bodyPr wrap="square" rtlCol="0">
            <a:spAutoFit/>
          </a:bodyPr>
          <a:lstStyle/>
          <a:p>
            <a:pPr algn="ctr"/>
            <a:r>
              <a:rPr lang="en-GB" sz="2400" dirty="0"/>
              <a:t>11cm</a:t>
            </a:r>
          </a:p>
        </p:txBody>
      </p:sp>
      <p:sp>
        <p:nvSpPr>
          <p:cNvPr id="53" name="TextBox 52"/>
          <p:cNvSpPr txBox="1"/>
          <p:nvPr/>
        </p:nvSpPr>
        <p:spPr>
          <a:xfrm>
            <a:off x="4716016" y="3975447"/>
            <a:ext cx="1296144" cy="461665"/>
          </a:xfrm>
          <a:prstGeom prst="rect">
            <a:avLst/>
          </a:prstGeom>
          <a:noFill/>
        </p:spPr>
        <p:txBody>
          <a:bodyPr wrap="square" rtlCol="0">
            <a:spAutoFit/>
          </a:bodyPr>
          <a:lstStyle/>
          <a:p>
            <a:pPr algn="ctr"/>
            <a:r>
              <a:rPr lang="en-GB" sz="2400" dirty="0"/>
              <a:t>3cm</a:t>
            </a:r>
          </a:p>
        </p:txBody>
      </p:sp>
      <p:sp>
        <p:nvSpPr>
          <p:cNvPr id="54" name="TextBox 53"/>
          <p:cNvSpPr txBox="1"/>
          <p:nvPr/>
        </p:nvSpPr>
        <p:spPr>
          <a:xfrm>
            <a:off x="4644008" y="1830015"/>
            <a:ext cx="1296144" cy="461665"/>
          </a:xfrm>
          <a:prstGeom prst="rect">
            <a:avLst/>
          </a:prstGeom>
          <a:noFill/>
        </p:spPr>
        <p:txBody>
          <a:bodyPr wrap="square" rtlCol="0">
            <a:spAutoFit/>
          </a:bodyPr>
          <a:lstStyle/>
          <a:p>
            <a:pPr algn="ctr"/>
            <a:r>
              <a:rPr lang="en-GB" sz="2400" dirty="0"/>
              <a:t>4cm</a:t>
            </a:r>
          </a:p>
        </p:txBody>
      </p:sp>
      <p:cxnSp>
        <p:nvCxnSpPr>
          <p:cNvPr id="56" name="Straight Arrow Connector 55"/>
          <p:cNvCxnSpPr/>
          <p:nvPr/>
        </p:nvCxnSpPr>
        <p:spPr>
          <a:xfrm>
            <a:off x="755576" y="3573016"/>
            <a:ext cx="0" cy="2808312"/>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52536" y="4659523"/>
            <a:ext cx="1296144" cy="461665"/>
          </a:xfrm>
          <a:prstGeom prst="rect">
            <a:avLst/>
          </a:prstGeom>
          <a:noFill/>
        </p:spPr>
        <p:txBody>
          <a:bodyPr wrap="square" rtlCol="0">
            <a:spAutoFit/>
          </a:bodyPr>
          <a:lstStyle/>
          <a:p>
            <a:pPr algn="ctr"/>
            <a:r>
              <a:rPr lang="en-GB" sz="2400" dirty="0"/>
              <a:t>20cm</a:t>
            </a:r>
          </a:p>
        </p:txBody>
      </p:sp>
      <p:sp>
        <p:nvSpPr>
          <p:cNvPr id="59" name="TextBox 58"/>
          <p:cNvSpPr txBox="1"/>
          <p:nvPr/>
        </p:nvSpPr>
        <p:spPr>
          <a:xfrm>
            <a:off x="1763688" y="5703639"/>
            <a:ext cx="1296144" cy="461665"/>
          </a:xfrm>
          <a:prstGeom prst="rect">
            <a:avLst/>
          </a:prstGeom>
          <a:noFill/>
        </p:spPr>
        <p:txBody>
          <a:bodyPr wrap="square" rtlCol="0">
            <a:spAutoFit/>
          </a:bodyPr>
          <a:lstStyle/>
          <a:p>
            <a:pPr algn="ctr"/>
            <a:r>
              <a:rPr lang="en-GB" sz="2400" dirty="0"/>
              <a:t>3cm</a:t>
            </a:r>
          </a:p>
        </p:txBody>
      </p:sp>
      <p:cxnSp>
        <p:nvCxnSpPr>
          <p:cNvPr id="61" name="Straight Arrow Connector 60"/>
          <p:cNvCxnSpPr/>
          <p:nvPr/>
        </p:nvCxnSpPr>
        <p:spPr>
          <a:xfrm flipV="1">
            <a:off x="3059832" y="4659523"/>
            <a:ext cx="2232248" cy="1952637"/>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64108" y="5662398"/>
            <a:ext cx="1296144" cy="461665"/>
          </a:xfrm>
          <a:prstGeom prst="rect">
            <a:avLst/>
          </a:prstGeom>
          <a:noFill/>
        </p:spPr>
        <p:txBody>
          <a:bodyPr wrap="square" rtlCol="0">
            <a:spAutoFit/>
          </a:bodyPr>
          <a:lstStyle/>
          <a:p>
            <a:pPr algn="ctr"/>
            <a:r>
              <a:rPr lang="en-GB" sz="2400" dirty="0"/>
              <a:t>25cm</a:t>
            </a:r>
          </a:p>
        </p:txBody>
      </p:sp>
      <p:sp>
        <p:nvSpPr>
          <p:cNvPr id="63" name="TextBox 62"/>
          <p:cNvSpPr txBox="1"/>
          <p:nvPr/>
        </p:nvSpPr>
        <p:spPr>
          <a:xfrm>
            <a:off x="5868144" y="1340768"/>
            <a:ext cx="3275856" cy="4524315"/>
          </a:xfrm>
          <a:prstGeom prst="rect">
            <a:avLst/>
          </a:prstGeom>
          <a:noFill/>
        </p:spPr>
        <p:txBody>
          <a:bodyPr wrap="square" rtlCol="0">
            <a:spAutoFit/>
          </a:bodyPr>
          <a:lstStyle/>
          <a:p>
            <a:r>
              <a:rPr lang="en-GB" sz="2400" dirty="0">
                <a:solidFill>
                  <a:srgbClr val="FF0000"/>
                </a:solidFill>
              </a:rPr>
              <a:t>Area A = 11 x 4 = 4</a:t>
            </a:r>
            <a:r>
              <a:rPr lang="en-GB" sz="2400" u="sng" dirty="0">
                <a:solidFill>
                  <a:srgbClr val="FF0000"/>
                </a:solidFill>
              </a:rPr>
              <a:t>4cm</a:t>
            </a:r>
            <a:r>
              <a:rPr lang="en-GB" sz="2400" u="sng" baseline="30000" dirty="0">
                <a:solidFill>
                  <a:srgbClr val="FF0000"/>
                </a:solidFill>
              </a:rPr>
              <a:t>2</a:t>
            </a:r>
          </a:p>
          <a:p>
            <a:endParaRPr lang="en-GB" sz="2400" dirty="0"/>
          </a:p>
          <a:p>
            <a:r>
              <a:rPr lang="en-GB" sz="2400" dirty="0">
                <a:solidFill>
                  <a:srgbClr val="0000FF"/>
                </a:solidFill>
              </a:rPr>
              <a:t>Area B = 8 x 13 = </a:t>
            </a:r>
            <a:r>
              <a:rPr lang="en-GB" sz="2400" u="sng" dirty="0">
                <a:solidFill>
                  <a:srgbClr val="0000FF"/>
                </a:solidFill>
              </a:rPr>
              <a:t>104cm</a:t>
            </a:r>
            <a:r>
              <a:rPr lang="en-GB" sz="2400" u="sng" baseline="30000" dirty="0">
                <a:solidFill>
                  <a:srgbClr val="0000FF"/>
                </a:solidFill>
              </a:rPr>
              <a:t>2</a:t>
            </a:r>
          </a:p>
          <a:p>
            <a:endParaRPr lang="en-GB" sz="2400" dirty="0"/>
          </a:p>
          <a:p>
            <a:r>
              <a:rPr lang="en-GB" sz="2400" dirty="0">
                <a:solidFill>
                  <a:srgbClr val="00B050"/>
                </a:solidFill>
              </a:rPr>
              <a:t>Area C = 11 x 3 = </a:t>
            </a:r>
            <a:r>
              <a:rPr lang="en-GB" sz="2400" u="sng" dirty="0">
                <a:solidFill>
                  <a:srgbClr val="00B050"/>
                </a:solidFill>
              </a:rPr>
              <a:t>33cm</a:t>
            </a:r>
            <a:r>
              <a:rPr lang="en-GB" sz="2400" u="sng" baseline="30000" dirty="0">
                <a:solidFill>
                  <a:srgbClr val="00B050"/>
                </a:solidFill>
              </a:rPr>
              <a:t>2</a:t>
            </a:r>
          </a:p>
          <a:p>
            <a:endParaRPr lang="en-GB" sz="2400" dirty="0"/>
          </a:p>
          <a:p>
            <a:r>
              <a:rPr lang="en-GB" sz="2400" dirty="0"/>
              <a:t>Total Area of Cross-Section = 44 + 104 + 33</a:t>
            </a:r>
          </a:p>
          <a:p>
            <a:r>
              <a:rPr lang="en-GB" sz="2400" dirty="0"/>
              <a:t>= 181cm</a:t>
            </a:r>
            <a:r>
              <a:rPr lang="en-GB" sz="2400" baseline="30000" dirty="0"/>
              <a:t>2</a:t>
            </a:r>
          </a:p>
          <a:p>
            <a:endParaRPr lang="en-GB" sz="2400" dirty="0"/>
          </a:p>
          <a:p>
            <a:r>
              <a:rPr lang="en-GB" sz="2400" dirty="0"/>
              <a:t>VOLUME = 181 x 25</a:t>
            </a:r>
          </a:p>
          <a:p>
            <a:r>
              <a:rPr lang="en-GB" sz="2400" dirty="0"/>
              <a:t>	    = 4525cm</a:t>
            </a:r>
            <a:r>
              <a:rPr lang="en-GB" sz="2400" baseline="30000" dirty="0"/>
              <a:t>3</a:t>
            </a:r>
          </a:p>
        </p:txBody>
      </p:sp>
      <p:cxnSp>
        <p:nvCxnSpPr>
          <p:cNvPr id="65" name="Straight Connector 64"/>
          <p:cNvCxnSpPr/>
          <p:nvPr/>
        </p:nvCxnSpPr>
        <p:spPr>
          <a:xfrm flipH="1">
            <a:off x="899592" y="4437112"/>
            <a:ext cx="122413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899592" y="5805264"/>
            <a:ext cx="122413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331640" y="3602925"/>
            <a:ext cx="792088" cy="769441"/>
          </a:xfrm>
          <a:prstGeom prst="rect">
            <a:avLst/>
          </a:prstGeom>
          <a:noFill/>
        </p:spPr>
        <p:txBody>
          <a:bodyPr wrap="square" rtlCol="0">
            <a:spAutoFit/>
          </a:bodyPr>
          <a:lstStyle/>
          <a:p>
            <a:pPr algn="ctr"/>
            <a:r>
              <a:rPr lang="en-GB" sz="4400" dirty="0">
                <a:solidFill>
                  <a:srgbClr val="FF0000"/>
                </a:solidFill>
              </a:rPr>
              <a:t>A</a:t>
            </a:r>
          </a:p>
        </p:txBody>
      </p:sp>
      <p:sp>
        <p:nvSpPr>
          <p:cNvPr id="68" name="TextBox 67"/>
          <p:cNvSpPr txBox="1"/>
          <p:nvPr/>
        </p:nvSpPr>
        <p:spPr>
          <a:xfrm>
            <a:off x="1161162" y="4690890"/>
            <a:ext cx="792088" cy="769441"/>
          </a:xfrm>
          <a:prstGeom prst="rect">
            <a:avLst/>
          </a:prstGeom>
          <a:noFill/>
        </p:spPr>
        <p:txBody>
          <a:bodyPr wrap="square" rtlCol="0">
            <a:spAutoFit/>
          </a:bodyPr>
          <a:lstStyle/>
          <a:p>
            <a:pPr algn="ctr"/>
            <a:r>
              <a:rPr lang="en-GB" sz="4400" dirty="0">
                <a:solidFill>
                  <a:srgbClr val="0000FF"/>
                </a:solidFill>
              </a:rPr>
              <a:t>B</a:t>
            </a:r>
          </a:p>
        </p:txBody>
      </p:sp>
      <p:sp>
        <p:nvSpPr>
          <p:cNvPr id="69" name="TextBox 68"/>
          <p:cNvSpPr txBox="1"/>
          <p:nvPr/>
        </p:nvSpPr>
        <p:spPr>
          <a:xfrm>
            <a:off x="1348228" y="5716668"/>
            <a:ext cx="792088" cy="769441"/>
          </a:xfrm>
          <a:prstGeom prst="rect">
            <a:avLst/>
          </a:prstGeom>
          <a:noFill/>
        </p:spPr>
        <p:txBody>
          <a:bodyPr wrap="square" rtlCol="0">
            <a:spAutoFit/>
          </a:bodyPr>
          <a:lstStyle/>
          <a:p>
            <a:pPr algn="ctr"/>
            <a:r>
              <a:rPr lang="en-GB" sz="4400" dirty="0">
                <a:solidFill>
                  <a:srgbClr val="009900"/>
                </a:solidFill>
              </a:rPr>
              <a:t>C</a:t>
            </a:r>
          </a:p>
        </p:txBody>
      </p:sp>
    </p:spTree>
    <p:extLst>
      <p:ext uri="{BB962C8B-B14F-4D97-AF65-F5344CB8AC3E}">
        <p14:creationId xmlns:p14="http://schemas.microsoft.com/office/powerpoint/2010/main" val="18779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500"/>
                                        <p:tgtEl>
                                          <p:spTgt spid="69"/>
                                        </p:tgtEl>
                                      </p:cBhvr>
                                    </p:animEffect>
                                  </p:childTnLst>
                                </p:cTn>
                              </p:par>
                              <p:par>
                                <p:cTn id="17" presetID="22" presetClass="entr" presetSubtype="4"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3">
                                            <p:txEl>
                                              <p:pRg st="0" end="0"/>
                                            </p:txEl>
                                          </p:spTgt>
                                        </p:tgtEl>
                                        <p:attrNameLst>
                                          <p:attrName>style.visibility</p:attrName>
                                        </p:attrNameLst>
                                      </p:cBhvr>
                                      <p:to>
                                        <p:strVal val="visible"/>
                                      </p:to>
                                    </p:set>
                                    <p:animEffect transition="in" filter="wipe(down)">
                                      <p:cBhvr>
                                        <p:cTn id="24" dur="500"/>
                                        <p:tgtEl>
                                          <p:spTgt spid="6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3">
                                            <p:txEl>
                                              <p:pRg st="2" end="2"/>
                                            </p:txEl>
                                          </p:spTgt>
                                        </p:tgtEl>
                                        <p:attrNameLst>
                                          <p:attrName>style.visibility</p:attrName>
                                        </p:attrNameLst>
                                      </p:cBhvr>
                                      <p:to>
                                        <p:strVal val="visible"/>
                                      </p:to>
                                    </p:set>
                                    <p:animEffect transition="in" filter="wipe(down)">
                                      <p:cBhvr>
                                        <p:cTn id="29" dur="500"/>
                                        <p:tgtEl>
                                          <p:spTgt spid="6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3">
                                            <p:txEl>
                                              <p:pRg st="4" end="4"/>
                                            </p:txEl>
                                          </p:spTgt>
                                        </p:tgtEl>
                                        <p:attrNameLst>
                                          <p:attrName>style.visibility</p:attrName>
                                        </p:attrNameLst>
                                      </p:cBhvr>
                                      <p:to>
                                        <p:strVal val="visible"/>
                                      </p:to>
                                    </p:set>
                                    <p:animEffect transition="in" filter="wipe(down)">
                                      <p:cBhvr>
                                        <p:cTn id="34" dur="500"/>
                                        <p:tgtEl>
                                          <p:spTgt spid="6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3">
                                            <p:txEl>
                                              <p:pRg st="6" end="6"/>
                                            </p:txEl>
                                          </p:spTgt>
                                        </p:tgtEl>
                                        <p:attrNameLst>
                                          <p:attrName>style.visibility</p:attrName>
                                        </p:attrNameLst>
                                      </p:cBhvr>
                                      <p:to>
                                        <p:strVal val="visible"/>
                                      </p:to>
                                    </p:set>
                                    <p:animEffect transition="in" filter="wipe(down)">
                                      <p:cBhvr>
                                        <p:cTn id="39" dur="500"/>
                                        <p:tgtEl>
                                          <p:spTgt spid="6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3">
                                            <p:txEl>
                                              <p:pRg st="7" end="7"/>
                                            </p:txEl>
                                          </p:spTgt>
                                        </p:tgtEl>
                                        <p:attrNameLst>
                                          <p:attrName>style.visibility</p:attrName>
                                        </p:attrNameLst>
                                      </p:cBhvr>
                                      <p:to>
                                        <p:strVal val="visible"/>
                                      </p:to>
                                    </p:set>
                                    <p:animEffect transition="in" filter="wipe(down)">
                                      <p:cBhvr>
                                        <p:cTn id="44" dur="500"/>
                                        <p:tgtEl>
                                          <p:spTgt spid="6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3">
                                            <p:txEl>
                                              <p:pRg st="9" end="9"/>
                                            </p:txEl>
                                          </p:spTgt>
                                        </p:tgtEl>
                                        <p:attrNameLst>
                                          <p:attrName>style.visibility</p:attrName>
                                        </p:attrNameLst>
                                      </p:cBhvr>
                                      <p:to>
                                        <p:strVal val="visible"/>
                                      </p:to>
                                    </p:set>
                                    <p:animEffect transition="in" filter="wipe(down)">
                                      <p:cBhvr>
                                        <p:cTn id="49" dur="500"/>
                                        <p:tgtEl>
                                          <p:spTgt spid="6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63">
                                            <p:txEl>
                                              <p:pRg st="10" end="10"/>
                                            </p:txEl>
                                          </p:spTgt>
                                        </p:tgtEl>
                                        <p:attrNameLst>
                                          <p:attrName>style.visibility</p:attrName>
                                        </p:attrNameLst>
                                      </p:cBhvr>
                                      <p:to>
                                        <p:strVal val="visible"/>
                                      </p:to>
                                    </p:set>
                                    <p:animEffect transition="in" filter="wipe(down)">
                                      <p:cBhvr>
                                        <p:cTn id="54" dur="500"/>
                                        <p:tgtEl>
                                          <p:spTgt spid="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Surface Area</a:t>
            </a:r>
          </a:p>
        </p:txBody>
      </p:sp>
      <p:sp>
        <p:nvSpPr>
          <p:cNvPr id="4" name="Cube 3"/>
          <p:cNvSpPr/>
          <p:nvPr/>
        </p:nvSpPr>
        <p:spPr>
          <a:xfrm>
            <a:off x="611560" y="1700808"/>
            <a:ext cx="2880320" cy="288032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99592" y="4581128"/>
            <a:ext cx="1368152" cy="369332"/>
          </a:xfrm>
          <a:prstGeom prst="rect">
            <a:avLst/>
          </a:prstGeom>
          <a:noFill/>
        </p:spPr>
        <p:txBody>
          <a:bodyPr wrap="square" rtlCol="0">
            <a:spAutoFit/>
          </a:bodyPr>
          <a:lstStyle/>
          <a:p>
            <a:pPr algn="ctr"/>
            <a:r>
              <a:rPr lang="en-GB" dirty="0"/>
              <a:t>5cm</a:t>
            </a:r>
          </a:p>
        </p:txBody>
      </p:sp>
      <p:sp>
        <p:nvSpPr>
          <p:cNvPr id="6" name="TextBox 5"/>
          <p:cNvSpPr txBox="1"/>
          <p:nvPr/>
        </p:nvSpPr>
        <p:spPr>
          <a:xfrm>
            <a:off x="3131840" y="4139788"/>
            <a:ext cx="1368152" cy="369332"/>
          </a:xfrm>
          <a:prstGeom prst="rect">
            <a:avLst/>
          </a:prstGeom>
          <a:noFill/>
        </p:spPr>
        <p:txBody>
          <a:bodyPr wrap="square" rtlCol="0">
            <a:spAutoFit/>
          </a:bodyPr>
          <a:lstStyle/>
          <a:p>
            <a:r>
              <a:rPr lang="en-GB" dirty="0"/>
              <a:t>5cm</a:t>
            </a:r>
          </a:p>
        </p:txBody>
      </p:sp>
      <p:sp>
        <p:nvSpPr>
          <p:cNvPr id="7" name="TextBox 6"/>
          <p:cNvSpPr txBox="1"/>
          <p:nvPr/>
        </p:nvSpPr>
        <p:spPr>
          <a:xfrm>
            <a:off x="3491880" y="2636912"/>
            <a:ext cx="1368152" cy="369332"/>
          </a:xfrm>
          <a:prstGeom prst="rect">
            <a:avLst/>
          </a:prstGeom>
          <a:noFill/>
        </p:spPr>
        <p:txBody>
          <a:bodyPr wrap="square" rtlCol="0">
            <a:spAutoFit/>
          </a:bodyPr>
          <a:lstStyle/>
          <a:p>
            <a:r>
              <a:rPr lang="en-GB" dirty="0"/>
              <a:t>5cm</a:t>
            </a:r>
          </a:p>
        </p:txBody>
      </p:sp>
      <p:sp>
        <p:nvSpPr>
          <p:cNvPr id="8" name="TextBox 7"/>
          <p:cNvSpPr txBox="1"/>
          <p:nvPr/>
        </p:nvSpPr>
        <p:spPr>
          <a:xfrm>
            <a:off x="4391980" y="1700808"/>
            <a:ext cx="4284476" cy="2677656"/>
          </a:xfrm>
          <a:prstGeom prst="rect">
            <a:avLst/>
          </a:prstGeom>
          <a:noFill/>
        </p:spPr>
        <p:txBody>
          <a:bodyPr wrap="square" rtlCol="0">
            <a:spAutoFit/>
          </a:bodyPr>
          <a:lstStyle/>
          <a:p>
            <a:r>
              <a:rPr lang="en-GB" sz="2400" dirty="0"/>
              <a:t>Each face is the same – a square.</a:t>
            </a:r>
          </a:p>
          <a:p>
            <a:endParaRPr lang="en-GB" sz="2400" dirty="0"/>
          </a:p>
          <a:p>
            <a:r>
              <a:rPr lang="en-GB" sz="2400" dirty="0"/>
              <a:t>Area A 	= 5 x 5</a:t>
            </a:r>
          </a:p>
          <a:p>
            <a:r>
              <a:rPr lang="en-GB" sz="2400" dirty="0"/>
              <a:t>	= 25cm</a:t>
            </a:r>
            <a:r>
              <a:rPr lang="en-GB" sz="2400" baseline="30000" dirty="0"/>
              <a:t>2</a:t>
            </a:r>
          </a:p>
          <a:p>
            <a:endParaRPr lang="en-GB" sz="2400" dirty="0"/>
          </a:p>
          <a:p>
            <a:r>
              <a:rPr lang="en-GB" sz="2400" dirty="0"/>
              <a:t>Total Surface Area = 6 x 25</a:t>
            </a:r>
          </a:p>
          <a:p>
            <a:r>
              <a:rPr lang="en-GB" sz="2400" dirty="0"/>
              <a:t>		       = 150cm</a:t>
            </a:r>
            <a:r>
              <a:rPr lang="en-GB" sz="2400" baseline="30000" dirty="0"/>
              <a:t>2</a:t>
            </a:r>
          </a:p>
        </p:txBody>
      </p:sp>
      <p:sp>
        <p:nvSpPr>
          <p:cNvPr id="9" name="TextBox 8"/>
          <p:cNvSpPr txBox="1"/>
          <p:nvPr/>
        </p:nvSpPr>
        <p:spPr>
          <a:xfrm>
            <a:off x="1161021" y="3006244"/>
            <a:ext cx="1152128" cy="923330"/>
          </a:xfrm>
          <a:prstGeom prst="rect">
            <a:avLst/>
          </a:prstGeom>
          <a:noFill/>
        </p:spPr>
        <p:txBody>
          <a:bodyPr wrap="square" rtlCol="0">
            <a:spAutoFit/>
          </a:bodyPr>
          <a:lstStyle/>
          <a:p>
            <a:pPr algn="ctr"/>
            <a:r>
              <a:rPr lang="en-GB" sz="5400" dirty="0"/>
              <a:t>A</a:t>
            </a:r>
          </a:p>
        </p:txBody>
      </p:sp>
    </p:spTree>
    <p:extLst>
      <p:ext uri="{BB962C8B-B14F-4D97-AF65-F5344CB8AC3E}">
        <p14:creationId xmlns:p14="http://schemas.microsoft.com/office/powerpoint/2010/main" val="13390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barn(inVertical)">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barn(inVertical)">
                                      <p:cBhvr>
                                        <p:cTn id="35" dur="500"/>
                                        <p:tgtEl>
                                          <p:spTgt spid="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barn(inVertical)">
                                      <p:cBhvr>
                                        <p:cTn id="4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Surface Area</a:t>
            </a:r>
          </a:p>
        </p:txBody>
      </p:sp>
      <p:sp>
        <p:nvSpPr>
          <p:cNvPr id="3" name="Content Placeholder 2"/>
          <p:cNvSpPr>
            <a:spLocks noGrp="1"/>
          </p:cNvSpPr>
          <p:nvPr>
            <p:ph idx="1"/>
          </p:nvPr>
        </p:nvSpPr>
        <p:spPr/>
        <p:txBody>
          <a:bodyPr/>
          <a:lstStyle/>
          <a:p>
            <a:r>
              <a:rPr lang="en-GB" dirty="0"/>
              <a:t>Surface area is the total area of the outside of a 3D object</a:t>
            </a:r>
          </a:p>
        </p:txBody>
      </p:sp>
      <p:sp>
        <p:nvSpPr>
          <p:cNvPr id="4" name="Cube 3"/>
          <p:cNvSpPr/>
          <p:nvPr/>
        </p:nvSpPr>
        <p:spPr>
          <a:xfrm>
            <a:off x="611560" y="3212976"/>
            <a:ext cx="3096344" cy="1872208"/>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43608" y="5085185"/>
            <a:ext cx="1728192" cy="461665"/>
          </a:xfrm>
          <a:prstGeom prst="rect">
            <a:avLst/>
          </a:prstGeom>
          <a:noFill/>
        </p:spPr>
        <p:txBody>
          <a:bodyPr wrap="square" rtlCol="0">
            <a:spAutoFit/>
          </a:bodyPr>
          <a:lstStyle/>
          <a:p>
            <a:pPr algn="ctr"/>
            <a:r>
              <a:rPr lang="en-GB" sz="2400" dirty="0"/>
              <a:t>9cm</a:t>
            </a:r>
          </a:p>
        </p:txBody>
      </p:sp>
      <p:sp>
        <p:nvSpPr>
          <p:cNvPr id="6" name="TextBox 5"/>
          <p:cNvSpPr txBox="1"/>
          <p:nvPr/>
        </p:nvSpPr>
        <p:spPr>
          <a:xfrm>
            <a:off x="2987824" y="4656260"/>
            <a:ext cx="1728192" cy="461665"/>
          </a:xfrm>
          <a:prstGeom prst="rect">
            <a:avLst/>
          </a:prstGeom>
          <a:noFill/>
        </p:spPr>
        <p:txBody>
          <a:bodyPr wrap="square" rtlCol="0">
            <a:spAutoFit/>
          </a:bodyPr>
          <a:lstStyle/>
          <a:p>
            <a:pPr algn="ctr"/>
            <a:r>
              <a:rPr lang="en-GB" sz="2400" dirty="0"/>
              <a:t>3cm</a:t>
            </a:r>
          </a:p>
        </p:txBody>
      </p:sp>
      <p:sp>
        <p:nvSpPr>
          <p:cNvPr id="7" name="TextBox 6"/>
          <p:cNvSpPr txBox="1"/>
          <p:nvPr/>
        </p:nvSpPr>
        <p:spPr>
          <a:xfrm>
            <a:off x="-1116632" y="4119464"/>
            <a:ext cx="1728192" cy="461665"/>
          </a:xfrm>
          <a:prstGeom prst="rect">
            <a:avLst/>
          </a:prstGeom>
          <a:noFill/>
        </p:spPr>
        <p:txBody>
          <a:bodyPr wrap="square" rtlCol="0">
            <a:spAutoFit/>
          </a:bodyPr>
          <a:lstStyle/>
          <a:p>
            <a:pPr algn="r"/>
            <a:r>
              <a:rPr lang="en-GB" sz="2400" dirty="0"/>
              <a:t>5cm</a:t>
            </a:r>
          </a:p>
        </p:txBody>
      </p:sp>
      <p:sp>
        <p:nvSpPr>
          <p:cNvPr id="9" name="TextBox 8"/>
          <p:cNvSpPr txBox="1"/>
          <p:nvPr/>
        </p:nvSpPr>
        <p:spPr>
          <a:xfrm>
            <a:off x="1187624" y="3888630"/>
            <a:ext cx="1440160" cy="923330"/>
          </a:xfrm>
          <a:prstGeom prst="rect">
            <a:avLst/>
          </a:prstGeom>
          <a:noFill/>
        </p:spPr>
        <p:txBody>
          <a:bodyPr wrap="square" rtlCol="0">
            <a:spAutoFit/>
          </a:bodyPr>
          <a:lstStyle/>
          <a:p>
            <a:pPr algn="ctr"/>
            <a:r>
              <a:rPr lang="en-GB" sz="5400" dirty="0"/>
              <a:t>A</a:t>
            </a:r>
          </a:p>
        </p:txBody>
      </p:sp>
      <p:sp>
        <p:nvSpPr>
          <p:cNvPr id="10" name="TextBox 9"/>
          <p:cNvSpPr txBox="1"/>
          <p:nvPr/>
        </p:nvSpPr>
        <p:spPr>
          <a:xfrm>
            <a:off x="1439652" y="3030052"/>
            <a:ext cx="1440160" cy="830997"/>
          </a:xfrm>
          <a:prstGeom prst="rect">
            <a:avLst/>
          </a:prstGeom>
          <a:noFill/>
        </p:spPr>
        <p:txBody>
          <a:bodyPr wrap="square" rtlCol="0">
            <a:spAutoFit/>
          </a:bodyPr>
          <a:lstStyle/>
          <a:p>
            <a:pPr algn="ctr"/>
            <a:r>
              <a:rPr lang="en-GB" sz="4800" dirty="0"/>
              <a:t>B</a:t>
            </a:r>
          </a:p>
        </p:txBody>
      </p:sp>
      <p:sp>
        <p:nvSpPr>
          <p:cNvPr id="11" name="TextBox 10"/>
          <p:cNvSpPr txBox="1"/>
          <p:nvPr/>
        </p:nvSpPr>
        <p:spPr>
          <a:xfrm>
            <a:off x="2744091" y="3703965"/>
            <a:ext cx="1440160" cy="830997"/>
          </a:xfrm>
          <a:prstGeom prst="rect">
            <a:avLst/>
          </a:prstGeom>
          <a:noFill/>
        </p:spPr>
        <p:txBody>
          <a:bodyPr wrap="square" rtlCol="0">
            <a:spAutoFit/>
          </a:bodyPr>
          <a:lstStyle/>
          <a:p>
            <a:pPr algn="ctr"/>
            <a:r>
              <a:rPr lang="en-GB" sz="4800" dirty="0"/>
              <a:t>C</a:t>
            </a:r>
          </a:p>
        </p:txBody>
      </p:sp>
      <p:sp>
        <p:nvSpPr>
          <p:cNvPr id="12" name="TextBox 11"/>
          <p:cNvSpPr txBox="1"/>
          <p:nvPr/>
        </p:nvSpPr>
        <p:spPr>
          <a:xfrm>
            <a:off x="4184250" y="2276872"/>
            <a:ext cx="4959751" cy="4154984"/>
          </a:xfrm>
          <a:prstGeom prst="rect">
            <a:avLst/>
          </a:prstGeom>
          <a:noFill/>
        </p:spPr>
        <p:txBody>
          <a:bodyPr wrap="square" rtlCol="0">
            <a:spAutoFit/>
          </a:bodyPr>
          <a:lstStyle/>
          <a:p>
            <a:r>
              <a:rPr lang="en-GB" sz="2400" dirty="0"/>
              <a:t>Area A = 5 x 9</a:t>
            </a:r>
          </a:p>
          <a:p>
            <a:r>
              <a:rPr lang="en-GB" sz="2400" dirty="0"/>
              <a:t>	= 45cm</a:t>
            </a:r>
            <a:r>
              <a:rPr lang="en-GB" sz="2400" baseline="30000" dirty="0"/>
              <a:t>2</a:t>
            </a:r>
          </a:p>
          <a:p>
            <a:endParaRPr lang="en-GB" sz="2400" dirty="0"/>
          </a:p>
          <a:p>
            <a:r>
              <a:rPr lang="en-GB" sz="2400" dirty="0"/>
              <a:t>Area B = 9 x 3</a:t>
            </a:r>
          </a:p>
          <a:p>
            <a:r>
              <a:rPr lang="en-GB" sz="2400" dirty="0"/>
              <a:t>	= 27cm</a:t>
            </a:r>
            <a:r>
              <a:rPr lang="en-GB" sz="2400" baseline="30000" dirty="0"/>
              <a:t>2</a:t>
            </a:r>
          </a:p>
          <a:p>
            <a:endParaRPr lang="en-GB" sz="2400" dirty="0"/>
          </a:p>
          <a:p>
            <a:r>
              <a:rPr lang="en-GB" sz="2400" dirty="0"/>
              <a:t>Area C = 3 x 5</a:t>
            </a:r>
          </a:p>
          <a:p>
            <a:r>
              <a:rPr lang="en-GB" sz="2400" dirty="0"/>
              <a:t>	= 15cm</a:t>
            </a:r>
            <a:r>
              <a:rPr lang="en-GB" sz="2400" baseline="30000" dirty="0"/>
              <a:t>2</a:t>
            </a:r>
          </a:p>
          <a:p>
            <a:endParaRPr lang="en-GB" sz="2400" dirty="0"/>
          </a:p>
          <a:p>
            <a:r>
              <a:rPr lang="en-GB" sz="2400" dirty="0"/>
              <a:t>Total Surface Area = (45 + 27 + 15) x 2</a:t>
            </a:r>
          </a:p>
          <a:p>
            <a:r>
              <a:rPr lang="en-GB" sz="2400" dirty="0"/>
              <a:t>		        = 174cm</a:t>
            </a:r>
            <a:r>
              <a:rPr lang="en-GB" sz="2400" baseline="30000" dirty="0"/>
              <a:t>2</a:t>
            </a:r>
          </a:p>
        </p:txBody>
      </p:sp>
    </p:spTree>
    <p:extLst>
      <p:ext uri="{BB962C8B-B14F-4D97-AF65-F5344CB8AC3E}">
        <p14:creationId xmlns:p14="http://schemas.microsoft.com/office/powerpoint/2010/main" val="45344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wipe(down)">
                                      <p:cBhvr>
                                        <p:cTn id="30" dur="5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wipe(down)">
                                      <p:cBhvr>
                                        <p:cTn id="35" dur="500"/>
                                        <p:tgtEl>
                                          <p:spTgt spid="1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animEffect transition="in" filter="wipe(down)">
                                      <p:cBhvr>
                                        <p:cTn id="40" dur="500"/>
                                        <p:tgtEl>
                                          <p:spTgt spid="1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animEffect transition="in" filter="wipe(down)">
                                      <p:cBhvr>
                                        <p:cTn id="45" dur="500"/>
                                        <p:tgtEl>
                                          <p:spTgt spid="12">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2">
                                            <p:txEl>
                                              <p:pRg st="6" end="6"/>
                                            </p:txEl>
                                          </p:spTgt>
                                        </p:tgtEl>
                                        <p:attrNameLst>
                                          <p:attrName>style.visibility</p:attrName>
                                        </p:attrNameLst>
                                      </p:cBhvr>
                                      <p:to>
                                        <p:strVal val="visible"/>
                                      </p:to>
                                    </p:set>
                                    <p:animEffect transition="in" filter="wipe(down)">
                                      <p:cBhvr>
                                        <p:cTn id="50" dur="500"/>
                                        <p:tgtEl>
                                          <p:spTgt spid="1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2">
                                            <p:txEl>
                                              <p:pRg st="7" end="7"/>
                                            </p:txEl>
                                          </p:spTgt>
                                        </p:tgtEl>
                                        <p:attrNameLst>
                                          <p:attrName>style.visibility</p:attrName>
                                        </p:attrNameLst>
                                      </p:cBhvr>
                                      <p:to>
                                        <p:strVal val="visible"/>
                                      </p:to>
                                    </p:set>
                                    <p:animEffect transition="in" filter="wipe(down)">
                                      <p:cBhvr>
                                        <p:cTn id="55" dur="500"/>
                                        <p:tgtEl>
                                          <p:spTgt spid="12">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2">
                                            <p:txEl>
                                              <p:pRg st="9" end="9"/>
                                            </p:txEl>
                                          </p:spTgt>
                                        </p:tgtEl>
                                        <p:attrNameLst>
                                          <p:attrName>style.visibility</p:attrName>
                                        </p:attrNameLst>
                                      </p:cBhvr>
                                      <p:to>
                                        <p:strVal val="visible"/>
                                      </p:to>
                                    </p:set>
                                    <p:animEffect transition="in" filter="wipe(down)">
                                      <p:cBhvr>
                                        <p:cTn id="60" dur="500"/>
                                        <p:tgtEl>
                                          <p:spTgt spid="12">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2">
                                            <p:txEl>
                                              <p:pRg st="10" end="10"/>
                                            </p:txEl>
                                          </p:spTgt>
                                        </p:tgtEl>
                                        <p:attrNameLst>
                                          <p:attrName>style.visibility</p:attrName>
                                        </p:attrNameLst>
                                      </p:cBhvr>
                                      <p:to>
                                        <p:strVal val="visible"/>
                                      </p:to>
                                    </p:set>
                                    <p:animEffect transition="in" filter="wipe(down)">
                                      <p:cBhvr>
                                        <p:cTn id="65"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Surface Area</a:t>
            </a:r>
          </a:p>
        </p:txBody>
      </p:sp>
      <p:sp>
        <p:nvSpPr>
          <p:cNvPr id="4" name="Cube 3"/>
          <p:cNvSpPr/>
          <p:nvPr/>
        </p:nvSpPr>
        <p:spPr>
          <a:xfrm>
            <a:off x="611560" y="1916832"/>
            <a:ext cx="3024336" cy="381642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15616" y="5733256"/>
            <a:ext cx="1296144" cy="369332"/>
          </a:xfrm>
          <a:prstGeom prst="rect">
            <a:avLst/>
          </a:prstGeom>
          <a:noFill/>
        </p:spPr>
        <p:txBody>
          <a:bodyPr wrap="square" rtlCol="0">
            <a:spAutoFit/>
          </a:bodyPr>
          <a:lstStyle/>
          <a:p>
            <a:pPr algn="ctr"/>
            <a:r>
              <a:rPr lang="en-GB" dirty="0"/>
              <a:t>8cm</a:t>
            </a:r>
          </a:p>
        </p:txBody>
      </p:sp>
      <p:sp>
        <p:nvSpPr>
          <p:cNvPr id="6" name="TextBox 5"/>
          <p:cNvSpPr txBox="1"/>
          <p:nvPr/>
        </p:nvSpPr>
        <p:spPr>
          <a:xfrm>
            <a:off x="3275856" y="5229200"/>
            <a:ext cx="1296144" cy="369332"/>
          </a:xfrm>
          <a:prstGeom prst="rect">
            <a:avLst/>
          </a:prstGeom>
          <a:noFill/>
        </p:spPr>
        <p:txBody>
          <a:bodyPr wrap="square" rtlCol="0">
            <a:spAutoFit/>
          </a:bodyPr>
          <a:lstStyle/>
          <a:p>
            <a:r>
              <a:rPr lang="en-GB" dirty="0"/>
              <a:t>5cm</a:t>
            </a:r>
          </a:p>
        </p:txBody>
      </p:sp>
      <p:sp>
        <p:nvSpPr>
          <p:cNvPr id="7" name="TextBox 6"/>
          <p:cNvSpPr txBox="1"/>
          <p:nvPr/>
        </p:nvSpPr>
        <p:spPr>
          <a:xfrm>
            <a:off x="3635896" y="3419708"/>
            <a:ext cx="1296144" cy="369332"/>
          </a:xfrm>
          <a:prstGeom prst="rect">
            <a:avLst/>
          </a:prstGeom>
          <a:noFill/>
        </p:spPr>
        <p:txBody>
          <a:bodyPr wrap="square" rtlCol="0">
            <a:spAutoFit/>
          </a:bodyPr>
          <a:lstStyle/>
          <a:p>
            <a:r>
              <a:rPr lang="en-GB" dirty="0"/>
              <a:t>11cm </a:t>
            </a:r>
          </a:p>
        </p:txBody>
      </p:sp>
      <p:sp>
        <p:nvSpPr>
          <p:cNvPr id="8" name="TextBox 7"/>
          <p:cNvSpPr txBox="1"/>
          <p:nvPr/>
        </p:nvSpPr>
        <p:spPr>
          <a:xfrm>
            <a:off x="1223628" y="3604374"/>
            <a:ext cx="1080120" cy="1015663"/>
          </a:xfrm>
          <a:prstGeom prst="rect">
            <a:avLst/>
          </a:prstGeom>
          <a:noFill/>
        </p:spPr>
        <p:txBody>
          <a:bodyPr wrap="square" rtlCol="0">
            <a:spAutoFit/>
          </a:bodyPr>
          <a:lstStyle/>
          <a:p>
            <a:pPr algn="ctr"/>
            <a:r>
              <a:rPr lang="en-GB" sz="6000" dirty="0"/>
              <a:t>A</a:t>
            </a:r>
          </a:p>
        </p:txBody>
      </p:sp>
      <p:sp>
        <p:nvSpPr>
          <p:cNvPr id="9" name="TextBox 8"/>
          <p:cNvSpPr txBox="1"/>
          <p:nvPr/>
        </p:nvSpPr>
        <p:spPr>
          <a:xfrm>
            <a:off x="2735796" y="3317212"/>
            <a:ext cx="1080120" cy="1015663"/>
          </a:xfrm>
          <a:prstGeom prst="rect">
            <a:avLst/>
          </a:prstGeom>
          <a:noFill/>
        </p:spPr>
        <p:txBody>
          <a:bodyPr wrap="square" rtlCol="0">
            <a:spAutoFit/>
          </a:bodyPr>
          <a:lstStyle/>
          <a:p>
            <a:pPr algn="ctr"/>
            <a:r>
              <a:rPr lang="en-GB" sz="6000" dirty="0"/>
              <a:t>B</a:t>
            </a:r>
          </a:p>
        </p:txBody>
      </p:sp>
      <p:sp>
        <p:nvSpPr>
          <p:cNvPr id="10" name="TextBox 9"/>
          <p:cNvSpPr txBox="1"/>
          <p:nvPr/>
        </p:nvSpPr>
        <p:spPr>
          <a:xfrm>
            <a:off x="1475656" y="1765265"/>
            <a:ext cx="1080120" cy="1015663"/>
          </a:xfrm>
          <a:prstGeom prst="rect">
            <a:avLst/>
          </a:prstGeom>
          <a:noFill/>
        </p:spPr>
        <p:txBody>
          <a:bodyPr wrap="square" rtlCol="0">
            <a:spAutoFit/>
          </a:bodyPr>
          <a:lstStyle/>
          <a:p>
            <a:pPr algn="ctr"/>
            <a:r>
              <a:rPr lang="en-GB" sz="6000" dirty="0"/>
              <a:t>C</a:t>
            </a:r>
          </a:p>
        </p:txBody>
      </p:sp>
      <p:sp>
        <p:nvSpPr>
          <p:cNvPr id="11" name="TextBox 10"/>
          <p:cNvSpPr txBox="1"/>
          <p:nvPr/>
        </p:nvSpPr>
        <p:spPr>
          <a:xfrm>
            <a:off x="4572000" y="1412776"/>
            <a:ext cx="3960440" cy="4893647"/>
          </a:xfrm>
          <a:prstGeom prst="rect">
            <a:avLst/>
          </a:prstGeom>
          <a:noFill/>
        </p:spPr>
        <p:txBody>
          <a:bodyPr wrap="square" rtlCol="0">
            <a:spAutoFit/>
          </a:bodyPr>
          <a:lstStyle/>
          <a:p>
            <a:r>
              <a:rPr lang="en-GB" sz="2400" dirty="0"/>
              <a:t>Area A 	= 8 x 11</a:t>
            </a:r>
          </a:p>
          <a:p>
            <a:r>
              <a:rPr lang="en-GB" sz="2400" dirty="0"/>
              <a:t>	= 88cm</a:t>
            </a:r>
            <a:r>
              <a:rPr lang="en-GB" sz="2400" baseline="30000" dirty="0"/>
              <a:t>2</a:t>
            </a:r>
          </a:p>
          <a:p>
            <a:endParaRPr lang="en-GB" sz="2400" dirty="0"/>
          </a:p>
          <a:p>
            <a:r>
              <a:rPr lang="en-GB" sz="2400" dirty="0"/>
              <a:t>Area B 	= 5 x 11</a:t>
            </a:r>
          </a:p>
          <a:p>
            <a:r>
              <a:rPr lang="en-GB" sz="2400" dirty="0"/>
              <a:t>	= 55cm</a:t>
            </a:r>
            <a:r>
              <a:rPr lang="en-GB" sz="2400" baseline="30000" dirty="0"/>
              <a:t>2</a:t>
            </a:r>
          </a:p>
          <a:p>
            <a:endParaRPr lang="en-GB" sz="2400" dirty="0"/>
          </a:p>
          <a:p>
            <a:r>
              <a:rPr lang="en-GB" sz="2400" dirty="0"/>
              <a:t>Area C 	= 5 x 8</a:t>
            </a:r>
          </a:p>
          <a:p>
            <a:r>
              <a:rPr lang="en-GB" sz="2400" dirty="0"/>
              <a:t>	= 40cm</a:t>
            </a:r>
            <a:r>
              <a:rPr lang="en-GB" sz="2400" baseline="30000" dirty="0"/>
              <a:t>2</a:t>
            </a:r>
          </a:p>
          <a:p>
            <a:endParaRPr lang="en-GB" sz="2400" dirty="0"/>
          </a:p>
          <a:p>
            <a:r>
              <a:rPr lang="en-GB" sz="2400" dirty="0"/>
              <a:t>TOTAL SURFACE AREA </a:t>
            </a:r>
          </a:p>
          <a:p>
            <a:r>
              <a:rPr lang="en-GB" sz="2400" dirty="0"/>
              <a:t>= (88 + 55 + 40) x 2</a:t>
            </a:r>
          </a:p>
          <a:p>
            <a:r>
              <a:rPr lang="en-GB" sz="2400" dirty="0"/>
              <a:t>= 183 x 2</a:t>
            </a:r>
          </a:p>
          <a:p>
            <a:r>
              <a:rPr lang="en-GB" sz="2400" dirty="0"/>
              <a:t>= 366cm</a:t>
            </a:r>
            <a:r>
              <a:rPr lang="en-GB" sz="2400" baseline="30000" dirty="0"/>
              <a:t>2</a:t>
            </a:r>
          </a:p>
        </p:txBody>
      </p:sp>
    </p:spTree>
    <p:extLst>
      <p:ext uri="{BB962C8B-B14F-4D97-AF65-F5344CB8AC3E}">
        <p14:creationId xmlns:p14="http://schemas.microsoft.com/office/powerpoint/2010/main" val="416780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arn(inVertical)">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barn(inVertical)">
                                      <p:cBhvr>
                                        <p:cTn id="28" dur="5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barn(inVertical)">
                                      <p:cBhvr>
                                        <p:cTn id="33" dur="50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barn(inVertical)">
                                      <p:cBhvr>
                                        <p:cTn id="38" dur="500"/>
                                        <p:tgtEl>
                                          <p:spTgt spid="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Effect transition="in" filter="barn(inVertical)">
                                      <p:cBhvr>
                                        <p:cTn id="43" dur="500"/>
                                        <p:tgtEl>
                                          <p:spTgt spid="11">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
                                            <p:txEl>
                                              <p:pRg st="9" end="9"/>
                                            </p:txEl>
                                          </p:spTgt>
                                        </p:tgtEl>
                                        <p:attrNameLst>
                                          <p:attrName>style.visibility</p:attrName>
                                        </p:attrNameLst>
                                      </p:cBhvr>
                                      <p:to>
                                        <p:strVal val="visible"/>
                                      </p:to>
                                    </p:set>
                                    <p:animEffect transition="in" filter="barn(inVertical)">
                                      <p:cBhvr>
                                        <p:cTn id="48" dur="500"/>
                                        <p:tgtEl>
                                          <p:spTgt spid="1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1">
                                            <p:txEl>
                                              <p:pRg st="10" end="10"/>
                                            </p:txEl>
                                          </p:spTgt>
                                        </p:tgtEl>
                                        <p:attrNameLst>
                                          <p:attrName>style.visibility</p:attrName>
                                        </p:attrNameLst>
                                      </p:cBhvr>
                                      <p:to>
                                        <p:strVal val="visible"/>
                                      </p:to>
                                    </p:set>
                                    <p:animEffect transition="in" filter="barn(inVertical)">
                                      <p:cBhvr>
                                        <p:cTn id="53" dur="500"/>
                                        <p:tgtEl>
                                          <p:spTgt spid="11">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1">
                                            <p:txEl>
                                              <p:pRg st="11" end="11"/>
                                            </p:txEl>
                                          </p:spTgt>
                                        </p:tgtEl>
                                        <p:attrNameLst>
                                          <p:attrName>style.visibility</p:attrName>
                                        </p:attrNameLst>
                                      </p:cBhvr>
                                      <p:to>
                                        <p:strVal val="visible"/>
                                      </p:to>
                                    </p:set>
                                    <p:animEffect transition="in" filter="barn(inVertical)">
                                      <p:cBhvr>
                                        <p:cTn id="58" dur="500"/>
                                        <p:tgtEl>
                                          <p:spTgt spid="11">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1">
                                            <p:txEl>
                                              <p:pRg st="12" end="12"/>
                                            </p:txEl>
                                          </p:spTgt>
                                        </p:tgtEl>
                                        <p:attrNameLst>
                                          <p:attrName>style.visibility</p:attrName>
                                        </p:attrNameLst>
                                      </p:cBhvr>
                                      <p:to>
                                        <p:strVal val="visible"/>
                                      </p:to>
                                    </p:set>
                                    <p:animEffect transition="in" filter="barn(inVertical)">
                                      <p:cBhvr>
                                        <p:cTn id="63"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en-GB" dirty="0"/>
              <a:t>Surface Area</a:t>
            </a:r>
          </a:p>
        </p:txBody>
      </p:sp>
      <p:sp>
        <p:nvSpPr>
          <p:cNvPr id="3" name="Content Placeholder 2"/>
          <p:cNvSpPr>
            <a:spLocks noGrp="1"/>
          </p:cNvSpPr>
          <p:nvPr>
            <p:ph idx="1"/>
          </p:nvPr>
        </p:nvSpPr>
        <p:spPr>
          <a:xfrm>
            <a:off x="457200" y="980729"/>
            <a:ext cx="8229600" cy="5145436"/>
          </a:xfrm>
        </p:spPr>
        <p:txBody>
          <a:bodyPr/>
          <a:lstStyle/>
          <a:p>
            <a:r>
              <a:rPr lang="en-GB" dirty="0"/>
              <a:t>Calculate the Surface Area of the cube and cuboids shown below:</a:t>
            </a:r>
          </a:p>
        </p:txBody>
      </p:sp>
      <p:sp>
        <p:nvSpPr>
          <p:cNvPr id="4" name="Cube 3"/>
          <p:cNvSpPr/>
          <p:nvPr/>
        </p:nvSpPr>
        <p:spPr>
          <a:xfrm rot="16200000">
            <a:off x="899592" y="2132856"/>
            <a:ext cx="2088232" cy="2088232"/>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943707" y="4221088"/>
            <a:ext cx="900101" cy="369332"/>
          </a:xfrm>
          <a:prstGeom prst="rect">
            <a:avLst/>
          </a:prstGeom>
          <a:noFill/>
        </p:spPr>
        <p:txBody>
          <a:bodyPr wrap="square" rtlCol="0">
            <a:spAutoFit/>
          </a:bodyPr>
          <a:lstStyle/>
          <a:p>
            <a:r>
              <a:rPr lang="en-GB" dirty="0"/>
              <a:t>7cm</a:t>
            </a:r>
          </a:p>
        </p:txBody>
      </p:sp>
      <p:sp>
        <p:nvSpPr>
          <p:cNvPr id="6" name="Cube 5"/>
          <p:cNvSpPr/>
          <p:nvPr/>
        </p:nvSpPr>
        <p:spPr>
          <a:xfrm rot="16200000">
            <a:off x="4644008" y="2312877"/>
            <a:ext cx="3024336" cy="2232248"/>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12160" y="4941169"/>
            <a:ext cx="1008112" cy="369332"/>
          </a:xfrm>
          <a:prstGeom prst="rect">
            <a:avLst/>
          </a:prstGeom>
          <a:noFill/>
        </p:spPr>
        <p:txBody>
          <a:bodyPr wrap="square" rtlCol="0">
            <a:spAutoFit/>
          </a:bodyPr>
          <a:lstStyle/>
          <a:p>
            <a:pPr algn="ctr"/>
            <a:r>
              <a:rPr lang="en-GB" dirty="0"/>
              <a:t>8cm</a:t>
            </a:r>
          </a:p>
        </p:txBody>
      </p:sp>
      <p:sp>
        <p:nvSpPr>
          <p:cNvPr id="8" name="TextBox 7"/>
          <p:cNvSpPr txBox="1"/>
          <p:nvPr/>
        </p:nvSpPr>
        <p:spPr>
          <a:xfrm>
            <a:off x="4644008" y="4545125"/>
            <a:ext cx="1008112" cy="369332"/>
          </a:xfrm>
          <a:prstGeom prst="rect">
            <a:avLst/>
          </a:prstGeom>
          <a:noFill/>
        </p:spPr>
        <p:txBody>
          <a:bodyPr wrap="square" rtlCol="0">
            <a:spAutoFit/>
          </a:bodyPr>
          <a:lstStyle/>
          <a:p>
            <a:pPr algn="ctr"/>
            <a:r>
              <a:rPr lang="en-GB" dirty="0"/>
              <a:t>3cm</a:t>
            </a:r>
          </a:p>
        </p:txBody>
      </p:sp>
      <p:sp>
        <p:nvSpPr>
          <p:cNvPr id="9" name="TextBox 8"/>
          <p:cNvSpPr txBox="1"/>
          <p:nvPr/>
        </p:nvSpPr>
        <p:spPr>
          <a:xfrm>
            <a:off x="7092280" y="3515963"/>
            <a:ext cx="1008112" cy="369332"/>
          </a:xfrm>
          <a:prstGeom prst="rect">
            <a:avLst/>
          </a:prstGeom>
          <a:noFill/>
        </p:spPr>
        <p:txBody>
          <a:bodyPr wrap="square" rtlCol="0">
            <a:spAutoFit/>
          </a:bodyPr>
          <a:lstStyle/>
          <a:p>
            <a:pPr algn="ctr"/>
            <a:r>
              <a:rPr lang="en-GB" dirty="0"/>
              <a:t>15cm</a:t>
            </a:r>
          </a:p>
        </p:txBody>
      </p:sp>
      <p:sp>
        <p:nvSpPr>
          <p:cNvPr id="10" name="Right Triangle 9"/>
          <p:cNvSpPr/>
          <p:nvPr/>
        </p:nvSpPr>
        <p:spPr>
          <a:xfrm>
            <a:off x="1696126" y="5445223"/>
            <a:ext cx="1152128" cy="1142835"/>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p:cNvSpPr/>
          <p:nvPr/>
        </p:nvSpPr>
        <p:spPr>
          <a:xfrm>
            <a:off x="3275856" y="4869160"/>
            <a:ext cx="1152128" cy="1142835"/>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0" idx="0"/>
            <a:endCxn id="11" idx="0"/>
          </p:cNvCxnSpPr>
          <p:nvPr/>
        </p:nvCxnSpPr>
        <p:spPr>
          <a:xfrm flipV="1">
            <a:off x="1696126" y="4869160"/>
            <a:ext cx="1579730" cy="576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4"/>
            <a:endCxn id="11" idx="4"/>
          </p:cNvCxnSpPr>
          <p:nvPr/>
        </p:nvCxnSpPr>
        <p:spPr>
          <a:xfrm flipV="1">
            <a:off x="2848254" y="6011995"/>
            <a:ext cx="1579730" cy="576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2"/>
          </p:cNvCxnSpPr>
          <p:nvPr/>
        </p:nvCxnSpPr>
        <p:spPr>
          <a:xfrm flipV="1">
            <a:off x="1696126" y="6016640"/>
            <a:ext cx="1579730" cy="5714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63688" y="6525344"/>
            <a:ext cx="936104" cy="369332"/>
          </a:xfrm>
          <a:prstGeom prst="rect">
            <a:avLst/>
          </a:prstGeom>
          <a:noFill/>
        </p:spPr>
        <p:txBody>
          <a:bodyPr wrap="square" rtlCol="0">
            <a:spAutoFit/>
          </a:bodyPr>
          <a:lstStyle/>
          <a:p>
            <a:pPr algn="ctr"/>
            <a:r>
              <a:rPr lang="en-GB" dirty="0"/>
              <a:t>5cm</a:t>
            </a:r>
          </a:p>
        </p:txBody>
      </p:sp>
      <p:sp>
        <p:nvSpPr>
          <p:cNvPr id="19" name="TextBox 18"/>
          <p:cNvSpPr txBox="1"/>
          <p:nvPr/>
        </p:nvSpPr>
        <p:spPr>
          <a:xfrm>
            <a:off x="1174068" y="5930694"/>
            <a:ext cx="1044116" cy="369332"/>
          </a:xfrm>
          <a:prstGeom prst="rect">
            <a:avLst/>
          </a:prstGeom>
          <a:noFill/>
        </p:spPr>
        <p:txBody>
          <a:bodyPr wrap="square" rtlCol="0">
            <a:spAutoFit/>
          </a:bodyPr>
          <a:lstStyle/>
          <a:p>
            <a:r>
              <a:rPr lang="en-GB" dirty="0"/>
              <a:t>6cm</a:t>
            </a:r>
          </a:p>
        </p:txBody>
      </p:sp>
      <p:sp>
        <p:nvSpPr>
          <p:cNvPr id="20" name="TextBox 19"/>
          <p:cNvSpPr txBox="1"/>
          <p:nvPr/>
        </p:nvSpPr>
        <p:spPr>
          <a:xfrm>
            <a:off x="3455876" y="6283127"/>
            <a:ext cx="1044116" cy="369332"/>
          </a:xfrm>
          <a:prstGeom prst="rect">
            <a:avLst/>
          </a:prstGeom>
          <a:noFill/>
        </p:spPr>
        <p:txBody>
          <a:bodyPr wrap="square" rtlCol="0">
            <a:spAutoFit/>
          </a:bodyPr>
          <a:lstStyle/>
          <a:p>
            <a:r>
              <a:rPr lang="en-GB" dirty="0"/>
              <a:t>12cm</a:t>
            </a:r>
          </a:p>
        </p:txBody>
      </p:sp>
      <p:sp>
        <p:nvSpPr>
          <p:cNvPr id="21" name="TextBox 20"/>
          <p:cNvSpPr txBox="1"/>
          <p:nvPr/>
        </p:nvSpPr>
        <p:spPr>
          <a:xfrm>
            <a:off x="3815916" y="5085184"/>
            <a:ext cx="1044116" cy="369332"/>
          </a:xfrm>
          <a:prstGeom prst="rect">
            <a:avLst/>
          </a:prstGeom>
          <a:noFill/>
        </p:spPr>
        <p:txBody>
          <a:bodyPr wrap="square" rtlCol="0">
            <a:spAutoFit/>
          </a:bodyPr>
          <a:lstStyle/>
          <a:p>
            <a:r>
              <a:rPr lang="en-GB" dirty="0"/>
              <a:t>9cm</a:t>
            </a:r>
          </a:p>
        </p:txBody>
      </p:sp>
      <p:sp>
        <p:nvSpPr>
          <p:cNvPr id="22" name="TextBox 21"/>
          <p:cNvSpPr txBox="1"/>
          <p:nvPr/>
        </p:nvSpPr>
        <p:spPr>
          <a:xfrm>
            <a:off x="395536" y="4869160"/>
            <a:ext cx="2304256" cy="369332"/>
          </a:xfrm>
          <a:prstGeom prst="rect">
            <a:avLst/>
          </a:prstGeom>
          <a:noFill/>
        </p:spPr>
        <p:txBody>
          <a:bodyPr wrap="square" rtlCol="0">
            <a:spAutoFit/>
          </a:bodyPr>
          <a:lstStyle/>
          <a:p>
            <a:r>
              <a:rPr lang="en-GB" u="sng" dirty="0">
                <a:solidFill>
                  <a:srgbClr val="FF0000"/>
                </a:solidFill>
              </a:rPr>
              <a:t>EXTENSION:</a:t>
            </a:r>
          </a:p>
        </p:txBody>
      </p:sp>
      <p:sp>
        <p:nvSpPr>
          <p:cNvPr id="23" name="TextBox 22"/>
          <p:cNvSpPr txBox="1"/>
          <p:nvPr/>
        </p:nvSpPr>
        <p:spPr>
          <a:xfrm>
            <a:off x="1498103" y="2931188"/>
            <a:ext cx="1440161" cy="954107"/>
          </a:xfrm>
          <a:prstGeom prst="rect">
            <a:avLst/>
          </a:prstGeom>
          <a:noFill/>
        </p:spPr>
        <p:txBody>
          <a:bodyPr wrap="square" rtlCol="0">
            <a:spAutoFit/>
          </a:bodyPr>
          <a:lstStyle/>
          <a:p>
            <a:pPr algn="ctr"/>
            <a:r>
              <a:rPr lang="en-GB" sz="2800" dirty="0">
                <a:solidFill>
                  <a:srgbClr val="FF0000"/>
                </a:solidFill>
              </a:rPr>
              <a:t>SA = 294cm</a:t>
            </a:r>
            <a:r>
              <a:rPr lang="en-GB" sz="2800" baseline="30000" dirty="0">
                <a:solidFill>
                  <a:srgbClr val="FF0000"/>
                </a:solidFill>
              </a:rPr>
              <a:t>2</a:t>
            </a:r>
          </a:p>
        </p:txBody>
      </p:sp>
      <p:sp>
        <p:nvSpPr>
          <p:cNvPr id="24" name="TextBox 23"/>
          <p:cNvSpPr txBox="1"/>
          <p:nvPr/>
        </p:nvSpPr>
        <p:spPr>
          <a:xfrm>
            <a:off x="5652120" y="3083588"/>
            <a:ext cx="1440161" cy="954107"/>
          </a:xfrm>
          <a:prstGeom prst="rect">
            <a:avLst/>
          </a:prstGeom>
          <a:noFill/>
        </p:spPr>
        <p:txBody>
          <a:bodyPr wrap="square" rtlCol="0">
            <a:spAutoFit/>
          </a:bodyPr>
          <a:lstStyle/>
          <a:p>
            <a:pPr algn="ctr"/>
            <a:r>
              <a:rPr lang="en-GB" sz="2800" dirty="0">
                <a:solidFill>
                  <a:srgbClr val="FF0000"/>
                </a:solidFill>
              </a:rPr>
              <a:t>SA = 378cm</a:t>
            </a:r>
            <a:r>
              <a:rPr lang="en-GB" sz="2800" baseline="30000" dirty="0">
                <a:solidFill>
                  <a:srgbClr val="FF0000"/>
                </a:solidFill>
              </a:rPr>
              <a:t>2</a:t>
            </a:r>
          </a:p>
        </p:txBody>
      </p:sp>
      <p:sp>
        <p:nvSpPr>
          <p:cNvPr id="25" name="TextBox 24"/>
          <p:cNvSpPr txBox="1"/>
          <p:nvPr/>
        </p:nvSpPr>
        <p:spPr>
          <a:xfrm>
            <a:off x="1979712" y="5085184"/>
            <a:ext cx="1440161" cy="954107"/>
          </a:xfrm>
          <a:prstGeom prst="rect">
            <a:avLst/>
          </a:prstGeom>
          <a:noFill/>
        </p:spPr>
        <p:txBody>
          <a:bodyPr wrap="square" rtlCol="0">
            <a:spAutoFit/>
          </a:bodyPr>
          <a:lstStyle/>
          <a:p>
            <a:pPr algn="ctr"/>
            <a:r>
              <a:rPr lang="en-GB" sz="2800" dirty="0">
                <a:solidFill>
                  <a:srgbClr val="FF0000"/>
                </a:solidFill>
              </a:rPr>
              <a:t>SA = 270cm</a:t>
            </a:r>
            <a:r>
              <a:rPr lang="en-GB" sz="2800" baseline="30000" dirty="0">
                <a:solidFill>
                  <a:srgbClr val="FF0000"/>
                </a:solidFill>
              </a:rPr>
              <a:t>2</a:t>
            </a:r>
          </a:p>
        </p:txBody>
      </p:sp>
    </p:spTree>
    <p:extLst>
      <p:ext uri="{BB962C8B-B14F-4D97-AF65-F5344CB8AC3E}">
        <p14:creationId xmlns:p14="http://schemas.microsoft.com/office/powerpoint/2010/main" val="25040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3" name="Content Placeholder 2"/>
          <p:cNvSpPr>
            <a:spLocks noGrp="1"/>
          </p:cNvSpPr>
          <p:nvPr>
            <p:ph idx="1"/>
          </p:nvPr>
        </p:nvSpPr>
        <p:spPr>
          <a:xfrm>
            <a:off x="327039" y="1535974"/>
            <a:ext cx="8229600" cy="4525963"/>
          </a:xfrm>
        </p:spPr>
        <p:txBody>
          <a:bodyPr/>
          <a:lstStyle/>
          <a:p>
            <a:r>
              <a:rPr lang="en-GB" dirty="0"/>
              <a:t>Calculate the surface area of the following shapes.</a:t>
            </a:r>
          </a:p>
        </p:txBody>
      </p:sp>
      <p:sp>
        <p:nvSpPr>
          <p:cNvPr id="4" name="Cube 3"/>
          <p:cNvSpPr/>
          <p:nvPr/>
        </p:nvSpPr>
        <p:spPr>
          <a:xfrm>
            <a:off x="3133328" y="2780928"/>
            <a:ext cx="936104" cy="3096344"/>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05336" y="5877271"/>
            <a:ext cx="720080" cy="369332"/>
          </a:xfrm>
          <a:prstGeom prst="rect">
            <a:avLst/>
          </a:prstGeom>
          <a:noFill/>
        </p:spPr>
        <p:txBody>
          <a:bodyPr wrap="square" rtlCol="0">
            <a:spAutoFit/>
          </a:bodyPr>
          <a:lstStyle/>
          <a:p>
            <a:r>
              <a:rPr lang="en-GB" dirty="0"/>
              <a:t>2m</a:t>
            </a:r>
          </a:p>
        </p:txBody>
      </p:sp>
      <p:sp>
        <p:nvSpPr>
          <p:cNvPr id="6" name="TextBox 5"/>
          <p:cNvSpPr txBox="1"/>
          <p:nvPr/>
        </p:nvSpPr>
        <p:spPr>
          <a:xfrm>
            <a:off x="3923928" y="5660339"/>
            <a:ext cx="720080" cy="369332"/>
          </a:xfrm>
          <a:prstGeom prst="rect">
            <a:avLst/>
          </a:prstGeom>
          <a:noFill/>
        </p:spPr>
        <p:txBody>
          <a:bodyPr wrap="square" rtlCol="0">
            <a:spAutoFit/>
          </a:bodyPr>
          <a:lstStyle/>
          <a:p>
            <a:r>
              <a:rPr lang="en-GB" dirty="0"/>
              <a:t>1m</a:t>
            </a:r>
          </a:p>
        </p:txBody>
      </p:sp>
      <p:sp>
        <p:nvSpPr>
          <p:cNvPr id="7" name="TextBox 4"/>
          <p:cNvSpPr txBox="1"/>
          <p:nvPr/>
        </p:nvSpPr>
        <p:spPr>
          <a:xfrm>
            <a:off x="2557264" y="4144434"/>
            <a:ext cx="7200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14m</a:t>
            </a:r>
          </a:p>
        </p:txBody>
      </p:sp>
      <p:sp>
        <p:nvSpPr>
          <p:cNvPr id="8" name="Right Triangle 7"/>
          <p:cNvSpPr/>
          <p:nvPr/>
        </p:nvSpPr>
        <p:spPr>
          <a:xfrm>
            <a:off x="5761289" y="4227056"/>
            <a:ext cx="1656184" cy="1284209"/>
          </a:xfrm>
          <a:prstGeom prst="rtTriangl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stCxn id="8" idx="4"/>
          </p:cNvCxnSpPr>
          <p:nvPr/>
        </p:nvCxnSpPr>
        <p:spPr>
          <a:xfrm flipV="1">
            <a:off x="7417473" y="3783072"/>
            <a:ext cx="1114967" cy="172819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0"/>
          </p:cNvCxnSpPr>
          <p:nvPr/>
        </p:nvCxnSpPr>
        <p:spPr>
          <a:xfrm flipV="1">
            <a:off x="5761290" y="2543251"/>
            <a:ext cx="1265165" cy="168380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26455" y="2543252"/>
            <a:ext cx="1505985" cy="12398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28183" y="5511265"/>
            <a:ext cx="720080" cy="369332"/>
          </a:xfrm>
          <a:prstGeom prst="rect">
            <a:avLst/>
          </a:prstGeom>
          <a:noFill/>
        </p:spPr>
        <p:txBody>
          <a:bodyPr wrap="square" rtlCol="0">
            <a:spAutoFit/>
          </a:bodyPr>
          <a:lstStyle/>
          <a:p>
            <a:r>
              <a:rPr lang="en-GB" dirty="0"/>
              <a:t>4cm</a:t>
            </a:r>
          </a:p>
        </p:txBody>
      </p:sp>
      <p:sp>
        <p:nvSpPr>
          <p:cNvPr id="22" name="TextBox 21"/>
          <p:cNvSpPr txBox="1"/>
          <p:nvPr/>
        </p:nvSpPr>
        <p:spPr>
          <a:xfrm>
            <a:off x="5220071" y="4719177"/>
            <a:ext cx="720080" cy="369332"/>
          </a:xfrm>
          <a:prstGeom prst="rect">
            <a:avLst/>
          </a:prstGeom>
          <a:noFill/>
        </p:spPr>
        <p:txBody>
          <a:bodyPr wrap="square" rtlCol="0">
            <a:spAutoFit/>
          </a:bodyPr>
          <a:lstStyle/>
          <a:p>
            <a:r>
              <a:rPr lang="en-GB" dirty="0"/>
              <a:t>3cm</a:t>
            </a:r>
          </a:p>
        </p:txBody>
      </p:sp>
      <p:sp>
        <p:nvSpPr>
          <p:cNvPr id="27" name="TextBox 26"/>
          <p:cNvSpPr txBox="1"/>
          <p:nvPr/>
        </p:nvSpPr>
        <p:spPr>
          <a:xfrm>
            <a:off x="5923739" y="2978496"/>
            <a:ext cx="720080" cy="369332"/>
          </a:xfrm>
          <a:prstGeom prst="rect">
            <a:avLst/>
          </a:prstGeom>
          <a:noFill/>
        </p:spPr>
        <p:txBody>
          <a:bodyPr wrap="square" rtlCol="0">
            <a:spAutoFit/>
          </a:bodyPr>
          <a:lstStyle/>
          <a:p>
            <a:r>
              <a:rPr lang="en-GB" dirty="0"/>
              <a:t>9cm</a:t>
            </a:r>
          </a:p>
        </p:txBody>
      </p:sp>
      <p:sp>
        <p:nvSpPr>
          <p:cNvPr id="28" name="TextBox 27"/>
          <p:cNvSpPr txBox="1"/>
          <p:nvPr/>
        </p:nvSpPr>
        <p:spPr>
          <a:xfrm>
            <a:off x="7614917" y="2817013"/>
            <a:ext cx="720080" cy="369332"/>
          </a:xfrm>
          <a:prstGeom prst="rect">
            <a:avLst/>
          </a:prstGeom>
          <a:noFill/>
        </p:spPr>
        <p:txBody>
          <a:bodyPr wrap="square" rtlCol="0">
            <a:spAutoFit/>
          </a:bodyPr>
          <a:lstStyle/>
          <a:p>
            <a:r>
              <a:rPr lang="en-GB" dirty="0"/>
              <a:t>5cm</a:t>
            </a:r>
          </a:p>
        </p:txBody>
      </p:sp>
      <p:sp>
        <p:nvSpPr>
          <p:cNvPr id="9" name="Cube 8"/>
          <p:cNvSpPr/>
          <p:nvPr/>
        </p:nvSpPr>
        <p:spPr>
          <a:xfrm>
            <a:off x="251520" y="3434967"/>
            <a:ext cx="1584176" cy="1584176"/>
          </a:xfrm>
          <a:prstGeom prst="cube">
            <a:avLst/>
          </a:prstGeom>
          <a:solidFill>
            <a:srgbClr val="CCCC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51520" y="5013176"/>
            <a:ext cx="1152128" cy="369332"/>
          </a:xfrm>
          <a:prstGeom prst="rect">
            <a:avLst/>
          </a:prstGeom>
          <a:noFill/>
        </p:spPr>
        <p:txBody>
          <a:bodyPr wrap="square" rtlCol="0">
            <a:spAutoFit/>
          </a:bodyPr>
          <a:lstStyle/>
          <a:p>
            <a:pPr algn="ctr"/>
            <a:r>
              <a:rPr lang="en-GB" dirty="0"/>
              <a:t>6cm</a:t>
            </a:r>
          </a:p>
        </p:txBody>
      </p:sp>
    </p:spTree>
    <p:extLst>
      <p:ext uri="{BB962C8B-B14F-4D97-AF65-F5344CB8AC3E}">
        <p14:creationId xmlns:p14="http://schemas.microsoft.com/office/powerpoint/2010/main" val="355466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art-simpson-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6" y="260351"/>
            <a:ext cx="8713788" cy="6337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u="sng" dirty="0">
                <a:solidFill>
                  <a:schemeClr val="bg1"/>
                </a:solidFill>
              </a:rPr>
              <a:t>Surface Area of Prisms</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solidFill>
                  <a:schemeClr val="bg1"/>
                </a:solidFill>
              </a:rPr>
              <a:t>Learning Objectives:</a:t>
            </a:r>
          </a:p>
          <a:p>
            <a:pPr marL="0" indent="0">
              <a:buNone/>
            </a:pPr>
            <a:endParaRPr lang="en-GB" dirty="0">
              <a:solidFill>
                <a:schemeClr val="bg1"/>
              </a:solidFill>
            </a:endParaRPr>
          </a:p>
          <a:p>
            <a:r>
              <a:rPr lang="en-GB" dirty="0">
                <a:solidFill>
                  <a:schemeClr val="bg1"/>
                </a:solidFill>
              </a:rPr>
              <a:t>Able to calculate the surface area of cubes</a:t>
            </a:r>
          </a:p>
          <a:p>
            <a:pPr marL="0" indent="0">
              <a:buNone/>
            </a:pPr>
            <a:r>
              <a:rPr lang="en-GB" dirty="0">
                <a:solidFill>
                  <a:schemeClr val="bg1"/>
                </a:solidFill>
              </a:rPr>
              <a:t>    and cuboids</a:t>
            </a:r>
          </a:p>
          <a:p>
            <a:endParaRPr lang="en-GB" dirty="0">
              <a:solidFill>
                <a:schemeClr val="bg1"/>
              </a:solidFill>
            </a:endParaRPr>
          </a:p>
          <a:p>
            <a:r>
              <a:rPr lang="en-GB" dirty="0">
                <a:solidFill>
                  <a:schemeClr val="bg1"/>
                </a:solidFill>
              </a:rPr>
              <a:t>Able to calculate the surface area of triangular prisms</a:t>
            </a:r>
          </a:p>
          <a:p>
            <a:endParaRPr lang="en-GB" dirty="0">
              <a:solidFill>
                <a:schemeClr val="bg1"/>
              </a:solidFill>
            </a:endParaRPr>
          </a:p>
          <a:p>
            <a:r>
              <a:rPr lang="en-GB" dirty="0">
                <a:solidFill>
                  <a:schemeClr val="bg1"/>
                </a:solidFill>
              </a:rPr>
              <a:t>Able to calculate the surface area of any </a:t>
            </a:r>
          </a:p>
          <a:p>
            <a:pPr marL="0" indent="0">
              <a:buNone/>
            </a:pPr>
            <a:r>
              <a:rPr lang="en-GB" dirty="0">
                <a:solidFill>
                  <a:schemeClr val="bg1"/>
                </a:solidFill>
              </a:rPr>
              <a:t>    prism</a:t>
            </a:r>
          </a:p>
        </p:txBody>
      </p:sp>
      <p:sp>
        <p:nvSpPr>
          <p:cNvPr id="7" name="Oval 6"/>
          <p:cNvSpPr/>
          <p:nvPr/>
        </p:nvSpPr>
        <p:spPr>
          <a:xfrm>
            <a:off x="447267" y="2420888"/>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47267" y="3861048"/>
            <a:ext cx="432048" cy="4320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47267" y="5085184"/>
            <a:ext cx="432048" cy="4320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9721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1389</Words>
  <Application>Microsoft Macintosh PowerPoint</Application>
  <PresentationFormat>On-screen Show (4:3)</PresentationFormat>
  <Paragraphs>517</Paragraphs>
  <Slides>34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Starter</vt:lpstr>
      <vt:lpstr>Surface Area</vt:lpstr>
      <vt:lpstr>Prisms</vt:lpstr>
      <vt:lpstr>Surface Area</vt:lpstr>
      <vt:lpstr>Surface Area</vt:lpstr>
      <vt:lpstr>Surface Area</vt:lpstr>
      <vt:lpstr>Surface Area</vt:lpstr>
      <vt:lpstr>Starter</vt:lpstr>
      <vt:lpstr>Surface Area of Prisms</vt:lpstr>
      <vt:lpstr>Surface Area</vt:lpstr>
      <vt:lpstr>Surface Area</vt:lpstr>
      <vt:lpstr>Surface Area of Prisms</vt:lpstr>
      <vt:lpstr>Surface Area of Prisms</vt:lpstr>
      <vt:lpstr>Starter</vt:lpstr>
      <vt:lpstr>PowerPoint Presentation</vt:lpstr>
      <vt:lpstr>Volume of Prisms</vt:lpstr>
      <vt:lpstr>Volume of Prisms</vt:lpstr>
      <vt:lpstr>Volume of Cuboids</vt:lpstr>
      <vt:lpstr>Volume of Prisms</vt:lpstr>
      <vt:lpstr>Volume of Prisms</vt:lpstr>
      <vt:lpstr>Volume of Prisms</vt:lpstr>
      <vt:lpstr>PowerPoint Presentation</vt:lpstr>
      <vt:lpstr>PowerPoint Presentation</vt:lpstr>
      <vt:lpstr>Starter</vt:lpstr>
      <vt:lpstr>Surface Area and Volume: Worded Problems</vt:lpstr>
      <vt:lpstr>Worded Problems</vt:lpstr>
      <vt:lpstr>Worded Problems</vt:lpstr>
      <vt:lpstr>Worded Problems</vt:lpstr>
      <vt:lpstr>PowerPoint Presentation</vt:lpstr>
      <vt:lpstr>Starter</vt:lpstr>
      <vt:lpstr>Volume of Prisms</vt:lpstr>
      <vt:lpstr>Volume of Prisms</vt:lpstr>
      <vt:lpstr>Volume of Prisms</vt:lpstr>
      <vt:lpstr>Volume of Prisms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Daniel Burke</dc:creator>
  <cp:lastModifiedBy>Microsoft Office User</cp:lastModifiedBy>
  <cp:revision>50</cp:revision>
  <dcterms:created xsi:type="dcterms:W3CDTF">2012-01-18T22:17:54Z</dcterms:created>
  <dcterms:modified xsi:type="dcterms:W3CDTF">2018-10-08T03:03:13Z</dcterms:modified>
</cp:coreProperties>
</file>