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embeddedFontLst>
    <p:embeddedFont>
      <p:font typeface="Amatic SC"/>
      <p:regular r:id="rId21"/>
      <p:bold r:id="rId22"/>
    </p:embeddedFont>
    <p:embeddedFont>
      <p:font typeface="Source Code Pro"/>
      <p:regular r:id="rId23"/>
      <p:bold r:id="rId24"/>
    </p:embeddedFont>
    <p:embeddedFont>
      <p:font typeface="Shadows Into Light"/>
      <p:regular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AmaticSC-bold.fntdata"/><Relationship Id="rId21" Type="http://schemas.openxmlformats.org/officeDocument/2006/relationships/font" Target="fonts/AmaticSC-regular.fntdata"/><Relationship Id="rId24" Type="http://schemas.openxmlformats.org/officeDocument/2006/relationships/font" Target="fonts/SourceCodePro-bold.fntdata"/><Relationship Id="rId23" Type="http://schemas.openxmlformats.org/officeDocument/2006/relationships/font" Target="fonts/SourceCodePr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ShadowsInto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fe579e0e4_0_12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3fe579e0e4_0_1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fe579e0e4_0_12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fe579e0e4_0_12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fe579e0e4_0_14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3fe579e0e4_0_14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fe579e0e4_0_15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fe579e0e4_0_15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fe579e0e4_0_15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3fe579e0e4_0_15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fecee6037_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3fecee6037_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fe579e0e4_0_3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fe579e0e4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fe579e0e4_0_3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fe579e0e4_0_3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fe579e0e4_0_5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fe579e0e4_0_5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fe579e0e4_0_3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fe579e0e4_0_3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fe579e0e4_0_3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fe579e0e4_0_3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fe579e0e4_0_7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fe579e0e4_0_7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fe579e0e4_0_8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fe579e0e4_0_8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 this written out with terms on top and on bottom so that they can see why this works.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fe579e0e4_0_1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fe579e0e4_0_1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AUTOLAYOUT">
    <p:bg>
      <p:bgPr>
        <a:solidFill>
          <a:srgbClr val="FFFFFF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3"/>
          <p:cNvSpPr/>
          <p:nvPr/>
        </p:nvSpPr>
        <p:spPr>
          <a:xfrm>
            <a:off x="0" y="4665575"/>
            <a:ext cx="9144000" cy="477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type="title"/>
          </p:nvPr>
        </p:nvSpPr>
        <p:spPr>
          <a:xfrm>
            <a:off x="349300" y="334525"/>
            <a:ext cx="7407000" cy="6630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349300" y="1147425"/>
            <a:ext cx="7407000" cy="31725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1">
  <p:cSld name="AUTOLAYOUT_1"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/>
          <p:nvPr/>
        </p:nvSpPr>
        <p:spPr>
          <a:xfrm>
            <a:off x="-29" y="0"/>
            <a:ext cx="9144000" cy="17415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 rot="-5400000">
            <a:off x="7406225" y="300"/>
            <a:ext cx="1738200" cy="1737300"/>
          </a:xfrm>
          <a:prstGeom prst="rtTriangle">
            <a:avLst/>
          </a:prstGeom>
          <a:solidFill>
            <a:srgbClr val="FFFFFF">
              <a:alpha val="43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Char char="●"/>
              <a:defRPr sz="1800">
                <a:solidFill>
                  <a:srgbClr val="61616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●"/>
              <a:defRPr sz="1400">
                <a:solidFill>
                  <a:srgbClr val="61616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●"/>
              <a:defRPr sz="1400">
                <a:solidFill>
                  <a:srgbClr val="61616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2">
  <p:cSld name="AUTOLAYOUT_2">
    <p:bg>
      <p:bgPr>
        <a:solidFill>
          <a:srgbClr val="FFFF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/>
          <p:nvPr/>
        </p:nvSpPr>
        <p:spPr>
          <a:xfrm>
            <a:off x="0" y="0"/>
            <a:ext cx="9144000" cy="2161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317700" y="369325"/>
            <a:ext cx="6934800" cy="15792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7700" y="2432075"/>
            <a:ext cx="6397800" cy="23298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Relationship Id="rId4" Type="http://schemas.openxmlformats.org/officeDocument/2006/relationships/image" Target="../media/image20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12.png"/><Relationship Id="rId8" Type="http://schemas.openxmlformats.org/officeDocument/2006/relationships/image" Target="../media/image1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Relationship Id="rId4" Type="http://schemas.openxmlformats.org/officeDocument/2006/relationships/image" Target="../media/image2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7.png"/><Relationship Id="rId4" Type="http://schemas.openxmlformats.org/officeDocument/2006/relationships/image" Target="../media/image14.png"/><Relationship Id="rId5" Type="http://schemas.openxmlformats.org/officeDocument/2006/relationships/image" Target="../media/image22.png"/><Relationship Id="rId6" Type="http://schemas.openxmlformats.org/officeDocument/2006/relationships/image" Target="../media/image13.png"/><Relationship Id="rId7" Type="http://schemas.openxmlformats.org/officeDocument/2006/relationships/image" Target="../media/image25.png"/><Relationship Id="rId8" Type="http://schemas.openxmlformats.org/officeDocument/2006/relationships/image" Target="../media/image2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8.png"/><Relationship Id="rId4" Type="http://schemas.openxmlformats.org/officeDocument/2006/relationships/image" Target="../media/image29.png"/><Relationship Id="rId5" Type="http://schemas.openxmlformats.org/officeDocument/2006/relationships/image" Target="../media/image2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Relationship Id="rId4" Type="http://schemas.openxmlformats.org/officeDocument/2006/relationships/image" Target="../media/image26.png"/><Relationship Id="rId5" Type="http://schemas.openxmlformats.org/officeDocument/2006/relationships/image" Target="../media/image28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5" Type="http://schemas.openxmlformats.org/officeDocument/2006/relationships/image" Target="../media/image15.png"/><Relationship Id="rId6" Type="http://schemas.openxmlformats.org/officeDocument/2006/relationships/image" Target="../media/image7.png"/><Relationship Id="rId7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FFFF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ctrTitle"/>
          </p:nvPr>
        </p:nvSpPr>
        <p:spPr>
          <a:xfrm>
            <a:off x="62000" y="1206275"/>
            <a:ext cx="8978700" cy="113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Shadows Into Light"/>
                <a:ea typeface="Shadows Into Light"/>
                <a:cs typeface="Shadows Into Light"/>
                <a:sym typeface="Shadows Into Light"/>
              </a:rPr>
              <a:t>MULTIPLYING AND DIVIDING MONOMIALS</a:t>
            </a:r>
            <a:endParaRPr sz="3600"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76" name="Google Shape;76;p16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Jenn Stillings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Energy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Try these...</a:t>
            </a:r>
            <a:endParaRPr/>
          </a:p>
        </p:txBody>
      </p:sp>
      <p:pic>
        <p:nvPicPr>
          <p:cNvPr id="150" name="Google Shape;15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400" y="1228675"/>
            <a:ext cx="200025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3375" y="1738263"/>
            <a:ext cx="876300" cy="2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95800" y="1736650"/>
            <a:ext cx="990600" cy="2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77050" y="1228675"/>
            <a:ext cx="200025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51550" y="3363400"/>
            <a:ext cx="2381250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503800" y="3292775"/>
            <a:ext cx="3581400" cy="145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6"/>
          <p:cNvSpPr/>
          <p:nvPr/>
        </p:nvSpPr>
        <p:spPr>
          <a:xfrm>
            <a:off x="-16300" y="-32600"/>
            <a:ext cx="9144000" cy="1126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of a Product</a:t>
            </a:r>
            <a:endParaRPr/>
          </a:p>
        </p:txBody>
      </p:sp>
      <p:pic>
        <p:nvPicPr>
          <p:cNvPr id="162" name="Google Shape;16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9450" y="1093850"/>
            <a:ext cx="4686300" cy="207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95550" y="3556600"/>
            <a:ext cx="5429250" cy="1514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4" name="Google Shape;164;p26"/>
          <p:cNvCxnSpPr/>
          <p:nvPr/>
        </p:nvCxnSpPr>
        <p:spPr>
          <a:xfrm flipH="1" rot="10800000">
            <a:off x="407475" y="3308900"/>
            <a:ext cx="7872600" cy="162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/>
          <p:nvPr/>
        </p:nvSpPr>
        <p:spPr>
          <a:xfrm>
            <a:off x="-16300" y="-32600"/>
            <a:ext cx="9144000" cy="1126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 at these...</a:t>
            </a:r>
            <a:endParaRPr/>
          </a:p>
        </p:txBody>
      </p:sp>
      <p:sp>
        <p:nvSpPr>
          <p:cNvPr id="171" name="Google Shape;171;p27"/>
          <p:cNvSpPr txBox="1"/>
          <p:nvPr>
            <p:ph idx="1" type="body"/>
          </p:nvPr>
        </p:nvSpPr>
        <p:spPr>
          <a:xfrm>
            <a:off x="831275" y="1228675"/>
            <a:ext cx="2249400" cy="97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(a</a:t>
            </a:r>
            <a:r>
              <a:rPr baseline="30000" lang="en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en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aseline="30000" lang="en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en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aseline="30000" lang="en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aseline="30000"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72" name="Google Shape;17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550" y="2105980"/>
            <a:ext cx="2959350" cy="89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9150" y="2999105"/>
            <a:ext cx="3679142" cy="89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7"/>
          <p:cNvPicPr preferRelativeResize="0"/>
          <p:nvPr/>
        </p:nvPicPr>
        <p:blipFill rotWithShape="1">
          <a:blip r:embed="rId5">
            <a:alphaModFix/>
          </a:blip>
          <a:srcRect b="-25517" l="0" r="-9745" t="0"/>
          <a:stretch/>
        </p:blipFill>
        <p:spPr>
          <a:xfrm>
            <a:off x="4776950" y="1391599"/>
            <a:ext cx="3060550" cy="977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82250" y="2029780"/>
            <a:ext cx="3199254" cy="89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753879" y="2770497"/>
            <a:ext cx="4375075" cy="9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525275" y="3620822"/>
            <a:ext cx="4375186" cy="97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8"/>
          <p:cNvSpPr/>
          <p:nvPr/>
        </p:nvSpPr>
        <p:spPr>
          <a:xfrm>
            <a:off x="-16300" y="-32600"/>
            <a:ext cx="9144000" cy="1126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of a Product</a:t>
            </a:r>
            <a:endParaRPr/>
          </a:p>
        </p:txBody>
      </p:sp>
      <p:pic>
        <p:nvPicPr>
          <p:cNvPr id="184" name="Google Shape;18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3188" y="1398650"/>
            <a:ext cx="981075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688" y="2690300"/>
            <a:ext cx="368617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72005" y="2083838"/>
            <a:ext cx="4065975" cy="173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now it’s YOUR turn...</a:t>
            </a:r>
            <a:endParaRPr/>
          </a:p>
        </p:txBody>
      </p:sp>
      <p:pic>
        <p:nvPicPr>
          <p:cNvPr id="192" name="Google Shape;192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46250"/>
            <a:ext cx="6698100" cy="91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2317325"/>
            <a:ext cx="2867025" cy="138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86025" y="2193500"/>
            <a:ext cx="3400425" cy="162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3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01" name="Google Shape;20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0750" y="1709738"/>
            <a:ext cx="4762500" cy="172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chemeClr val="dk2"/>
                </a:solidFill>
              </a:rPr>
              <a:t>Objectives:</a:t>
            </a:r>
            <a:endParaRPr sz="4800">
              <a:solidFill>
                <a:schemeClr val="dk2"/>
              </a:solidFill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Understand the concept of a monomial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Use properties of exponents to simplify expressions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Monomial	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228675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expression that is either:</a:t>
            </a:r>
            <a:endParaRPr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/>
        </p:nvSpPr>
        <p:spPr>
          <a:xfrm>
            <a:off x="506175" y="2106375"/>
            <a:ext cx="4866000" cy="62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a constant</a:t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56375" y="2164500"/>
            <a:ext cx="1314450" cy="561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1" name="Google Shape;91;p18"/>
          <p:cNvCxnSpPr/>
          <p:nvPr/>
        </p:nvCxnSpPr>
        <p:spPr>
          <a:xfrm flipH="1" rot="10800000">
            <a:off x="2639775" y="2384100"/>
            <a:ext cx="816600" cy="1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2" name="Google Shape;92;p18"/>
          <p:cNvSpPr txBox="1"/>
          <p:nvPr/>
        </p:nvSpPr>
        <p:spPr>
          <a:xfrm>
            <a:off x="506175" y="2726475"/>
            <a:ext cx="28569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a variable</a:t>
            </a:r>
            <a:endParaRPr sz="2400"/>
          </a:p>
        </p:txBody>
      </p:sp>
      <p:sp>
        <p:nvSpPr>
          <p:cNvPr id="93" name="Google Shape;93;p18"/>
          <p:cNvSpPr txBox="1"/>
          <p:nvPr/>
        </p:nvSpPr>
        <p:spPr>
          <a:xfrm>
            <a:off x="506175" y="3729025"/>
            <a:ext cx="72786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A product of a constant and 1 or more variables</a:t>
            </a:r>
            <a:endParaRPr sz="2400"/>
          </a:p>
        </p:txBody>
      </p:sp>
      <p:sp>
        <p:nvSpPr>
          <p:cNvPr id="94" name="Google Shape;94;p18"/>
          <p:cNvSpPr txBox="1"/>
          <p:nvPr/>
        </p:nvSpPr>
        <p:spPr>
          <a:xfrm>
            <a:off x="2546725" y="4076000"/>
            <a:ext cx="49701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en" sz="2400"/>
              <a:t>2x, 4ab</a:t>
            </a:r>
            <a:r>
              <a:rPr baseline="30000" lang="en" sz="2400"/>
              <a:t>2</a:t>
            </a:r>
            <a:r>
              <a:rPr lang="en" sz="2400"/>
              <a:t>, -7m</a:t>
            </a:r>
            <a:r>
              <a:rPr baseline="30000" lang="en" sz="2400"/>
              <a:t>3</a:t>
            </a:r>
            <a:r>
              <a:rPr lang="en" sz="2400"/>
              <a:t>n</a:t>
            </a:r>
            <a:r>
              <a:rPr baseline="30000" lang="en" sz="2400"/>
              <a:t>8</a:t>
            </a:r>
            <a:endParaRPr baseline="30000" sz="24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49300" y="334525"/>
            <a:ext cx="7407000" cy="66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Monomial	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49300" y="1147425"/>
            <a:ext cx="7407000" cy="317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Bases… common variables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Ex. b</a:t>
            </a:r>
            <a:r>
              <a:rPr baseline="30000" lang="en"/>
              <a:t>4</a:t>
            </a:r>
            <a:r>
              <a:rPr lang="en"/>
              <a:t>  c</a:t>
            </a:r>
            <a:r>
              <a:rPr baseline="30000" lang="en"/>
              <a:t>6</a:t>
            </a:r>
            <a:r>
              <a:rPr lang="en"/>
              <a:t>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Coefficients… the number being multiplied by a variable.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Ex. -5x   32c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let’s multiply</a:t>
            </a:r>
            <a:endParaRPr/>
          </a:p>
        </p:txBody>
      </p:sp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2612575" y="1228675"/>
            <a:ext cx="28674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(a</a:t>
            </a:r>
            <a:r>
              <a:rPr baseline="30000" lang="en"/>
              <a:t>3</a:t>
            </a:r>
            <a:r>
              <a:rPr lang="en"/>
              <a:t>b</a:t>
            </a:r>
            <a:r>
              <a:rPr baseline="30000" lang="en"/>
              <a:t>4</a:t>
            </a:r>
            <a:r>
              <a:rPr lang="en"/>
              <a:t>)(a</a:t>
            </a:r>
            <a:r>
              <a:rPr baseline="30000" lang="en"/>
              <a:t>5</a:t>
            </a:r>
            <a:r>
              <a:rPr lang="en"/>
              <a:t>b</a:t>
            </a:r>
            <a:r>
              <a:rPr baseline="30000" lang="en"/>
              <a:t>2</a:t>
            </a:r>
            <a:r>
              <a:rPr lang="en"/>
              <a:t>)</a:t>
            </a:r>
            <a:endParaRPr/>
          </a:p>
        </p:txBody>
      </p:sp>
      <p:sp>
        <p:nvSpPr>
          <p:cNvPr id="107" name="Google Shape;107;p20"/>
          <p:cNvSpPr txBox="1"/>
          <p:nvPr/>
        </p:nvSpPr>
        <p:spPr>
          <a:xfrm>
            <a:off x="509775" y="1837300"/>
            <a:ext cx="6648300" cy="10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You can group like bases… the a’s and the b’s together.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				</a:t>
            </a:r>
            <a:r>
              <a:rPr lang="en" sz="2400">
                <a:latin typeface="Source Code Pro"/>
                <a:ea typeface="Source Code Pro"/>
                <a:cs typeface="Source Code Pro"/>
                <a:sym typeface="Source Code Pro"/>
              </a:rPr>
              <a:t>(a</a:t>
            </a:r>
            <a:r>
              <a:rPr baseline="30000" lang="en" sz="2400">
                <a:latin typeface="Source Code Pro"/>
                <a:ea typeface="Source Code Pro"/>
                <a:cs typeface="Source Code Pro"/>
                <a:sym typeface="Source Code Pro"/>
              </a:rPr>
              <a:t>3</a:t>
            </a:r>
            <a:r>
              <a:rPr lang="en" sz="2400">
                <a:latin typeface="Source Code Pro"/>
                <a:ea typeface="Source Code Pro"/>
                <a:cs typeface="Source Code Pro"/>
                <a:sym typeface="Source Code Pro"/>
              </a:rPr>
              <a:t>a</a:t>
            </a:r>
            <a:r>
              <a:rPr baseline="30000" lang="en" sz="2400">
                <a:latin typeface="Source Code Pro"/>
                <a:ea typeface="Source Code Pro"/>
                <a:cs typeface="Source Code Pro"/>
                <a:sym typeface="Source Code Pro"/>
              </a:rPr>
              <a:t>5</a:t>
            </a:r>
            <a:r>
              <a:rPr lang="en" sz="2400">
                <a:latin typeface="Source Code Pro"/>
                <a:ea typeface="Source Code Pro"/>
                <a:cs typeface="Source Code Pro"/>
                <a:sym typeface="Source Code Pro"/>
              </a:rPr>
              <a:t>)(b</a:t>
            </a:r>
            <a:r>
              <a:rPr baseline="30000" lang="en" sz="2400">
                <a:latin typeface="Source Code Pro"/>
                <a:ea typeface="Source Code Pro"/>
                <a:cs typeface="Source Code Pro"/>
                <a:sym typeface="Source Code Pro"/>
              </a:rPr>
              <a:t>4</a:t>
            </a:r>
            <a:r>
              <a:rPr lang="en" sz="2400">
                <a:latin typeface="Source Code Pro"/>
                <a:ea typeface="Source Code Pro"/>
                <a:cs typeface="Source Code Pro"/>
                <a:sym typeface="Source Code Pro"/>
              </a:rPr>
              <a:t>b</a:t>
            </a:r>
            <a:r>
              <a:rPr baseline="30000" lang="en" sz="2400">
                <a:latin typeface="Source Code Pro"/>
                <a:ea typeface="Source Code Pro"/>
                <a:cs typeface="Source Code Pro"/>
                <a:sym typeface="Source Code Pro"/>
              </a:rPr>
              <a:t>2</a:t>
            </a:r>
            <a:r>
              <a:rPr lang="en" sz="2400">
                <a:latin typeface="Source Code Pro"/>
                <a:ea typeface="Source Code Pro"/>
                <a:cs typeface="Source Code Pro"/>
                <a:sym typeface="Source Code Pro"/>
              </a:rPr>
              <a:t>)</a:t>
            </a:r>
            <a:endParaRPr sz="24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8" name="Google Shape;108;p20"/>
          <p:cNvSpPr txBox="1"/>
          <p:nvPr/>
        </p:nvSpPr>
        <p:spPr>
          <a:xfrm>
            <a:off x="562875" y="3026750"/>
            <a:ext cx="7402200" cy="13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write this out, it looks like this…</a:t>
            </a:r>
            <a:endParaRPr/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(a a a ∗ a a a a a)(b b b b </a:t>
            </a:r>
            <a:r>
              <a:rPr lang="en"/>
              <a:t>∗ b b)</a:t>
            </a:r>
            <a:r>
              <a:rPr lang="en"/>
              <a:t>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gives us the answer of ...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0"/>
          <p:cNvSpPr txBox="1"/>
          <p:nvPr/>
        </p:nvSpPr>
        <p:spPr>
          <a:xfrm>
            <a:off x="3016150" y="4301175"/>
            <a:ext cx="2463900" cy="6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</a:t>
            </a:r>
            <a:r>
              <a:rPr baseline="30000" lang="en" sz="3000"/>
              <a:t>8</a:t>
            </a:r>
            <a:r>
              <a:rPr lang="en" sz="3000"/>
              <a:t>b</a:t>
            </a:r>
            <a:r>
              <a:rPr baseline="30000" lang="en" sz="3000"/>
              <a:t>6</a:t>
            </a:r>
            <a:endParaRPr baseline="30000" sz="3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7700" y="369325"/>
            <a:ext cx="6934800" cy="157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2"/>
                </a:solidFill>
              </a:rPr>
              <a:t>Let’s do one together...</a:t>
            </a:r>
            <a:endParaRPr sz="6000">
              <a:solidFill>
                <a:schemeClr val="dk2"/>
              </a:solidFill>
            </a:endParaRPr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17700" y="2216725"/>
            <a:ext cx="6397800" cy="25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(5a</a:t>
            </a:r>
            <a:r>
              <a:rPr baseline="30000" lang="en" sz="3600"/>
              <a:t>4</a:t>
            </a:r>
            <a:r>
              <a:rPr lang="en" sz="3600"/>
              <a:t>b</a:t>
            </a:r>
            <a:r>
              <a:rPr baseline="30000" lang="en" sz="3600"/>
              <a:t>3</a:t>
            </a:r>
            <a:r>
              <a:rPr lang="en" sz="3600"/>
              <a:t>)(2a</a:t>
            </a:r>
            <a:r>
              <a:rPr baseline="30000" lang="en" sz="3600"/>
              <a:t>6</a:t>
            </a:r>
            <a:r>
              <a:rPr lang="en" sz="3600"/>
              <a:t>b</a:t>
            </a:r>
            <a:r>
              <a:rPr baseline="30000" lang="en" sz="3600"/>
              <a:t>5</a:t>
            </a:r>
            <a:r>
              <a:rPr lang="en" sz="3600"/>
              <a:t>)</a:t>
            </a:r>
            <a:endParaRPr/>
          </a:p>
          <a:p>
            <a:pPr indent="-330200" lvl="0" marL="457200" rtl="0">
              <a:spcBef>
                <a:spcPts val="1600"/>
              </a:spcBef>
              <a:spcAft>
                <a:spcPts val="0"/>
              </a:spcAft>
              <a:buSzPts val="1600"/>
              <a:buAutoNum type="arabicPeriod"/>
            </a:pPr>
            <a:r>
              <a:rPr lang="en"/>
              <a:t>Multiply the coefficients</a:t>
            </a:r>
            <a:endParaRPr/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/>
              <a:t>Group like bases</a:t>
            </a:r>
            <a:endParaRPr/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/>
              <a:t>Simplify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Show your work.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317700" y="369325"/>
            <a:ext cx="6934800" cy="157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Try these!</a:t>
            </a:r>
            <a:endParaRPr sz="4800"/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317700" y="2432075"/>
            <a:ext cx="6397800" cy="232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</a:rPr>
              <a:t>1.   (a</a:t>
            </a:r>
            <a:r>
              <a:rPr baseline="30000" lang="en" sz="3000">
                <a:solidFill>
                  <a:srgbClr val="000000"/>
                </a:solidFill>
              </a:rPr>
              <a:t>2</a:t>
            </a:r>
            <a:r>
              <a:rPr lang="en" sz="3000">
                <a:solidFill>
                  <a:srgbClr val="000000"/>
                </a:solidFill>
              </a:rPr>
              <a:t>b</a:t>
            </a:r>
            <a:r>
              <a:rPr baseline="30000" lang="en" sz="3000">
                <a:solidFill>
                  <a:srgbClr val="000000"/>
                </a:solidFill>
              </a:rPr>
              <a:t>3</a:t>
            </a:r>
            <a:r>
              <a:rPr lang="en" sz="3000">
                <a:solidFill>
                  <a:srgbClr val="000000"/>
                </a:solidFill>
              </a:rPr>
              <a:t>)(a</a:t>
            </a:r>
            <a:r>
              <a:rPr baseline="30000" lang="en" sz="3000">
                <a:solidFill>
                  <a:srgbClr val="000000"/>
                </a:solidFill>
              </a:rPr>
              <a:t>9</a:t>
            </a:r>
            <a:r>
              <a:rPr lang="en" sz="3000">
                <a:solidFill>
                  <a:srgbClr val="000000"/>
                </a:solidFill>
              </a:rPr>
              <a:t>b)</a:t>
            </a:r>
            <a:endParaRPr sz="3000">
              <a:solidFill>
                <a:srgbClr val="00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</a:rPr>
              <a:t>2.   (3a</a:t>
            </a:r>
            <a:r>
              <a:rPr baseline="30000" lang="en" sz="3000">
                <a:solidFill>
                  <a:srgbClr val="000000"/>
                </a:solidFill>
              </a:rPr>
              <a:t>12</a:t>
            </a:r>
            <a:r>
              <a:rPr lang="en" sz="3000">
                <a:solidFill>
                  <a:srgbClr val="000000"/>
                </a:solidFill>
              </a:rPr>
              <a:t>b</a:t>
            </a:r>
            <a:r>
              <a:rPr baseline="30000" lang="en" sz="3000">
                <a:solidFill>
                  <a:srgbClr val="000000"/>
                </a:solidFill>
              </a:rPr>
              <a:t>4</a:t>
            </a:r>
            <a:r>
              <a:rPr lang="en" sz="3000">
                <a:solidFill>
                  <a:srgbClr val="000000"/>
                </a:solidFill>
              </a:rPr>
              <a:t>)(-5ab</a:t>
            </a:r>
            <a:r>
              <a:rPr baseline="30000" lang="en" sz="3000">
                <a:solidFill>
                  <a:srgbClr val="000000"/>
                </a:solidFill>
              </a:rPr>
              <a:t>2</a:t>
            </a:r>
            <a:r>
              <a:rPr lang="en" sz="3000">
                <a:solidFill>
                  <a:srgbClr val="000000"/>
                </a:solidFill>
              </a:rPr>
              <a:t>)(a</a:t>
            </a:r>
            <a:r>
              <a:rPr baseline="30000" lang="en" sz="3000">
                <a:solidFill>
                  <a:srgbClr val="000000"/>
                </a:solidFill>
              </a:rPr>
              <a:t>3</a:t>
            </a:r>
            <a:r>
              <a:rPr lang="en" sz="3000">
                <a:solidFill>
                  <a:srgbClr val="000000"/>
                </a:solidFill>
              </a:rPr>
              <a:t>b</a:t>
            </a:r>
            <a:r>
              <a:rPr baseline="30000" lang="en" sz="3000">
                <a:solidFill>
                  <a:srgbClr val="000000"/>
                </a:solidFill>
              </a:rPr>
              <a:t>8</a:t>
            </a:r>
            <a:r>
              <a:rPr lang="en" sz="3000">
                <a:solidFill>
                  <a:srgbClr val="000000"/>
                </a:solidFill>
              </a:rPr>
              <a:t>)</a:t>
            </a:r>
            <a:endParaRPr sz="3000">
              <a:solidFill>
                <a:srgbClr val="000000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2"/>
          <p:cNvSpPr txBox="1"/>
          <p:nvPr/>
        </p:nvSpPr>
        <p:spPr>
          <a:xfrm>
            <a:off x="6303400" y="1944975"/>
            <a:ext cx="3374100" cy="25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Amatic SC"/>
                <a:ea typeface="Amatic SC"/>
                <a:cs typeface="Amatic SC"/>
                <a:sym typeface="Amatic SC"/>
              </a:rPr>
              <a:t>Answers:</a:t>
            </a:r>
            <a:endParaRPr sz="3600">
              <a:latin typeface="Amatic SC"/>
              <a:ea typeface="Amatic SC"/>
              <a:cs typeface="Amatic SC"/>
              <a:sym typeface="Amatic SC"/>
            </a:endParaRPr>
          </a:p>
          <a:p>
            <a:pPr indent="-457200" lvl="0" marL="457200" rtl="0">
              <a:spcBef>
                <a:spcPts val="0"/>
              </a:spcBef>
              <a:spcAft>
                <a:spcPts val="0"/>
              </a:spcAft>
              <a:buSzPts val="3600"/>
              <a:buFont typeface="Source Code Pro"/>
              <a:buAutoNum type="arabicPeriod"/>
            </a:pPr>
            <a:r>
              <a:rPr lang="en" sz="3600">
                <a:latin typeface="Source Code Pro"/>
                <a:ea typeface="Source Code Pro"/>
                <a:cs typeface="Source Code Pro"/>
                <a:sym typeface="Source Code Pro"/>
              </a:rPr>
              <a:t>A</a:t>
            </a:r>
            <a:r>
              <a:rPr baseline="30000" lang="en" sz="3600">
                <a:latin typeface="Source Code Pro"/>
                <a:ea typeface="Source Code Pro"/>
                <a:cs typeface="Source Code Pro"/>
                <a:sym typeface="Source Code Pro"/>
              </a:rPr>
              <a:t>11</a:t>
            </a:r>
            <a:r>
              <a:rPr lang="en" sz="3600">
                <a:latin typeface="Source Code Pro"/>
                <a:ea typeface="Source Code Pro"/>
                <a:cs typeface="Source Code Pro"/>
                <a:sym typeface="Source Code Pro"/>
              </a:rPr>
              <a:t>b</a:t>
            </a:r>
            <a:r>
              <a:rPr baseline="30000" lang="en" sz="3600">
                <a:latin typeface="Source Code Pro"/>
                <a:ea typeface="Source Code Pro"/>
                <a:cs typeface="Source Code Pro"/>
                <a:sym typeface="Source Code Pro"/>
              </a:rPr>
              <a:t>4</a:t>
            </a:r>
            <a:endParaRPr baseline="30000" sz="3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aseline="30000" sz="3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457200" lvl="0" marL="457200">
              <a:spcBef>
                <a:spcPts val="0"/>
              </a:spcBef>
              <a:spcAft>
                <a:spcPts val="0"/>
              </a:spcAft>
              <a:buSzPts val="3600"/>
              <a:buFont typeface="Source Code Pro"/>
              <a:buAutoNum type="arabicPeriod"/>
            </a:pPr>
            <a:r>
              <a:rPr lang="en" sz="3600">
                <a:latin typeface="Source Code Pro"/>
                <a:ea typeface="Source Code Pro"/>
                <a:cs typeface="Source Code Pro"/>
                <a:sym typeface="Source Code Pro"/>
              </a:rPr>
              <a:t>-15a</a:t>
            </a:r>
            <a:r>
              <a:rPr baseline="30000" lang="en" sz="3600">
                <a:latin typeface="Source Code Pro"/>
                <a:ea typeface="Source Code Pro"/>
                <a:cs typeface="Source Code Pro"/>
                <a:sym typeface="Source Code Pro"/>
              </a:rPr>
              <a:t>16</a:t>
            </a:r>
            <a:r>
              <a:rPr lang="en" sz="3600">
                <a:latin typeface="Source Code Pro"/>
                <a:ea typeface="Source Code Pro"/>
                <a:cs typeface="Source Code Pro"/>
                <a:sym typeface="Source Code Pro"/>
              </a:rPr>
              <a:t>b</a:t>
            </a:r>
            <a:r>
              <a:rPr baseline="30000" lang="en" sz="3600">
                <a:latin typeface="Source Code Pro"/>
                <a:ea typeface="Source Code Pro"/>
                <a:cs typeface="Source Code Pro"/>
                <a:sym typeface="Source Code Pro"/>
              </a:rPr>
              <a:t>14</a:t>
            </a:r>
            <a:endParaRPr baseline="30000" sz="36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317700" y="369325"/>
            <a:ext cx="6934800" cy="157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divide</a:t>
            </a:r>
            <a:endParaRPr/>
          </a:p>
        </p:txBody>
      </p:sp>
      <p:sp>
        <p:nvSpPr>
          <p:cNvPr id="128" name="Google Shape;128;p23"/>
          <p:cNvSpPr txBox="1"/>
          <p:nvPr>
            <p:ph idx="1" type="body"/>
          </p:nvPr>
        </p:nvSpPr>
        <p:spPr>
          <a:xfrm>
            <a:off x="317700" y="2432075"/>
            <a:ext cx="6397800" cy="2329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Group like bases</a:t>
            </a:r>
            <a:endParaRPr sz="14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When dividing, subtract the exponents</a:t>
            </a:r>
            <a:endParaRPr sz="1400">
              <a:solidFill>
                <a:srgbClr val="000000"/>
              </a:solidFill>
            </a:endParaRPr>
          </a:p>
          <a:p>
            <a:pPr indent="0" lvl="0" marL="0" rtl="0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0" lvl="0" marL="0" rtl="0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ANSWER…                 </a:t>
            </a:r>
            <a:r>
              <a:rPr lang="en" sz="3600">
                <a:solidFill>
                  <a:srgbClr val="000000"/>
                </a:solidFill>
              </a:rPr>
              <a:t> </a:t>
            </a:r>
            <a:r>
              <a:rPr lang="en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aseline="30000" lang="en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" sz="36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aseline="30000" lang="en" sz="36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>
              <a:solidFill>
                <a:srgbClr val="00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9" name="Google Shape;12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2400" y="1285875"/>
            <a:ext cx="110490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91750" y="2257425"/>
            <a:ext cx="1586700" cy="1117514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3"/>
          <p:cNvSpPr txBox="1"/>
          <p:nvPr/>
        </p:nvSpPr>
        <p:spPr>
          <a:xfrm>
            <a:off x="4686900" y="2732200"/>
            <a:ext cx="30000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" sz="3000"/>
              <a:t>(</a:t>
            </a:r>
            <a:r>
              <a:rPr lang="en" sz="3000">
                <a:solidFill>
                  <a:srgbClr val="FF0000"/>
                </a:solidFill>
              </a:rPr>
              <a:t>a</a:t>
            </a:r>
            <a:r>
              <a:rPr baseline="30000" lang="en" sz="3000">
                <a:solidFill>
                  <a:srgbClr val="FF0000"/>
                </a:solidFill>
              </a:rPr>
              <a:t>7 - 4</a:t>
            </a:r>
            <a:r>
              <a:rPr lang="en" sz="3000"/>
              <a:t>)(</a:t>
            </a:r>
            <a:r>
              <a:rPr lang="en" sz="3000">
                <a:solidFill>
                  <a:srgbClr val="3333CC"/>
                </a:solidFill>
              </a:rPr>
              <a:t>b</a:t>
            </a:r>
            <a:r>
              <a:rPr baseline="30000" lang="en" sz="3000">
                <a:solidFill>
                  <a:srgbClr val="3333CC"/>
                </a:solidFill>
              </a:rPr>
              <a:t>5 - 1</a:t>
            </a:r>
            <a:r>
              <a:rPr lang="en" sz="3000"/>
              <a:t>)</a:t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do this together...</a:t>
            </a:r>
            <a:endParaRPr/>
          </a:p>
        </p:txBody>
      </p:sp>
      <p:sp>
        <p:nvSpPr>
          <p:cNvPr id="137" name="Google Shape;137;p24"/>
          <p:cNvSpPr txBox="1"/>
          <p:nvPr>
            <p:ph idx="1" type="body"/>
          </p:nvPr>
        </p:nvSpPr>
        <p:spPr>
          <a:xfrm>
            <a:off x="311700" y="1152475"/>
            <a:ext cx="8520600" cy="341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14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Divide the coefficients.</a:t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14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Group like bases</a:t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8" name="Google Shape;13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9325" y="1152475"/>
            <a:ext cx="177165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6675" y="1632738"/>
            <a:ext cx="1104900" cy="2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05250" y="2128838"/>
            <a:ext cx="2400300" cy="11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4"/>
          <p:cNvSpPr txBox="1"/>
          <p:nvPr/>
        </p:nvSpPr>
        <p:spPr>
          <a:xfrm>
            <a:off x="3513325" y="226602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b="1" lang="en" sz="2800"/>
              <a:t>Answer: </a:t>
            </a:r>
            <a:r>
              <a:rPr lang="en" sz="2800">
                <a:solidFill>
                  <a:srgbClr val="00E4A8"/>
                </a:solidFill>
              </a:rPr>
              <a:t> 6</a:t>
            </a:r>
            <a:r>
              <a:rPr lang="en" sz="2400">
                <a:solidFill>
                  <a:srgbClr val="FF0000"/>
                </a:solidFill>
              </a:rPr>
              <a:t>x</a:t>
            </a:r>
            <a:r>
              <a:rPr baseline="30000" lang="en" sz="4000">
                <a:solidFill>
                  <a:srgbClr val="FF0000"/>
                </a:solidFill>
              </a:rPr>
              <a:t>2</a:t>
            </a:r>
            <a:r>
              <a:rPr lang="en" sz="2400">
                <a:solidFill>
                  <a:srgbClr val="333399"/>
                </a:solidFill>
              </a:rPr>
              <a:t>y</a:t>
            </a:r>
            <a:endParaRPr sz="2400">
              <a:solidFill>
                <a:srgbClr val="333399"/>
              </a:solidFill>
            </a:endParaRPr>
          </a:p>
        </p:txBody>
      </p:sp>
      <p:pic>
        <p:nvPicPr>
          <p:cNvPr id="142" name="Google Shape;142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60700" y="2087850"/>
            <a:ext cx="137160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flipH="1">
            <a:off x="7659978" y="2553150"/>
            <a:ext cx="959375" cy="31275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4"/>
          <p:cNvSpPr txBox="1"/>
          <p:nvPr/>
        </p:nvSpPr>
        <p:spPr>
          <a:xfrm>
            <a:off x="7169975" y="1150500"/>
            <a:ext cx="1771500" cy="8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Source Code Pro"/>
                <a:ea typeface="Source Code Pro"/>
                <a:cs typeface="Source Code Pro"/>
                <a:sym typeface="Source Code Pro"/>
              </a:rPr>
              <a:t>Try this...</a:t>
            </a:r>
            <a:endParaRPr sz="24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