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60" r:id="rId6"/>
    <p:sldId id="259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embeddedFontLst>
    <p:embeddedFont>
      <p:font typeface="AR CHRISTY" panose="02000000000000000000" pitchFamily="2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" panose="02040503050406030204" pitchFamily="18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Kristen ITC" panose="03050502040202030202" pitchFamily="66" charset="77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713"/>
    <a:srgbClr val="F45428"/>
    <a:srgbClr val="37CBFF"/>
    <a:srgbClr val="15C2FF"/>
    <a:srgbClr val="001642"/>
    <a:srgbClr val="00682F"/>
    <a:srgbClr val="D6BCEA"/>
    <a:srgbClr val="BD92DE"/>
    <a:srgbClr val="A568D2"/>
    <a:srgbClr val="442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13"/>
  </p:normalViewPr>
  <p:slideViewPr>
    <p:cSldViewPr>
      <p:cViewPr varScale="1">
        <p:scale>
          <a:sx n="119" d="100"/>
          <a:sy n="119" d="100"/>
        </p:scale>
        <p:origin x="47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0A5D-2883-4273-8D74-18F8B4123216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C54-8BD1-490E-B3B3-D9C1642D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2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0A5D-2883-4273-8D74-18F8B4123216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C54-8BD1-490E-B3B3-D9C1642D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9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0A5D-2883-4273-8D74-18F8B4123216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C54-8BD1-490E-B3B3-D9C1642D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0A5D-2883-4273-8D74-18F8B4123216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C54-8BD1-490E-B3B3-D9C1642D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2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0A5D-2883-4273-8D74-18F8B4123216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C54-8BD1-490E-B3B3-D9C1642D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0A5D-2883-4273-8D74-18F8B4123216}" type="datetimeFigureOut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C54-8BD1-490E-B3B3-D9C1642D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1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0A5D-2883-4273-8D74-18F8B4123216}" type="datetimeFigureOut">
              <a:rPr lang="en-US" smtClean="0"/>
              <a:t>10/1/18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C54-8BD1-490E-B3B3-D9C1642D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0A5D-2883-4273-8D74-18F8B4123216}" type="datetimeFigureOut">
              <a:rPr lang="en-US" smtClean="0"/>
              <a:t>10/1/18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C54-8BD1-490E-B3B3-D9C1642D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6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0A5D-2883-4273-8D74-18F8B4123216}" type="datetimeFigureOut">
              <a:rPr lang="en-US" smtClean="0"/>
              <a:t>10/1/18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C54-8BD1-490E-B3B3-D9C1642D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34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0A5D-2883-4273-8D74-18F8B4123216}" type="datetimeFigureOut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C54-8BD1-490E-B3B3-D9C1642D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80A5D-2883-4273-8D74-18F8B4123216}" type="datetimeFigureOut">
              <a:rPr lang="en-US" smtClean="0"/>
              <a:t>10/1/18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BC54-8BD1-490E-B3B3-D9C1642D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1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80A5D-2883-4273-8D74-18F8B4123216}" type="datetimeFigureOut">
              <a:rPr lang="en-US" smtClean="0"/>
              <a:t>10/1/18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5BC54-8BD1-490E-B3B3-D9C1642D9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37.png"/><Relationship Id="rId2" Type="http://schemas.openxmlformats.org/officeDocument/2006/relationships/image" Target="../media/image38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Relationship Id="rId1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&amp;imgrefurl=http://trailsofpaper.blogspot.com/2011/09/purple-throated-woodstar-hummingbird.html&amp;h=0&amp;w=0&amp;sz=1&amp;tbnid=ZSYlBZGEMn_i2M&amp;tbnh=187&amp;tbnw=270&amp;zoom=1&amp;docid=G4aZKxAYeHXrwM&amp;hl=en&amp;ei=BYo4UqOBL8SyyAGAkoGQBQ&amp;ved=0CAIQsC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oon 11"/>
          <p:cNvSpPr/>
          <p:nvPr/>
        </p:nvSpPr>
        <p:spPr>
          <a:xfrm rot="8906901" flipH="1">
            <a:off x="6510004" y="127005"/>
            <a:ext cx="2120640" cy="3726221"/>
          </a:xfrm>
          <a:prstGeom prst="moon">
            <a:avLst/>
          </a:prstGeom>
          <a:gradFill>
            <a:gsLst>
              <a:gs pos="0">
                <a:srgbClr val="481F67"/>
              </a:gs>
              <a:gs pos="65000">
                <a:srgbClr val="FFC000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0" y="228600"/>
            <a:ext cx="6781800" cy="1761515"/>
          </a:xfrm>
          <a:prstGeom prst="cloud">
            <a:avLst/>
          </a:prstGeom>
          <a:gradFill>
            <a:gsLst>
              <a:gs pos="0">
                <a:srgbClr val="FFC000"/>
              </a:gs>
              <a:gs pos="38000">
                <a:srgbClr val="9C5BCD">
                  <a:lumMod val="76000"/>
                  <a:lumOff val="24000"/>
                </a:srgbClr>
              </a:gs>
              <a:gs pos="64000">
                <a:srgbClr val="552579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481F67"/>
                  </a:gs>
                  <a:gs pos="61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2438400" y="1600200"/>
            <a:ext cx="4953000" cy="1371600"/>
          </a:xfrm>
          <a:prstGeom prst="cloud">
            <a:avLst/>
          </a:prstGeom>
          <a:gradFill>
            <a:gsLst>
              <a:gs pos="0">
                <a:srgbClr val="FFC000"/>
              </a:gs>
              <a:gs pos="43000">
                <a:srgbClr val="9C5BCD">
                  <a:lumMod val="76000"/>
                  <a:lumOff val="24000"/>
                </a:srgbClr>
              </a:gs>
              <a:gs pos="64000">
                <a:srgbClr val="552579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4114800" y="5552594"/>
            <a:ext cx="4800600" cy="924406"/>
          </a:xfrm>
          <a:prstGeom prst="cloud">
            <a:avLst/>
          </a:prstGeom>
          <a:gradFill>
            <a:gsLst>
              <a:gs pos="0">
                <a:srgbClr val="FFC000"/>
              </a:gs>
              <a:gs pos="46000">
                <a:srgbClr val="9C5BCD">
                  <a:lumMod val="76000"/>
                  <a:lumOff val="24000"/>
                </a:srgbClr>
              </a:gs>
              <a:gs pos="73000">
                <a:srgbClr val="552579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314" y="97536"/>
            <a:ext cx="8951976" cy="6684264"/>
          </a:xfrm>
          <a:prstGeom prst="rect">
            <a:avLst/>
          </a:prstGeom>
          <a:noFill/>
          <a:ln w="2540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05400" y="5673821"/>
            <a:ext cx="2438401" cy="7720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>
              <a:lnSpc>
                <a:spcPts val="5300"/>
              </a:lnSpc>
            </a:pPr>
            <a:r>
              <a:rPr lang="en-US" sz="3600" b="1" dirty="0">
                <a:ln w="19050">
                  <a:solidFill>
                    <a:srgbClr val="FFFF00"/>
                  </a:solidFill>
                </a:ln>
                <a:solidFill>
                  <a:srgbClr val="F6820E"/>
                </a:solidFill>
                <a:effectLst>
                  <a:outerShdw blurRad="12700" dist="76200" dir="8100000" algn="tr" rotWithShape="0">
                    <a:schemeClr val="tx1"/>
                  </a:outerShdw>
                </a:effectLst>
                <a:latin typeface="AR CHRISTY" pitchFamily="2" charset="0"/>
              </a:rPr>
              <a:t>Made Easy</a:t>
            </a:r>
          </a:p>
        </p:txBody>
      </p:sp>
      <p:pic>
        <p:nvPicPr>
          <p:cNvPr id="1026" name="Picture 2" descr="C:\Users\Owner\AppData\Local\Microsoft\Windows\Temporary Internet Files\Content.IE5\M780U359\MM90004372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1522928" cy="1718533"/>
          </a:xfrm>
          <a:prstGeom prst="rect">
            <a:avLst/>
          </a:prstGeom>
          <a:noFill/>
          <a:effectLst>
            <a:outerShdw blurRad="50800" dist="63500" dir="60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57799" y="3429000"/>
            <a:ext cx="2710007" cy="1335024"/>
            <a:chOff x="5257799" y="3429000"/>
            <a:chExt cx="2710007" cy="1335024"/>
          </a:xfrm>
        </p:grpSpPr>
        <p:sp>
          <p:nvSpPr>
            <p:cNvPr id="15" name="Oval Callout 14"/>
            <p:cNvSpPr/>
            <p:nvPr/>
          </p:nvSpPr>
          <p:spPr>
            <a:xfrm>
              <a:off x="5257799" y="3429000"/>
              <a:ext cx="2710007" cy="1335024"/>
            </a:xfrm>
            <a:prstGeom prst="wedgeEllipseCallout">
              <a:avLst>
                <a:gd name="adj1" fmla="val 27420"/>
                <a:gd name="adj2" fmla="val 70985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23525" y="3581241"/>
              <a:ext cx="2600325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Is it customary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to convert all of your sister’s dolls into mutant zombies?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4801" y="6324600"/>
            <a:ext cx="2743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>
                  <a:glow rad="25400">
                    <a:srgbClr val="FFFF00">
                      <a:alpha val="55000"/>
                    </a:srgbClr>
                  </a:glow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rPr>
              <a:t>Created by: Mike’s Math Mall</a:t>
            </a:r>
          </a:p>
        </p:txBody>
      </p:sp>
      <p:sp>
        <p:nvSpPr>
          <p:cNvPr id="3" name="AutoShape 2" descr="data:image/jpeg;base64,/9j/4AAQSkZJRgABAQAAAQABAAD/2wCEAAkGBxQTEhUUEhQVFhQXFBQWFRcXFBQVFhYVFxUWFxQXFBcYHCggGB0lHBQUITEhJSkrLi4uFx8zODMsNygtLisBCgoKDg0OGxAQGywmICQsLCwsLCwsLCwsLCwsLCwsLCwsNCwsLCwsLCwsNCwsLCwsLCwsLCwsLCwsLCwsLCwsLP/AABEIAMIBAwMBIgACEQEDEQH/xAAcAAABBQEBAQAAAAAAAAAAAAADAAECBAUGBwj/xAA+EAACAQMCBAMGBAQDCAMAAAABAhEAAyESMQQFQVEiYXEGEzKBkaFCYrHBFFLR8CNDcgcVM4KSouHxJFTC/8QAGgEAAwEBAQEAAAAAAAAAAAAAAQIDBAAFBv/EADARAAICAgEDAgQFBAMBAAAAAAABAhEDITEEEkETUTJhkaEicbHh8BRCwfFigdEF/9oADAMBAAIRAxEAPwCTPUkNBWiKa+kej55BYqarTLU0pSiHikDTNUKFDNhAKbRSVqejQO4g1JanoqQSiAiKZhU38qiRXHElEVEmnmmNdR1kYpwlEtrRGWuF2BApytSxTCgEhFNpogFRIohGC0azbzTolWLVulkxkMXig3SSKvDh6a5apE0M0zPt26OMVJhFRLU3IqJLUiKGGpjcodoe4jct1XK0ZrlBLUyQjZBxUdFEpGiKCilU9NKmoWymBRAtJRRkWmAh0WqfF8zVF8JDuZChSD4hjMbQd6uXrZKMFMMVIU5gEjBx51xPLtWpEvAKyMA6gaQJbtOZAGdsiMVj6vNLGtLk1YManydhzf2ldOET/wCCFZk/wWuByzYjVqSC8tLZAGdiDWbyvnWtFa6mgmRKsHRioltPXA3x8zXtK2OH4uxo0K9oaQAUIUQoKlJAkAMMjG46GuH5n/s/90v+ExIGMJbLxOrxaQs59T9BXl4s+SD0/qehkwRkuDFs3FY4IOSN+o3qworN4jlkSpbSumQDbI1HyQkbQDvjSN5xLhODJ+EzuD4VkTkR4wA2RiMERJkitkeuf9y+hlfS+zNQU5qqvB42uwQPEWViviAIABMtscnqcAVq8PwYYqX1AspkC5YtqTkWwlsErtpxgDxScmnfXLwgLpX7lEkChPdqzc4ZElihN1zIwzhU6sqKulmJ2nwxECpDljQXYgagSNalUVzsvhiOoiBG/YGkesj5Qsuml4ZRBohq1wfL1lveXVEQIWXJJ1RED8tXeK5MFClX1agDA+IjAJVGgtk7feqf1WNurJ/0+TmjKQ07vV3iOUOF1r41iTA8Sj8wzGx64istjkg4IMEHBB7EGqxyQlwycoSjygpNIGhsadadoREtVEtJURRrZpWOixaSjKtVw9I3Km1Y6aRaL0G5doJu1EtXKJzkMxoLGjUJ6dCMiGohbFDikWrgEWqNImmmmoWx4ppqOqozRoFhNZpUPXT0QDW1o0VELFJjXA2S1VzfthwrhDftiSoUXBG9sNO4zgnOdvSuiWplQQQQCCIIIkEHcEVHPjWSDiy+KXbLuB+xH+0ccOf4bjDCggLcEMVnOloHiAkid8bGvXOB463eUNadLifzKwOexjavmj2i9lChd7X/AAjB07sneMTpgRvj0FYnKuZcRwzMbF24mI8LkTvp26eL714GSMsbqSPXx5IyWmfWHGcBZug+9tow/MoP61gcT7I8K0lEG8iCuD0AIRjFeIj/AGrcwXUputpOBgEj/S3xfWhX/bnir+rVxVwITJBdwignAO5joJml76HpPweg82s2OHulfdM3hYavduTIM4LAA5JnAiNq2+D5/wAPbtgJYlpUYIuaWbcMPi1ADYA7V4lwfHlmwzESBqfUBJiQiIR1kxP9K7PlXL7l3xzq06gNTMjYAEprdmHYQYqsZd2iT/Cej8t50lxhIBuEZFvUlySwnBYbY333wK6i9b1CGgiIIiSflPb9a8x1XQwKsphvCL1oMvoLqzdUwDnAwMya0U9oPdaVvhwJ3S7w/GgAd1n3i4AmAT6dOkPGR0fF8CkElFYouFKG422kEL4JHT9I3rg+fWFBdSSWOnUv+JYuhZl4N4MrYzJbr1r0HknH2r1mLF5bqiQ5Us7LOYuW7hLr1wfpFZ3MuUNdU6Ftsmn4kYRqkfhMnbV+IRkRma6LvR015R53y3nF2y5IvXLWpsFx5xDEDSRHbsSa3b3NrTqBetLrgNqJNs+JC0qASkHcAsPStnhfZu0pi4NcgAogKr2JKAQCJ6HpUx7I25YKNKkHSBqZvWGETttn61VKnyS7W0ceeYKzaVVwASB8Mx0nvnt2qzbaf08+vT5Vrcf7HlZjUwjOgbgDBZNj1+pNYHEcE6eI6nAhRpYrHnpJjr3BzvWiGacfmZp4k/BrcNy+7cylt2HcKY+u1aNv2d4k/wCV9Xtj/wDVc/yrmLpm25kkSCSqwR+LUBGYEHHY12HKPaTWM4YeePlTT6nJzGh8XT43qTdjct9lbjBvfTbgeGCjEnzicVk8z5ZcsZceHowGPKe3pXW/7zYjela5iZzBH1qEeryKVv6Gp9DBxpfU4Or9vk3EHTFp4aIMYz1J6fOu1v8AM0xq0ntgH6Uw5yu/71V9bPwiK6BeWcHzTgnsPouxO4IMhh3GB9KpzXox5shzpB8yBVL+Ntq4dbNvUWhngKyrBlgYydhGN6MetajuOxZ9BvTOF1VEtXfW+KtHUfdW5YFSdCyQcEExkGqfMOB4e4oUILZ1KSyKoMD8O0AGqLrV5iI//nyrTOLY0xNWuY8P7u4yidGqLZZll8SYA/pVWK3Qmpq0efODhLtkKninFI0wo2mlUwopVxxEmhk5pA04ogWyQqeaZRRBSsogUVh8z5NObUK0iRsCAZx2M10TLUAlRyYozVSKRm4vR53zDl6gsqWlFyFkXE1AAgDUsyCSewMmR5UHiOGU2kstOtmNx9ATQhUlBqCL2BxsAxJiZHoXMeWpcKkjxKZUjcTvXGcy9mnVjksrt+EaRvMkzggTEDeOmK8jN00obStG/FmT0zQ4ngRbVXYe7hWVPdpknTI0KIBGwJLDB3zR+Kt3vdL7u5dtWNIVibgVyXBBLqvwKSlxRGIMSZyCx7QCxaY3CGvhGV2dtZuLdBUlWYjxrvBzgnINYljmFq4SjQjgt8YGROVQ5BxkEwCZyOsG/YqkzrOH5ubcL7+4CqrqcsLisyiRcBcMCnnjyMbXuXcmHMmIWFgai3u4CqQNOo9WMGJPQnpXAryu7JGAsA6WdUHiknSSQoBGpcHT48R19I/2X8WWt3lBVGe2jbzDKw1AyBGWOD50VLu0d2pHR+xvsvbsa4uOb6F4KtMI2F0AyJETtBmDOCOl427pX3l0KUx/jWyZ04+NRnfsW9K86vc4bh+JW+G8KmHEjxKzQ3hXHbPc+VNY5k11SZ0hmMSehbt85nyPbNfTqVHeou076xxNo3VKsWJUkEDBBg4HU+nfatG+0gMvjBxho9SDsfnXmFy24EgEgiYEYjTLdxEjIoh43iLX+JZuaZiVbZojXIbc5nV579KaUBY5fc9H90cFhL94gx2nPYVG5wSuZKgkbH8Q7xNecXvafiVlZN1SurRIV0/mKNpBIx1ncYzVjhPa680awWGQYhLqsMRGz5HQdelAfvTNT2h5JbkMg1HAgZYRgA9Ygf8AuuNd2S4cySCYhp3g+RM9vF5Guz4b2msglboEiRqCaTAOzJ065E1le072OIDFdLRpgBiBOnYEYO4p02SmlygXLvaHZW6x128p65xW0nH9enSO1edHh2t7yVkychlYSB7xeokHIzitDgebEaVOPij+U9MHbtt8wMUNS09MaGaUPmjrH4vWZOrHSDFGtXtRjaPWsI82YAk6jHQCT8gN6rJxnEXJIVbeRAeGJGMwOvlRWNvSKPqIrZ2liJywx5/1qpxXF21JDOmSYEwdPc57zXOWOBLvNxiWzA2UT+UYPqftWjb4PGYkbHG1WXS3y6Iy632Rbtc04dQZu2xHT3i7kSOvas1/avhzlGdxtKW7jL/1RH3p2tAHFRWqLo/n9v3JPr37GTx/OTfLW7Nq8GChwzo1pdWoacsMid/IN1gHUCCiCmcVpw4vTvZkzZfUdtA2SoaamadBNaDPRCmqxopqHcg0ykKkKirVO3TMCJLVm2uKFAiprdpXsqgjCmCUPXU9dLQbFfXqKrxRGudKHFL2oPccZz/2S8TPZJNt8Nb30kkEsCckdY/sci/AXldrYYvoyFJnSRpghDMkBYgThT0r2IisvmfJ1uyywl2PDcCqSCMrMjIBz8h2rBn6K9w+hrxdU1qRwHJ+YNpdR4iQ17R2IPjW0xky42I2OoFTvXZexvMbfvlYWyYIuXV0sgeUYsyEYMox+IidIPWuJ5jym5ZvK146DqJ1qp0PJksumIP5dvStX2dvXEcFQIkaoVSACrg6ivxFi06ogaeuY89JxlTNcqatM9A9ueA93cGkSjIukkk6hghgYjp6YrGustoDSW2IAM6ZmTp9Jrq/aLiFNu2lsglEIVxBAUMwUR0IgivPOY8UxIDCB5E6iQs+hGK0S/CrZB7lSJcZzMht8QR1A8anyInHltWjwnPHfRJIIVvBEo0tbJ8gSwkDy84rCA8XxehLFQcxq7neem01bvWTOtgoEgYBAGkAQAemw+lQ7ndjUjpODuo7lSCdCziZmNRYCcqCI/sVPjeFDFirAMZ8MYABBBViOygTP4oO1YLOZBkghSc4IjcY28JPnmtMcWzASNRUYjByQYJGPqO3arJ3yJQO+GuE23JVtMI2gZOPdiTBJOkicHyyas8Zw0Iivc03PiUr1DkEbHoP7ANTfhlIBksm41EzGMYmDET6HtUb90td03CACqjy8RALecLgj13pu0FkGRWKFnYPmSjAT5GZ1CCD9dqoX+Ck/CBEEw25giRHXJGr+s0XinS1qVwHUHwQQVCjqp/LBPfpjepWeYEFYPgYfEJJByIx09a7Teztisa1MDK6R0IgjyyRj5b7VrcLeB38qoe7BYhJECBgjsYJG67EdoGcVXscVDLbZWUzGrHxbgN69D19d7wn2MnOPcjp7TxmjNckVn2LmIbej+8rcqezK9DEZpjUWNMGqiEJVFqeaiaYRjTR7Q2qNpZomkHHalbCkHIFKq5NNS9o1matEWhqM0YCqsnEIop1FOgpE0jKoZhTVFjTFqYDZMUxqAalQoNhRUSaYmlvStDJgOK4dbilXGpTuD/eKz+Vey+m54G8JO53XzJjYCt1bQVNTsqywQaiBJOcd8VT4znipqt2iCCANQBDEwC2TsJkbDA9ax51BvfJoxKS/INxbKbjkHBZiJ3gkkT8q5bmzqWjE77iY8p+dW34k5NYnMLBvK1xRKKSmqGiQILKRkgExI6jyNZMsrVIvFK7Y/DcXbywHiAjK5iYPxHfef6bbHLmtMoC4A3iTsZ7bDH12rg21kjfUW8JzLBokNAyZC59ZGRG1yssrSMAATEgddQIn132jyrJDI7KzgkjqvcgjosQcHYGWBAPk36etG4fSpecmD8j3MHbJ/8AFVrPGEqAYBG+YwZj0z0/90LiOIO+T33J2EjzOPL1rTaWyOy1a4zS7CIXGIAGoZkDoDMRn4qKBrMH4QCyt0GPGD6xOeoPestwSANUk4EDeBH7DrvFTTjNgZkLKsNOGgFtjkbmD1kYpVL3DRav2AJU4nIbpLTqM+Y79xVDhLWjEEK5M5ETtiB4dh9Yov8AFq5a2TIZgbM9dptydsn9uuC2/GIcgGZWJBDKYIM75jNHTejuDes3ioVQoYkYBx4BuZjcdqzudWD8Sd4ztHUHyq5wPGe8thGDSpgGc60OSDAn+xR+JVX1AjBAOwwwAGcdsfStHxITgzOC47UMz2GQekx/frWuuRIwPM5j965Q3ApkL4temWbwntO0EEGB963OWcVrWTAYGGWZg79QD9qp0+W9Mllh5LxNRNPUa3ozMkaQqJqYNMKTtXIqDvNRIpUKBYtVKok0qJ1laamGpqQogSJaqcGmpCgMh6aKcUq44YCninmlqrgk0tTR7sWbbu+mFUsFJALtsqjrk4xtk9KHf45LNlnufConzJJhVHmSQPnXEc45qbt4FRrfTpFq2JKqsk4UknuSTueggVh6nP26RrwYk9mhzDmzXhb1hAUU4QEAFo1QTJMkdewqmhnbcn1M9AKJy/ld9z4rfuhAMllY5AMaQZneZIrouB5elvuT1Y/F9sD5Vmx4Zz2yk8kY6M23yA3ABdYqvVVMMR2Zug6ED61tCwFACqFUCAqiFAG0CjrFM71thjjDgzSm5LZz/MvZ5Lh1IAj9xIB9QDv51kPwj230lY8IgkzOcwxGdzj03rtNNM9sMIImpZemjJ2tMeGVx0zh74Ik7KZ3InuPQ4q1w/FFsMF67gRvkfID9avc15O65tZWR4SAYHUGenpms73Y0mJjEDsT+vQRXnyhKEqZpTUloP7sjsRJYagYELt5YAPyGKb3ZYBx6NGDqmScYAOoeWDReEuSCH3kZjVqBMAHEbz9qJYUr8JkMIg4kEqJCgAyBOM/ahSCYV7IkABtQYGQucSZ6EQPKtyzxQu2gznS4KqWjDOZ0uD1MCCe8eVc9xJVmx8W4XHwj036/Q1c4clfCCPEAAC251Aqep+3UVKE6ZSUdHTcu4oIST8QZQ3eSYDR0/pG9aT3y9zwAFep/N/L95nyrmuE4vX4t/CUYARqCmAT55iZ/Ca3BburpuoR4lhgYOJ8JIHXec1tjPWiDQDmvBAsZ+IgwAD4gBj1ORmqPJrkzsWgSdtYzpaOh3Bz0o/G8UwSGt5k+KZ0idonM+uIoFu/7u55EnUe/Q+mTXWlNMDVqjftNgVIiq/C3w0wIgx/QijTXpY5WrMc0OwpA0iaYiqokx5pmNIU5onbBU9SpVwCoDUxQxRAKLAiYpU60jQGFSFNNOK44ekDTU9cdwC4iwlwabiK4mYZQwkbGD61Dh+GS2AttFRRMBVCjO+BRiajSuKu6Ht1QQU6tUBTzShDUpqK021CghCacGhzTiupHEiapcfwAujsfsfIxV9RUlFTlFSVMZNp2jlG4ZrZGoDfO4LY31Qfp6UW44AnOkbRJywOZjMzme3eujfhwwIYSP72rM43loVcHtp64JyKwZMHbuJohkvk5fj+HyWU4BML2Ehs+kd4x9Rm2G0xuh/NjURGVzgmPkOm+jzC2AegG0HAhcSY3npHbzqlC6CQIEEkagJAB1AkHGCD9e1YpRpmlS0GRWJYoxKsjbSR71CDpgfl1GM/DkTFbHL+Z6f8EthhqQySQGE6T2E6lGcbVl8JxYW5pBID6gWJwTpOVYjOMzv4mzsRZt2XIhEBKlgy5gwwY6ZIA+NlB7561WEmtoWSLI4j3uJIKzrPWAQCB0J2n51TZmDtAPhY7wWIGHnboQ0mqtziGs3GZtB1NacicSVKuAQOrI042NaLuCRJACwh3gzsc7agIPTftTJ935iNNGhwlvRpwNobp6H++9aU4rJSe58p/KYI9d607IxXpYWloy5AhNRJpGlWpMzsVMTU4qBFNYNkSaVSpqXuOoqA0UUEVOadixCCnmozTA0BiVODUaQrjuByaeaalXHDUqVPXDIQNSFRBp5pBiaGnFQBqSmlbCSpxTU4FdZwW3RR3odkdJqwBNTbHSB1M2wQZ64ptPSiquP12pXwMkctzC0ZIODkD828TnfasFrDEwARJ05DRGkiAYhcYgZx866zn9ggawMfi2G22e09PSudvoG1RBIx8JE9YaDkSPXFeZnhT2asb0U7dtg6XhgaQMGQVEHPWcA5EwSTtjpX4prdtYA8RRmGqD4RqYNtqwWH27xg2bM6NKwfDIlsgGWPoTiMxmr3KLwxEEsgZYERgyJg4w3p9QExumPJAOc2JRcadNzQMj4WEod8QVY9PizT8HxDAArGoJnwgBXtNIBk58Fz0me9a3GWF90SCtxGQvpESWTSRBghd7mO6nFU2tajrVv5WMkEAkMGBE7Qv9zFM47sS9UD4fU1pXtzqU5UnfYmT1nf1JroOHMRWZyPhiGe3mCpKg9IciR2BJO2JnvXQvY0hZ8vn51s6fjZDKgN2OlQUVYK9aga2xdmZojcFCIqwVoTkU7YtAYpUjSoWMefpxXEj8TMNx4yD/5oB5neZiNd4iREB8ntgigarZafGGA/G7IPtSXmyCNRBgmR75iO0iVGfnWCU/8AkXjC+Imne5leT/NZf9Ycgd8kyfnULvNXJA9/OJEMV+bBSP1oN3mPDOpkFz3Klv8AuINZ9y7wQYtpLHeBbI+mQKWU2v7vuUjjT5T+htNzd1WDcPXxAuSPPrJ8prPT2gusTovEEdLhZRjrP/kVWtcVYPht2ng5Ik4+QBj60r1pANQsaiBABMzPcRP2oPJN8P8AUZQiuV+hoJxnEXVzxAWcDS9wT65/an4fgrobV755AidTfTLTFZdnmAQ6SApJHwswj7Z+ta1rikMTePl4vFPaI+1NGUZcvf5iTUlwtfkX7N66B4rtzuIZiYOR0PTvV21xJ7vPnrrP92JzrJjIKp9DIB+9F4dwpgI3nCjH0Y/arJtEmkXv4hz+Ly3M/erHCMd5n51QtlCcPkYjUD64q7a2wadbBovK5oguEVUW5AyY9aB/vqwDpF1C3ZWDH6LNFyS8hSvg1VuVF71YT+1XDqwX3gg/iGVB7MelWrXO7DbXbZ/5hU/Vi/I3ZJLaNfhb09etavLhMgiTiM+ecfMViWro6Vo8uujVORtJzkTECP7xRbOilYXibeljvE9/tQ3uNEAnHT07t9KLx94Tjtmo6xt0K5wN5MEiPTb9qFjVsqcS5IAkkGQf2xvWA1oo8SQQWmTkEyBAHoPTV9eh4twubjqqnqxAHrJjtvVLhOO4O4wD8RaABkn3iaCOsn9qz5knRSAk5K7W9fTxxO5DSMk4I6we9ZXD2BqAI20jSemTrM7xGrbMN1rtuK5nwjKq279pgIgLcSfLAPlVDibKsNI0AkZ8QPciRO21T9NPaGboyeVpCLqEMFu4joVcgwIzBkf6vOjct5abrKiAAlFDRjTpuyOhHQnfOKuW7vDWmCm9aBVSINxBEjJMmRJJPqaPyfnXBI518XaDRoADYjVOXiAPnXNKK5Cts2LPs9bt3C6sQABgwRMyabj3B8KrgGO533rct8TZvQUvWnxICOjk/wDSapNwZRiyKfF+g9fWqQkgTic9dWDFVrlo7r9M1t3uBb4ip3k+GcVVuZACjAGMfetUZexmarkx2Jxn70G5PetUWBv+1Vr9jeKZtimcSaVGNulQ2DR5z/u3JkLt/IXz8wCeu1OLdsf5dosPIpH/ACuD9qsPzK1J03AT2IZvtIq3wl0vBgT30BSPWWJqPZG9DKckt3+hQVNR1N7pRAEaSTHlLUQIfhRbceagA+Yw32rQNlifiKkHfSrCrR4fEAif9IH1pewp3Gdw/Akg+K3/AMo0/oBVTj+AKrC3E17iBJ8t2qd8G1OthBPRWck/PArOfmcNJW4SDibaKB8yv6UknHhjxjK7RnXLN9/juEZjT4x9lWKGthlyk7dm/QrWiOeMP5jM50oD9dNRTi01eJrgUnI1Ab9cDaoOMXwzSpTWmiH8TdeNV06gMalIjtBIgUXRfCajdJ/0ySSfRP3rWQLulxW6AM4YeW+1Au27ozJAmTpVM+WAfrVOzy2yXqK9JGUvC3WBOtt4ybnX1WPlUlW9a8DXbq/6dX2o3FXblwAsr6fwg6hkdqg/B3RGhtDRMAwfmRmk7fax+5+aC8ajOkNcukLk+8KQexIBI6bmgPy8gDTbIkZYIzn5dBQuM4O+5DXld/zKZ/XArV5Vw1y3u11V6KdJO3boK5R7pU0c32xtNAOG4cFQrISoPxaAjSfvFWhyVCZCMAB8RMTPSJoj8yOoqBcjPQT67bUK1xMCLjYmfErz9RNVqHDJXk5NfgOFe3hHKyBjVjH5WBg1p/xN9VxdAz0VWJ7eIrIrHtXLTL4FVj2jTPzZZqsyufwyRkwRjO0xiquq0SV2aXF8RejxXbkeTQfLIJ86zbd24I8V7SdvE8R+neocSgYCPeATJK5A6ATgmqYe4kabhKDowJ+ROo1GaLQ45LfEcOhkls+eDPrWYLyhobSo7liP0U1cs8wRGAZQJ7BmA+ZM1e4qXWbHus5IZJ9InY+tJ6altDqbi6kZWuyFnUhMjCM7Hzx0qyTZIWWC9pJBPfEfrQP4HiZ1sq47NHz0gxV1bbtuUExus7dfI0qh8vsNKSW7+5XC2CcOnqWUfoZFR4vgrCgsOIRTvCsrfYKSaBxFt7ebd6SN4tlYHq01m8SznxXGYkYmSfT0pJUvBWEXLiWv58gzX9GVLZMA4UH0xmtThPaN10hmb5u+ryggwK5cQfime8k0RbJOADHoalGbT0XeFNfiO0TnTXBINxlnIFzAPmNWfpV61zRoG4A66jGfTFef+5VTmZ32Jq6hcr4XkDpABH13rRDM/YyZOm9mde/PWJhLomcgO2w8hiqnG86bKi/4ierXDHrG1c9a97ABnTPXI+Yq7w164JgJB6aF/pTeq26oR4FFXZaF7iv/ALH/AHv/AEpqgeNf+U/9v9KVNcPn9xO2fy+hzf8ACXAdm+RzVzgSwYGbg/1ER8pIit1uZiSQuryKEfsaPZ4tCQDZMn8qwPrFMsMU9SEeeTVOIDh3dhOq6p9JX7Gr1u5cOPeIT30kH7GrVrjV2EjGBpP/AKqpxF8A516vK2n71RqvIq34DWeDu9bxjf4VI+RqTKuxdWxuY/SaocRw2oZuOB12WPkpip8JZs/hOfOST965PdfqzpLX7Fv/AAlXJtyPKfoBmqhXhgQW0Gegtk584zUuJuadkZ26DI/SqfvdRJPDeLyuAfWulJcf+nRi3vYS9x1tf+FYs+c+HHzWhnnLMNKqqej/AKalAoa3ujWFHqdRn6Ve/hLbBSyqgG6gAA/KkTk+GO1Fcr/P+Sl7y6YhlLfmuIPpHX5VFeEvkksAxjcBCfrM/ar54K0Z8I232/cCqj2rc7lSOoYfLYmuafl/c5NeF9v3ApxV8EB7e2RBIP71es8QLkB9anqNTTP1rL4vmyKwCe8Yjck6R9xNH4Ln0/EAD8/1IihHKk6bGlhbXco0blzhlaNKK2IkwD9YqK8Eoxo6fhVmj5mKZOMMYiI6sI+UCgpcuMRpuRHlj6Rmqycb4JRUvcK/L58Muo6iVz9ar8Ry9QIX3rHstwL9c09+yzTqdmxmIUegilyjl9uDKjfcnI+c0vb3OqG7lHdgbPAXCfCXXyZ3P6gioHh2kggEA+nykda271tFHxXM/wArE0J0tqILEz/MZkfLaucK0cpXsrW7QUSywSI8JkgeUbUW1ojAbV1JEkeuKT3CMWwiDzOon59KT28eN2B6wBn5gUydAavZO6oOFtg9S0R/ZqrxVm5HhbT84+pprnECIW3cYbfEM+pJrOe4JhrBI7Els1Oc1/P9FMeN/wA/2WChG90MesMD9oqSqG3XHXf9qKiqBKWdHSWx9IzRb11FADQJGdOon70vc/5+4XFXr+fQqX+ULMqgE7kwB9DVa9w9pYDMrGfhnp6irD8xtrIVGI6ln/aqqlSQfdL6wai5R8UWSnW7AXri/wCV4Z3Kxkdp3qPDkmdQPliZrWgEQqx6AECoXeWgjLHzzAo+nK7QPUjVMEUx/wATHaB+9FRBIhlHeQM0rfAA/CUI8wT+9HXlxJGw9NvpVUpexGTj7kyAMeH/AKW/pSqwOVn+Y09W7Z+xLvh7jp8HyFZfG3mx4j9TSpUuXgGLkoPeYQQxmd5M1u8sOpDqz65pUqz4fiNmT4Qmgdh9Ke1ZUDCgZOwHelSrTWzOwHMulYnD/wDFI86VKs+b40acXwG6MkTR71sEZA3HSmpVojwZWZ11RrIgRO3SrPBWV/lHXoPKmpVGPxF3wS5laWNh06CqF22NMwJneBP1pUqXLydiYXlxlgOk1c4kQJGDB2pUqdfALP4zPtGd81et2FMSq7dhSpUuPkeZZuIAIAAHaMUJzG3YU9KrLggindPjFaL/AA0qVCPLHy+CtxB+CrZ3+VPSpo8snPhAuKYxvWYjmDk7d6elUcnxFMfBG0MD0qwzeAUqVJiKTJBsCrKqCMgGlSrVEzz5KtlzqYSYjafOqnFfGPlSpVml8JePP/QVXPc/WlSpVRPRNn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66800" y="494025"/>
            <a:ext cx="4800600" cy="11823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>
              <a:lnSpc>
                <a:spcPts val="8500"/>
              </a:lnSpc>
            </a:pPr>
            <a:r>
              <a:rPr lang="en-US" sz="7500" b="1" dirty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Converting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2800" y="1803737"/>
            <a:ext cx="3341374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>
              <a:lnSpc>
                <a:spcPts val="7200"/>
              </a:lnSpc>
            </a:pPr>
            <a:r>
              <a:rPr lang="en-US" sz="5400" b="1" dirty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Customary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9002" y="3019206"/>
            <a:ext cx="989241" cy="7907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>
              <a:lnSpc>
                <a:spcPts val="6100"/>
              </a:lnSpc>
            </a:pPr>
            <a:r>
              <a:rPr lang="en-US" sz="3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76200" dir="8100000" algn="tr" rotWithShape="0">
                    <a:schemeClr val="tx1"/>
                  </a:outerShdw>
                </a:effectLst>
                <a:latin typeface="AR CHRISTY" pitchFamily="2" charset="0"/>
              </a:rPr>
              <a:t>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434" y="3810000"/>
            <a:ext cx="3951867" cy="9387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>
              <a:lnSpc>
                <a:spcPts val="6600"/>
              </a:lnSpc>
            </a:pP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76200" dir="8100000" algn="tr" rotWithShape="0">
                    <a:schemeClr val="tx1"/>
                  </a:outerShdw>
                </a:effectLst>
                <a:latin typeface="AR CHRISTY" pitchFamily="2" charset="0"/>
              </a:rPr>
              <a:t>Metric</a:t>
            </a:r>
            <a:r>
              <a:rPr lang="en-US" sz="55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76200" dir="8100000" algn="tr" rotWithShape="0">
                    <a:schemeClr val="tx1"/>
                  </a:outerShdw>
                </a:effectLst>
                <a:latin typeface="AR CHRISTY" pitchFamily="2" charset="0"/>
              </a:rPr>
              <a:t> </a:t>
            </a:r>
            <a:r>
              <a:rPr lang="en-US" sz="52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76200" dir="8100000" algn="tr" rotWithShape="0">
                    <a:schemeClr val="tx1"/>
                  </a:outerShdw>
                </a:effectLst>
                <a:latin typeface="AR CHRISTY" pitchFamily="2" charset="0"/>
              </a:rPr>
              <a:t>Units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6979" y="4829923"/>
            <a:ext cx="745942" cy="87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>
              <a:lnSpc>
                <a:spcPts val="61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76200" dir="8100000" algn="tr" rotWithShape="0">
                    <a:schemeClr val="tx1"/>
                  </a:outerShdw>
                </a:effectLst>
                <a:latin typeface="AR CHRISTY" pitchFamily="2" charset="0"/>
              </a:rPr>
              <a:t>of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9121" y="4724400"/>
            <a:ext cx="2720479" cy="9387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>
              <a:lnSpc>
                <a:spcPts val="6600"/>
              </a:lnSpc>
            </a:pPr>
            <a:r>
              <a:rPr lang="en-US" sz="55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76200" dir="8100000" algn="tr" rotWithShape="0">
                    <a:schemeClr val="tx1"/>
                  </a:outerShdw>
                </a:effectLst>
                <a:latin typeface="AR CHRISTY" pitchFamily="2" charset="0"/>
              </a:rPr>
              <a:t>Measure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50686" y="1408340"/>
            <a:ext cx="1225871" cy="7907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>
              <a:lnSpc>
                <a:spcPts val="6100"/>
              </a:lnSpc>
            </a:pP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76200" dir="8100000" algn="tr" rotWithShape="0">
                    <a:schemeClr val="tx1"/>
                  </a:outerShdw>
                </a:effectLst>
                <a:latin typeface="AR CHRISTY" pitchFamily="2" charset="0"/>
              </a:rPr>
              <a:t>with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9434" y="5970544"/>
            <a:ext cx="2458566" cy="4514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76200" dir="8100000" algn="tr" rotWithShape="0">
                    <a:schemeClr val="tx1"/>
                  </a:outerShdw>
                </a:effectLst>
                <a:latin typeface="AR CHRISTY" pitchFamily="2" charset="0"/>
              </a:rPr>
              <a:t>A Bundled Unit</a:t>
            </a:r>
          </a:p>
        </p:txBody>
      </p:sp>
    </p:spTree>
    <p:extLst>
      <p:ext uri="{BB962C8B-B14F-4D97-AF65-F5344CB8AC3E}">
        <p14:creationId xmlns:p14="http://schemas.microsoft.com/office/powerpoint/2010/main" val="1346464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1371600"/>
            <a:ext cx="55626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Now let’s try a conversion!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" y="1981200"/>
            <a:ext cx="84582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50800" dir="5400000" algn="t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Example 1: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Kayla measured 48 inches from the top of her dresser to the floor. How high is this in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25400" dir="8100000" algn="tr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8100000" algn="tr" rotWithShape="0">
                    <a:schemeClr val="tx1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feet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25400" dir="8100000" algn="tr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" y="2862072"/>
            <a:ext cx="81915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Step 1: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Locate the unit you need to convert and write it as a 	ratio (with its label). Add a multiplication sign.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62200" y="3852672"/>
                <a:ext cx="1790700" cy="8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2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𝟒𝟖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𝒊𝒏𝒄𝒉𝒆𝒔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852672"/>
                <a:ext cx="1790700" cy="887422"/>
              </a:xfrm>
              <a:prstGeom prst="rect">
                <a:avLst/>
              </a:prstGeom>
              <a:blipFill rotWithShape="1">
                <a:blip r:embed="rId2"/>
                <a:stretch>
                  <a:fillRect r="-3413" b="-3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4206240" y="1965960"/>
            <a:ext cx="1356360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67200" y="3870730"/>
                <a:ext cx="476250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2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870730"/>
                <a:ext cx="476250" cy="7591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95300" y="4955818"/>
            <a:ext cx="7930243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Step 2: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Locate the 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unit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you want to 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convert to 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and use the 	correct conversion factor. Write it as a ratio also.</a:t>
            </a:r>
          </a:p>
        </p:txBody>
      </p:sp>
      <p:sp>
        <p:nvSpPr>
          <p:cNvPr id="18" name="Oval 17"/>
          <p:cNvSpPr/>
          <p:nvPr/>
        </p:nvSpPr>
        <p:spPr>
          <a:xfrm>
            <a:off x="5502947" y="2283182"/>
            <a:ext cx="705612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38700" y="3852672"/>
                <a:ext cx="1790700" cy="913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2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𝒇𝒐𝒐𝒕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𝒊𝒏𝒄𝒉𝒆𝒔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3852672"/>
                <a:ext cx="1790700" cy="913455"/>
              </a:xfrm>
              <a:prstGeom prst="rect">
                <a:avLst/>
              </a:prstGeom>
              <a:blipFill rotWithShape="1">
                <a:blip r:embed="rId4"/>
                <a:stretch>
                  <a:fillRect r="-3061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95300" y="5867400"/>
            <a:ext cx="81153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>
                <a:effectLst>
                  <a:glow rad="50800">
                    <a:schemeClr val="accent2">
                      <a:satMod val="175000"/>
                      <a:alpha val="60000"/>
                    </a:schemeClr>
                  </a:glow>
                  <a:outerShdw blurRad="508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Hint #1: To be sure ratios are written correctly, similar units should ALWAYS occur diagonally in the expression.</a:t>
            </a:r>
          </a:p>
        </p:txBody>
      </p:sp>
      <p:sp>
        <p:nvSpPr>
          <p:cNvPr id="22" name="Oval 21"/>
          <p:cNvSpPr/>
          <p:nvPr/>
        </p:nvSpPr>
        <p:spPr>
          <a:xfrm>
            <a:off x="2884714" y="3810000"/>
            <a:ext cx="1415143" cy="44653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334000" y="4386072"/>
            <a:ext cx="1366157" cy="44653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11043" y="6172200"/>
            <a:ext cx="220435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i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continued </a:t>
            </a:r>
            <a:r>
              <a:rPr lang="en-US" sz="28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libri"/>
              </a:rPr>
              <a:t>→</a:t>
            </a:r>
            <a:endParaRPr lang="en-US" sz="2800" b="1" dirty="0">
              <a:solidFill>
                <a:srgbClr val="552579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ambria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306824" y="4123944"/>
            <a:ext cx="964780" cy="49065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grpSp>
          <p:nvGrpSpPr>
            <p:cNvPr id="26" name="Group 25"/>
            <p:cNvGrpSpPr/>
            <p:nvPr/>
          </p:nvGrpSpPr>
          <p:grpSpPr>
            <a:xfrm>
              <a:off x="304800" y="32524"/>
              <a:ext cx="8731547" cy="1596703"/>
              <a:chOff x="304800" y="32524"/>
              <a:chExt cx="8731547" cy="1596703"/>
            </a:xfrm>
          </p:grpSpPr>
          <p:sp>
            <p:nvSpPr>
              <p:cNvPr id="28" name="Moon 27"/>
              <p:cNvSpPr/>
              <p:nvPr/>
            </p:nvSpPr>
            <p:spPr>
              <a:xfrm rot="9182831" flipH="1">
                <a:off x="8184851" y="32524"/>
                <a:ext cx="851496" cy="1596703"/>
              </a:xfrm>
              <a:prstGeom prst="moon">
                <a:avLst/>
              </a:prstGeom>
              <a:gradFill>
                <a:gsLst>
                  <a:gs pos="0">
                    <a:srgbClr val="481F67"/>
                  </a:gs>
                  <a:gs pos="32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>
                <a:outerShdw blurRad="50800" dist="76200" dir="3600000" algn="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304800" y="248500"/>
                <a:ext cx="8305800" cy="874599"/>
                <a:chOff x="304800" y="248500"/>
                <a:chExt cx="8305800" cy="874599"/>
              </a:xfrm>
            </p:grpSpPr>
            <p:sp>
              <p:nvSpPr>
                <p:cNvPr id="30" name="Cloud 29"/>
                <p:cNvSpPr/>
                <p:nvPr/>
              </p:nvSpPr>
              <p:spPr>
                <a:xfrm>
                  <a:off x="304800" y="248500"/>
                  <a:ext cx="8305800" cy="874599"/>
                </a:xfrm>
                <a:prstGeom prst="cloud">
                  <a:avLst/>
                </a:prstGeom>
                <a:gradFill>
                  <a:gsLst>
                    <a:gs pos="0">
                      <a:srgbClr val="FFC000"/>
                    </a:gs>
                    <a:gs pos="50000">
                      <a:srgbClr val="9C5BCD">
                        <a:lumMod val="76000"/>
                        <a:lumOff val="24000"/>
                      </a:srgbClr>
                    </a:gs>
                    <a:gs pos="81000">
                      <a:srgbClr val="552579"/>
                    </a:gs>
                  </a:gsLst>
                  <a:lin ang="5400000" scaled="0"/>
                </a:gradFill>
                <a:ln>
                  <a:solidFill>
                    <a:srgbClr val="002060"/>
                  </a:solidFill>
                </a:ln>
                <a:effectLst>
                  <a:outerShdw blurRad="50800" dist="76200" dir="8100000" algn="tr" rotWithShape="0">
                    <a:prstClr val="black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447801" y="248501"/>
                  <a:ext cx="6248399" cy="874598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  <a:sp3d extrusionH="57150">
                    <a:bevelT h="25400" prst="softRound"/>
                  </a:sp3d>
                </a:bodyPr>
                <a:lstStyle/>
                <a:p>
                  <a:pPr>
                    <a:lnSpc>
                      <a:spcPts val="6100"/>
                    </a:lnSpc>
                  </a:pPr>
                  <a:r>
                    <a:rPr lang="en-US" sz="4000" b="1" dirty="0">
                      <a:ln w="9525">
                        <a:solidFill>
                          <a:srgbClr val="FFFF00"/>
                        </a:solidFill>
                      </a:ln>
                      <a:solidFill>
                        <a:srgbClr val="FFC000"/>
                      </a:solidFill>
                      <a:effectLst>
                        <a:glow rad="38100">
                          <a:schemeClr val="accent6">
                            <a:satMod val="175000"/>
                            <a:alpha val="40000"/>
                          </a:schemeClr>
                        </a:glow>
                        <a:outerShdw dist="63500" dir="8100000" algn="tr" rotWithShape="0">
                          <a:schemeClr val="tx1"/>
                        </a:outerShdw>
                      </a:effectLst>
                      <a:latin typeface="AR CHRISTY" pitchFamily="2" charset="0"/>
                    </a:rPr>
                    <a:t>Converting Customary Units</a:t>
                  </a:r>
                </a:p>
              </p:txBody>
            </p:sp>
          </p:grpSp>
        </p:grpSp>
        <p:sp>
          <p:nvSpPr>
            <p:cNvPr id="27" name="4-Point Star 26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949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 animBg="1"/>
      <p:bldP spid="16" grpId="0"/>
      <p:bldP spid="17" grpId="0"/>
      <p:bldP spid="18" grpId="0" animBg="1"/>
      <p:bldP spid="19" grpId="0"/>
      <p:bldP spid="20" grpId="0"/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3320672"/>
                <a:ext cx="1790700" cy="874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8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𝟒𝟖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𝒊𝒏𝒄𝒉𝒆𝒔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20672"/>
                <a:ext cx="1790700" cy="874022"/>
              </a:xfrm>
              <a:prstGeom prst="rect">
                <a:avLst/>
              </a:prstGeom>
              <a:blipFill rotWithShape="1">
                <a:blip r:embed="rId2"/>
                <a:stretch>
                  <a:fillRect t="-2098" r="-3413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43200" y="3433306"/>
                <a:ext cx="476250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433306"/>
                <a:ext cx="476250" cy="6052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14700" y="3320672"/>
                <a:ext cx="1790700" cy="87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8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𝒇𝒐𝒐𝒕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𝒊𝒏𝒄𝒉𝒆𝒔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00" y="3320672"/>
                <a:ext cx="1790700" cy="874983"/>
              </a:xfrm>
              <a:prstGeom prst="rect">
                <a:avLst/>
              </a:prstGeom>
              <a:blipFill rotWithShape="1">
                <a:blip r:embed="rId4"/>
                <a:stretch>
                  <a:fillRect t="-2098" r="-3061" b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38750" y="3433306"/>
                <a:ext cx="476250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0" y="3433306"/>
                <a:ext cx="476250" cy="6052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17072" y="1828800"/>
            <a:ext cx="527412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>
                <a:effectLst>
                  <a:glow rad="50800">
                    <a:schemeClr val="accent2">
                      <a:satMod val="175000"/>
                      <a:alpha val="60000"/>
                    </a:schemeClr>
                  </a:glow>
                  <a:outerShdw blurRad="508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Hint #2: Cross-cancelling is really like dividing.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314700" y="3860950"/>
            <a:ext cx="564207" cy="264592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43478" y="4108704"/>
            <a:ext cx="34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0600" y="2895600"/>
            <a:ext cx="41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4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914400" y="3320672"/>
            <a:ext cx="533400" cy="271396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7072" y="2209800"/>
            <a:ext cx="794112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>
                <a:effectLst>
                  <a:glow rad="50800">
                    <a:schemeClr val="accent2">
                      <a:satMod val="175000"/>
                      <a:alpha val="60000"/>
                    </a:schemeClr>
                  </a:glow>
                  <a:outerShdw blurRad="508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Hint #3: Units that are diagonally across from each other also 	 	 cancel out.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886200" y="3844112"/>
            <a:ext cx="1143000" cy="355012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91200" y="3313176"/>
                <a:ext cx="838200" cy="851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8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𝒇𝒕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313176"/>
                <a:ext cx="838200" cy="851836"/>
              </a:xfrm>
              <a:prstGeom prst="rect">
                <a:avLst/>
              </a:prstGeom>
              <a:blipFill rotWithShape="1">
                <a:blip r:embed="rId6"/>
                <a:stretch>
                  <a:fillRect t="-2158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10350" y="3443750"/>
                <a:ext cx="476250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50" y="3443750"/>
                <a:ext cx="476250" cy="6052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7219724" y="3387952"/>
            <a:ext cx="933676" cy="60529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4 </a:t>
            </a:r>
            <a:r>
              <a:rPr lang="en-US" sz="3600" b="1" i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ft</a:t>
            </a:r>
            <a:endParaRPr lang="en-US" sz="3600" b="1" i="1" dirty="0">
              <a:solidFill>
                <a:srgbClr val="552579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ambria" pitchFamily="18" charset="0"/>
            </a:endParaRPr>
          </a:p>
        </p:txBody>
      </p:sp>
      <p:pic>
        <p:nvPicPr>
          <p:cNvPr id="39" name="Picture 13" descr="C:\Users\Owner\AppData\Local\Microsoft\Windows\Temporary Internet Files\Content.IE5\QK2ERRV7\MM900043731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14" y="4677967"/>
            <a:ext cx="1436914" cy="1845578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38793" y="4598996"/>
            <a:ext cx="2389414" cy="1179593"/>
            <a:chOff x="5219270" y="3581400"/>
            <a:chExt cx="2389414" cy="1179593"/>
          </a:xfrm>
        </p:grpSpPr>
        <p:sp>
          <p:nvSpPr>
            <p:cNvPr id="41" name="Oval Callout 40"/>
            <p:cNvSpPr/>
            <p:nvPr/>
          </p:nvSpPr>
          <p:spPr>
            <a:xfrm>
              <a:off x="5474241" y="3581400"/>
              <a:ext cx="1879473" cy="1179593"/>
            </a:xfrm>
            <a:prstGeom prst="wedgeEllipseCallout">
              <a:avLst>
                <a:gd name="adj1" fmla="val 47058"/>
                <a:gd name="adj2" fmla="val 49416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19270" y="3663364"/>
              <a:ext cx="23894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Notice! I’m</a:t>
              </a:r>
            </a:p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not </a:t>
              </a:r>
              <a:r>
                <a:rPr lang="en-US" sz="2000" b="1" dirty="0" err="1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spazzing</a:t>
              </a: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,</a:t>
              </a:r>
            </a:p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but I could use</a:t>
              </a:r>
            </a:p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more help! 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89130" y="5600756"/>
            <a:ext cx="535007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000" b="1" dirty="0">
                <a:solidFill>
                  <a:srgbClr val="3020FC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Then let’s look at another example, Captain </a:t>
            </a:r>
            <a:r>
              <a:rPr lang="en-US" sz="3000" b="1" dirty="0" err="1">
                <a:solidFill>
                  <a:srgbClr val="3020FC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Coolio</a:t>
            </a:r>
            <a:r>
              <a:rPr lang="en-US" sz="3000" b="1" dirty="0">
                <a:solidFill>
                  <a:srgbClr val="3020FC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400" y="1371600"/>
            <a:ext cx="291007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Step 3: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Cross-cancel.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61582" y="4598996"/>
            <a:ext cx="2186894" cy="515526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32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48 </a:t>
            </a:r>
            <a:r>
              <a:rPr lang="en-US" sz="3200" b="1" i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  <a:r>
              <a:rPr lang="en-US" sz="32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= 4 </a:t>
            </a:r>
            <a:r>
              <a:rPr lang="en-US" sz="3200" b="1" i="1" dirty="0" err="1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ft</a:t>
            </a:r>
            <a:endParaRPr lang="en-US" sz="3200" b="1" i="1" dirty="0">
              <a:solidFill>
                <a:srgbClr val="552579"/>
              </a:solidFill>
              <a:effectLst>
                <a:outerShdw blurRad="50800" dist="12700" dir="5400000" algn="t" rotWithShape="0">
                  <a:prstClr val="black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447801" y="3292167"/>
            <a:ext cx="1143000" cy="355012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grpSp>
          <p:nvGrpSpPr>
            <p:cNvPr id="44" name="Group 43"/>
            <p:cNvGrpSpPr/>
            <p:nvPr/>
          </p:nvGrpSpPr>
          <p:grpSpPr>
            <a:xfrm>
              <a:off x="304800" y="32524"/>
              <a:ext cx="8731547" cy="1596703"/>
              <a:chOff x="304800" y="32524"/>
              <a:chExt cx="8731547" cy="1596703"/>
            </a:xfrm>
          </p:grpSpPr>
          <p:sp>
            <p:nvSpPr>
              <p:cNvPr id="47" name="Moon 46"/>
              <p:cNvSpPr/>
              <p:nvPr/>
            </p:nvSpPr>
            <p:spPr>
              <a:xfrm rot="9182831" flipH="1">
                <a:off x="8184851" y="32524"/>
                <a:ext cx="851496" cy="1596703"/>
              </a:xfrm>
              <a:prstGeom prst="moon">
                <a:avLst/>
              </a:prstGeom>
              <a:gradFill>
                <a:gsLst>
                  <a:gs pos="0">
                    <a:srgbClr val="481F67"/>
                  </a:gs>
                  <a:gs pos="32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>
                <a:outerShdw blurRad="50800" dist="76200" dir="3600000" algn="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304800" y="248500"/>
                <a:ext cx="8305800" cy="874599"/>
                <a:chOff x="304800" y="248500"/>
                <a:chExt cx="8305800" cy="874599"/>
              </a:xfrm>
            </p:grpSpPr>
            <p:sp>
              <p:nvSpPr>
                <p:cNvPr id="49" name="Cloud 48"/>
                <p:cNvSpPr/>
                <p:nvPr/>
              </p:nvSpPr>
              <p:spPr>
                <a:xfrm>
                  <a:off x="304800" y="248500"/>
                  <a:ext cx="8305800" cy="874599"/>
                </a:xfrm>
                <a:prstGeom prst="cloud">
                  <a:avLst/>
                </a:prstGeom>
                <a:gradFill>
                  <a:gsLst>
                    <a:gs pos="0">
                      <a:srgbClr val="FFC000"/>
                    </a:gs>
                    <a:gs pos="50000">
                      <a:srgbClr val="9C5BCD">
                        <a:lumMod val="76000"/>
                        <a:lumOff val="24000"/>
                      </a:srgbClr>
                    </a:gs>
                    <a:gs pos="81000">
                      <a:srgbClr val="552579"/>
                    </a:gs>
                  </a:gsLst>
                  <a:lin ang="5400000" scaled="0"/>
                </a:gradFill>
                <a:ln>
                  <a:solidFill>
                    <a:srgbClr val="002060"/>
                  </a:solidFill>
                </a:ln>
                <a:effectLst>
                  <a:outerShdw blurRad="50800" dist="76200" dir="8100000" algn="tr" rotWithShape="0">
                    <a:prstClr val="black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1447801" y="248501"/>
                  <a:ext cx="6248399" cy="874598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  <a:sp3d extrusionH="57150">
                    <a:bevelT h="25400" prst="softRound"/>
                  </a:sp3d>
                </a:bodyPr>
                <a:lstStyle/>
                <a:p>
                  <a:pPr>
                    <a:lnSpc>
                      <a:spcPts val="6100"/>
                    </a:lnSpc>
                  </a:pPr>
                  <a:r>
                    <a:rPr lang="en-US" sz="4000" b="1" dirty="0">
                      <a:ln w="9525">
                        <a:solidFill>
                          <a:srgbClr val="FFFF00"/>
                        </a:solidFill>
                      </a:ln>
                      <a:solidFill>
                        <a:srgbClr val="FFC000"/>
                      </a:solidFill>
                      <a:effectLst>
                        <a:glow rad="38100">
                          <a:schemeClr val="accent6">
                            <a:satMod val="175000"/>
                            <a:alpha val="40000"/>
                          </a:schemeClr>
                        </a:glow>
                        <a:outerShdw dist="63500" dir="8100000" algn="tr" rotWithShape="0">
                          <a:schemeClr val="tx1"/>
                        </a:outerShdw>
                      </a:effectLst>
                      <a:latin typeface="AR CHRISTY" pitchFamily="2" charset="0"/>
                    </a:rPr>
                    <a:t>Converting Customary Units</a:t>
                  </a:r>
                </a:p>
              </p:txBody>
            </p:sp>
          </p:grpSp>
        </p:grpSp>
        <p:sp>
          <p:nvSpPr>
            <p:cNvPr id="46" name="4-Point Star 45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857135" y="2676671"/>
            <a:ext cx="2467465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Step 4: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Multiply.</a:t>
            </a:r>
          </a:p>
        </p:txBody>
      </p:sp>
    </p:spTree>
    <p:extLst>
      <p:ext uri="{BB962C8B-B14F-4D97-AF65-F5344CB8AC3E}">
        <p14:creationId xmlns:p14="http://schemas.microsoft.com/office/powerpoint/2010/main" val="17068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9" grpId="0"/>
      <p:bldP spid="31" grpId="0"/>
      <p:bldP spid="36" grpId="0"/>
      <p:bldP spid="37" grpId="0"/>
      <p:bldP spid="38" grpId="0"/>
      <p:bldP spid="33" grpId="0"/>
      <p:bldP spid="43" grpId="0" animBg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1472184"/>
            <a:ext cx="83820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3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Example 2:</a:t>
            </a:r>
            <a:r>
              <a:rPr lang="en-US" sz="23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Crab boats require 102 gallons of oil to run their engines properly. How much oil does that equal in quarts</a:t>
            </a:r>
            <a:r>
              <a:rPr lang="en-US" sz="2300" b="1" dirty="0">
                <a:solidFill>
                  <a:srgbClr val="552579"/>
                </a:solidFill>
                <a:effectLst>
                  <a:outerShdw blurRad="50800" dist="25400" dir="8100000" algn="tr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199" y="2438400"/>
            <a:ext cx="8153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Step 1: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Locate the unit that needs converting and write  that 	ratio.</a:t>
            </a:r>
          </a:p>
        </p:txBody>
      </p:sp>
      <p:sp>
        <p:nvSpPr>
          <p:cNvPr id="12" name="Oval 11"/>
          <p:cNvSpPr/>
          <p:nvPr/>
        </p:nvSpPr>
        <p:spPr>
          <a:xfrm>
            <a:off x="4151376" y="1458250"/>
            <a:ext cx="1611086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90600" y="3483970"/>
                <a:ext cx="1564821" cy="83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8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𝟏𝟎𝟐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𝒈𝒂𝒍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483970"/>
                <a:ext cx="1564821" cy="836126"/>
              </a:xfrm>
              <a:prstGeom prst="rect">
                <a:avLst/>
              </a:prstGeom>
              <a:blipFill rotWithShape="1">
                <a:blip r:embed="rId2"/>
                <a:stretch>
                  <a:fillRect t="-2190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4600" y="3475327"/>
                <a:ext cx="476250" cy="7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200"/>
                  </a:lnSpc>
                </a:pP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36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475327"/>
                <a:ext cx="476250" cy="7591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04800" y="4800600"/>
            <a:ext cx="84582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Step 2: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Locate the unit you want to convert to and use the 	 	 correct conversion factor. Write it as a ratio also.</a:t>
            </a:r>
          </a:p>
        </p:txBody>
      </p:sp>
      <p:sp>
        <p:nvSpPr>
          <p:cNvPr id="16" name="Oval 15"/>
          <p:cNvSpPr/>
          <p:nvPr/>
        </p:nvSpPr>
        <p:spPr>
          <a:xfrm>
            <a:off x="6553200" y="1861034"/>
            <a:ext cx="1066800" cy="3703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48000" y="3520440"/>
                <a:ext cx="1200150" cy="8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2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𝒒𝒕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𝒈𝒂𝒍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520440"/>
                <a:ext cx="1200150" cy="887422"/>
              </a:xfrm>
              <a:prstGeom prst="rect">
                <a:avLst/>
              </a:prstGeom>
              <a:blipFill rotWithShape="1">
                <a:blip r:embed="rId4"/>
                <a:stretch>
                  <a:fillRect t="-4138" b="-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04800" y="5943600"/>
            <a:ext cx="85984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Step 3:</a:t>
            </a: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Cross cancel the same diagonal labels and multiply.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429000" y="4054413"/>
            <a:ext cx="615642" cy="337372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91000" y="3599386"/>
                <a:ext cx="476250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99386"/>
                <a:ext cx="476250" cy="60529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00600" y="3507274"/>
                <a:ext cx="1371600" cy="836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8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𝟒𝟎𝟖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𝒒𝒕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07274"/>
                <a:ext cx="1371600" cy="836126"/>
              </a:xfrm>
              <a:prstGeom prst="rect">
                <a:avLst/>
              </a:prstGeom>
              <a:blipFill rotWithShape="1">
                <a:blip r:embed="rId6"/>
                <a:stretch>
                  <a:fillRect t="-72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836228" y="3658207"/>
            <a:ext cx="1317172" cy="515526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8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408 </a:t>
            </a:r>
            <a:r>
              <a:rPr lang="en-US" sz="2800" b="1" i="1" dirty="0" err="1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qt</a:t>
            </a:r>
            <a:endParaRPr lang="en-US" sz="2800" b="1" i="1" dirty="0">
              <a:solidFill>
                <a:srgbClr val="552579"/>
              </a:solidFill>
              <a:effectLst>
                <a:outerShdw blurRad="50800" dist="12700" dir="5400000" algn="t" rotWithShape="0">
                  <a:prstClr val="black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828800" y="3505200"/>
            <a:ext cx="615642" cy="337372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53150" y="3588466"/>
                <a:ext cx="476250" cy="6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150" y="3588466"/>
                <a:ext cx="476250" cy="6052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grpSp>
          <p:nvGrpSpPr>
            <p:cNvPr id="25" name="Group 24"/>
            <p:cNvGrpSpPr/>
            <p:nvPr/>
          </p:nvGrpSpPr>
          <p:grpSpPr>
            <a:xfrm>
              <a:off x="304800" y="32524"/>
              <a:ext cx="8731547" cy="1596703"/>
              <a:chOff x="304800" y="32524"/>
              <a:chExt cx="8731547" cy="1596703"/>
            </a:xfrm>
          </p:grpSpPr>
          <p:sp>
            <p:nvSpPr>
              <p:cNvPr id="28" name="Moon 27"/>
              <p:cNvSpPr/>
              <p:nvPr/>
            </p:nvSpPr>
            <p:spPr>
              <a:xfrm rot="9182831" flipH="1">
                <a:off x="8184851" y="32524"/>
                <a:ext cx="851496" cy="1596703"/>
              </a:xfrm>
              <a:prstGeom prst="moon">
                <a:avLst/>
              </a:prstGeom>
              <a:gradFill>
                <a:gsLst>
                  <a:gs pos="0">
                    <a:srgbClr val="481F67"/>
                  </a:gs>
                  <a:gs pos="32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>
                <a:outerShdw blurRad="50800" dist="76200" dir="3600000" algn="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304800" y="248500"/>
                <a:ext cx="8305800" cy="874599"/>
                <a:chOff x="304800" y="248500"/>
                <a:chExt cx="8305800" cy="874599"/>
              </a:xfrm>
            </p:grpSpPr>
            <p:sp>
              <p:nvSpPr>
                <p:cNvPr id="33" name="Cloud 32"/>
                <p:cNvSpPr/>
                <p:nvPr/>
              </p:nvSpPr>
              <p:spPr>
                <a:xfrm>
                  <a:off x="304800" y="248500"/>
                  <a:ext cx="8305800" cy="874599"/>
                </a:xfrm>
                <a:prstGeom prst="cloud">
                  <a:avLst/>
                </a:prstGeom>
                <a:gradFill>
                  <a:gsLst>
                    <a:gs pos="0">
                      <a:srgbClr val="FFC000"/>
                    </a:gs>
                    <a:gs pos="50000">
                      <a:srgbClr val="9C5BCD">
                        <a:lumMod val="76000"/>
                        <a:lumOff val="24000"/>
                      </a:srgbClr>
                    </a:gs>
                    <a:gs pos="81000">
                      <a:srgbClr val="552579"/>
                    </a:gs>
                  </a:gsLst>
                  <a:lin ang="5400000" scaled="0"/>
                </a:gradFill>
                <a:ln>
                  <a:solidFill>
                    <a:srgbClr val="002060"/>
                  </a:solidFill>
                </a:ln>
                <a:effectLst>
                  <a:outerShdw blurRad="50800" dist="76200" dir="8100000" algn="tr" rotWithShape="0">
                    <a:prstClr val="black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447801" y="248501"/>
                  <a:ext cx="6248399" cy="874598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  <a:sp3d extrusionH="57150">
                    <a:bevelT h="25400" prst="softRound"/>
                  </a:sp3d>
                </a:bodyPr>
                <a:lstStyle/>
                <a:p>
                  <a:pPr>
                    <a:lnSpc>
                      <a:spcPts val="6100"/>
                    </a:lnSpc>
                  </a:pPr>
                  <a:r>
                    <a:rPr lang="en-US" sz="4000" b="1" dirty="0">
                      <a:ln w="9525">
                        <a:solidFill>
                          <a:srgbClr val="FFFF00"/>
                        </a:solidFill>
                      </a:ln>
                      <a:solidFill>
                        <a:srgbClr val="FFC000"/>
                      </a:solidFill>
                      <a:effectLst>
                        <a:glow rad="38100">
                          <a:schemeClr val="accent6">
                            <a:satMod val="175000"/>
                            <a:alpha val="40000"/>
                          </a:schemeClr>
                        </a:glow>
                        <a:outerShdw dist="63500" dir="8100000" algn="tr" rotWithShape="0">
                          <a:schemeClr val="tx1"/>
                        </a:outerShdw>
                      </a:effectLst>
                      <a:latin typeface="AR CHRISTY" pitchFamily="2" charset="0"/>
                    </a:rPr>
                    <a:t>Converting Customary Units</a:t>
                  </a:r>
                </a:p>
              </p:txBody>
            </p:sp>
          </p:grpSp>
        </p:grpSp>
        <p:sp>
          <p:nvSpPr>
            <p:cNvPr id="27" name="4-Point Star 26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366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30" grpId="0"/>
      <p:bldP spid="31" grpId="0"/>
      <p:bldP spid="32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24200" y="1249898"/>
            <a:ext cx="28956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Let’s practice!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1835339"/>
            <a:ext cx="64008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100" b="1" dirty="0"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Choose the correct conversion factor and then convert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21828" y="3135776"/>
                <a:ext cx="2079172" cy="676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600" b="1" i="1" dirty="0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dirty="0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𝒍𝒃</m:t>
                        </m:r>
                      </m:num>
                      <m:den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𝟏𝟔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𝒐𝒛</m:t>
                        </m:r>
                      </m:den>
                    </m:f>
                  </m:oMath>
                </a14:m>
                <a:r>
                  <a:rPr lang="en-US" sz="2600" b="1" dirty="0">
                    <a:effectLst>
                      <a:outerShdw blurRad="50800" dist="12700" dir="5400000" algn="t" rotWithShape="0">
                        <a:prstClr val="black"/>
                      </a:outerShdw>
                    </a:effectLst>
                  </a:rPr>
                  <a:t>  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𝟏𝟔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𝒐𝒛</m:t>
                        </m:r>
                      </m:num>
                      <m:den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𝒍𝒃</m:t>
                        </m:r>
                      </m:den>
                    </m:f>
                  </m:oMath>
                </a14:m>
                <a:endParaRPr lang="en-US" sz="2600" b="1" dirty="0">
                  <a:effectLst>
                    <a:outerShdw blurRad="50800" dist="12700" dir="5400000" algn="t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828" y="3135776"/>
                <a:ext cx="2079172" cy="676339"/>
              </a:xfrm>
              <a:prstGeom prst="rect">
                <a:avLst/>
              </a:prstGeom>
              <a:blipFill rotWithShape="1">
                <a:blip r:embed="rId2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38800" y="4404182"/>
                <a:ext cx="2610254" cy="701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600" b="1" i="1" dirty="0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dirty="0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</m:num>
                      <m:den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𝟎𝟎𝟎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𝒍𝒃</m:t>
                        </m:r>
                      </m:den>
                    </m:f>
                  </m:oMath>
                </a14:m>
                <a:r>
                  <a:rPr lang="en-US" sz="2600" b="1" dirty="0">
                    <a:effectLst>
                      <a:outerShdw blurRad="50800" dist="12700" dir="5400000" algn="t" rotWithShape="0">
                        <a:prstClr val="black"/>
                      </a:outerShdw>
                    </a:effectLst>
                  </a:rPr>
                  <a:t>  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𝟎𝟎𝟎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𝒍𝒃</m:t>
                        </m:r>
                      </m:num>
                      <m:den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endParaRPr lang="en-US" sz="2600" b="1" dirty="0">
                  <a:effectLst>
                    <a:outerShdw blurRad="50800" dist="12700" dir="5400000" algn="t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04182"/>
                <a:ext cx="2610254" cy="701218"/>
              </a:xfrm>
              <a:prstGeom prst="rect">
                <a:avLst/>
              </a:prstGeom>
              <a:blipFill rotWithShape="1">
                <a:blip r:embed="rId3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257800" y="2325469"/>
            <a:ext cx="335279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dirty="0">
                <a:effectLst>
                  <a:glow rad="38100">
                    <a:schemeClr val="accent2">
                      <a:satMod val="175000"/>
                      <a:alpha val="60000"/>
                    </a:schemeClr>
                  </a:glow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Notice! Conversion factors can</a:t>
            </a:r>
          </a:p>
          <a:p>
            <a:pPr algn="ctr">
              <a:lnSpc>
                <a:spcPts val="2000"/>
              </a:lnSpc>
            </a:pPr>
            <a:r>
              <a:rPr lang="en-US" b="1" dirty="0">
                <a:effectLst>
                  <a:glow rad="38100">
                    <a:schemeClr val="accent2">
                      <a:satMod val="175000"/>
                      <a:alpha val="60000"/>
                    </a:schemeClr>
                  </a:glow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be written two different ways. </a:t>
            </a:r>
            <a:endParaRPr lang="en-US" dirty="0">
              <a:effectLst>
                <a:glow rad="38100">
                  <a:schemeClr val="accent2">
                    <a:satMod val="175000"/>
                    <a:alpha val="60000"/>
                  </a:schemeClr>
                </a:glow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2438400"/>
            <a:ext cx="4419599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1)  Convert 96 ounces to pounds.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7800" y="5410200"/>
            <a:ext cx="33528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b="1" dirty="0">
                <a:effectLst>
                  <a:glow rad="38100">
                    <a:schemeClr val="accent2">
                      <a:satMod val="175000"/>
                      <a:alpha val="60000"/>
                    </a:schemeClr>
                  </a:glow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Choose the ratio that helps</a:t>
            </a:r>
          </a:p>
          <a:p>
            <a:pPr algn="ctr">
              <a:lnSpc>
                <a:spcPts val="2000"/>
              </a:lnSpc>
            </a:pPr>
            <a:r>
              <a:rPr lang="en-US" b="1" dirty="0">
                <a:effectLst>
                  <a:glow rad="38100">
                    <a:schemeClr val="accent2">
                      <a:satMod val="175000"/>
                      <a:alpha val="60000"/>
                    </a:schemeClr>
                  </a:glow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cross-cancel the unneeded label.</a:t>
            </a:r>
            <a:endParaRPr lang="en-US" dirty="0">
              <a:effectLst>
                <a:glow rad="38100">
                  <a:schemeClr val="accent2">
                    <a:satMod val="175000"/>
                    <a:alpha val="60000"/>
                  </a:schemeClr>
                </a:glow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1" y="4616266"/>
            <a:ext cx="405467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2)  Convert 22 tons to pounds.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2451" y="3229493"/>
                <a:ext cx="1047749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9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𝟗𝟔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𝒐𝒛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1" y="3229493"/>
                <a:ext cx="1047749" cy="740844"/>
              </a:xfrm>
              <a:prstGeom prst="rect">
                <a:avLst/>
              </a:prstGeom>
              <a:blipFill rotWithShape="1">
                <a:blip r:embed="rId4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08760" y="3334305"/>
                <a:ext cx="47625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" y="3334305"/>
                <a:ext cx="476250" cy="5155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/>
          <p:cNvSpPr/>
          <p:nvPr/>
        </p:nvSpPr>
        <p:spPr>
          <a:xfrm>
            <a:off x="5867400" y="3048000"/>
            <a:ext cx="9144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00250" y="3229493"/>
                <a:ext cx="1047749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9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𝒍𝒃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𝟏𝟔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𝒐𝒛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50" y="3229493"/>
                <a:ext cx="1047749" cy="740844"/>
              </a:xfrm>
              <a:prstGeom prst="rect">
                <a:avLst/>
              </a:prstGeom>
              <a:blipFill rotWithShape="1">
                <a:blip r:embed="rId6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1001" y="5431356"/>
                <a:ext cx="838200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9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𝟐𝟐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1" y="5431356"/>
                <a:ext cx="838200" cy="7408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97280" y="5544015"/>
                <a:ext cx="47625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5544015"/>
                <a:ext cx="476250" cy="5155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09344" y="5431356"/>
                <a:ext cx="1515837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9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𝟎𝟎𝟎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𝒍𝒃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344" y="5431356"/>
                <a:ext cx="1515837" cy="740844"/>
              </a:xfrm>
              <a:prstGeom prst="rect">
                <a:avLst/>
              </a:prstGeom>
              <a:blipFill rotWithShape="1">
                <a:blip r:embed="rId9"/>
                <a:stretch>
                  <a:fillRect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7110984" y="4191000"/>
            <a:ext cx="1188720" cy="100584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094084" y="3687150"/>
            <a:ext cx="388293" cy="268620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9477" y="3881735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1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05954" y="3230183"/>
            <a:ext cx="388293" cy="268620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1781" y="2891135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6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470130" y="3716284"/>
            <a:ext cx="388293" cy="239486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54988" y="3284132"/>
            <a:ext cx="388293" cy="239486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952750" y="3334995"/>
                <a:ext cx="47625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50" y="3334995"/>
                <a:ext cx="476250" cy="51552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3429000" y="3385601"/>
            <a:ext cx="842282" cy="41293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" pitchFamily="18" charset="0"/>
              </a:rPr>
              <a:t>6 </a:t>
            </a:r>
            <a:r>
              <a:rPr lang="en-US" sz="2200" b="1" dirty="0" err="1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" pitchFamily="18" charset="0"/>
              </a:rPr>
              <a:t>lbs</a:t>
            </a:r>
            <a:endParaRPr lang="en-US" sz="2200" b="1" dirty="0">
              <a:solidFill>
                <a:srgbClr val="552579"/>
              </a:solidFill>
              <a:effectLst>
                <a:outerShdw blurRad="50800" dist="12700" dir="5400000" algn="t" rotWithShape="0">
                  <a:prstClr val="black"/>
                </a:outerShdw>
              </a:effectLst>
              <a:latin typeface="Cambria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236089" y="5944053"/>
            <a:ext cx="288035" cy="177000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23231" y="5502339"/>
            <a:ext cx="288035" cy="177000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971800" y="5544015"/>
                <a:ext cx="47625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544015"/>
                <a:ext cx="476250" cy="51552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513364" y="5595311"/>
            <a:ext cx="1515836" cy="41293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" pitchFamily="18" charset="0"/>
              </a:rPr>
              <a:t>44,000 </a:t>
            </a:r>
            <a:r>
              <a:rPr lang="en-US" sz="2200" b="1" dirty="0" err="1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" pitchFamily="18" charset="0"/>
              </a:rPr>
              <a:t>lbs</a:t>
            </a:r>
            <a:endParaRPr lang="en-US" sz="2200" b="1" dirty="0">
              <a:solidFill>
                <a:srgbClr val="552579"/>
              </a:solidFill>
              <a:effectLst>
                <a:outerShdw blurRad="50800" dist="12700" dir="5400000" algn="t" rotWithShape="0">
                  <a:prstClr val="black"/>
                </a:outerShdw>
              </a:effectLst>
              <a:latin typeface="Cambria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grpSp>
          <p:nvGrpSpPr>
            <p:cNvPr id="44" name="Group 43"/>
            <p:cNvGrpSpPr/>
            <p:nvPr/>
          </p:nvGrpSpPr>
          <p:grpSpPr>
            <a:xfrm>
              <a:off x="304800" y="32524"/>
              <a:ext cx="8731547" cy="1596703"/>
              <a:chOff x="304800" y="32524"/>
              <a:chExt cx="8731547" cy="1596703"/>
            </a:xfrm>
          </p:grpSpPr>
          <p:sp>
            <p:nvSpPr>
              <p:cNvPr id="46" name="Moon 45"/>
              <p:cNvSpPr/>
              <p:nvPr/>
            </p:nvSpPr>
            <p:spPr>
              <a:xfrm rot="9182831" flipH="1">
                <a:off x="8184851" y="32524"/>
                <a:ext cx="851496" cy="1596703"/>
              </a:xfrm>
              <a:prstGeom prst="moon">
                <a:avLst/>
              </a:prstGeom>
              <a:gradFill>
                <a:gsLst>
                  <a:gs pos="0">
                    <a:srgbClr val="481F67"/>
                  </a:gs>
                  <a:gs pos="32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>
                <a:outerShdw blurRad="50800" dist="76200" dir="3600000" algn="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304800" y="248500"/>
                <a:ext cx="8305800" cy="874599"/>
                <a:chOff x="304800" y="248500"/>
                <a:chExt cx="8305800" cy="874599"/>
              </a:xfrm>
            </p:grpSpPr>
            <p:sp>
              <p:nvSpPr>
                <p:cNvPr id="48" name="Cloud 47"/>
                <p:cNvSpPr/>
                <p:nvPr/>
              </p:nvSpPr>
              <p:spPr>
                <a:xfrm>
                  <a:off x="304800" y="248500"/>
                  <a:ext cx="8305800" cy="874599"/>
                </a:xfrm>
                <a:prstGeom prst="cloud">
                  <a:avLst/>
                </a:prstGeom>
                <a:gradFill>
                  <a:gsLst>
                    <a:gs pos="0">
                      <a:srgbClr val="FFC000"/>
                    </a:gs>
                    <a:gs pos="50000">
                      <a:srgbClr val="9C5BCD">
                        <a:lumMod val="76000"/>
                        <a:lumOff val="24000"/>
                      </a:srgbClr>
                    </a:gs>
                    <a:gs pos="81000">
                      <a:srgbClr val="552579"/>
                    </a:gs>
                  </a:gsLst>
                  <a:lin ang="5400000" scaled="0"/>
                </a:gradFill>
                <a:ln>
                  <a:solidFill>
                    <a:srgbClr val="002060"/>
                  </a:solidFill>
                </a:ln>
                <a:effectLst>
                  <a:outerShdw blurRad="50800" dist="76200" dir="8100000" algn="tr" rotWithShape="0">
                    <a:prstClr val="black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447801" y="248501"/>
                  <a:ext cx="6248399" cy="874598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  <a:sp3d extrusionH="57150">
                    <a:bevelT h="25400" prst="softRound"/>
                  </a:sp3d>
                </a:bodyPr>
                <a:lstStyle/>
                <a:p>
                  <a:pPr>
                    <a:lnSpc>
                      <a:spcPts val="6100"/>
                    </a:lnSpc>
                  </a:pPr>
                  <a:r>
                    <a:rPr lang="en-US" sz="4000" b="1" dirty="0">
                      <a:ln w="9525">
                        <a:solidFill>
                          <a:srgbClr val="FFFF00"/>
                        </a:solidFill>
                      </a:ln>
                      <a:solidFill>
                        <a:srgbClr val="FFC000"/>
                      </a:solidFill>
                      <a:effectLst>
                        <a:glow rad="38100">
                          <a:schemeClr val="accent6">
                            <a:satMod val="175000"/>
                            <a:alpha val="40000"/>
                          </a:schemeClr>
                        </a:glow>
                        <a:outerShdw dist="63500" dir="8100000" algn="tr" rotWithShape="0">
                          <a:schemeClr val="tx1"/>
                        </a:outerShdw>
                      </a:effectLst>
                      <a:latin typeface="AR CHRISTY" pitchFamily="2" charset="0"/>
                    </a:rPr>
                    <a:t>Converting Customary Units</a:t>
                  </a:r>
                </a:p>
              </p:txBody>
            </p:sp>
          </p:grpSp>
        </p:grpSp>
        <p:sp>
          <p:nvSpPr>
            <p:cNvPr id="45" name="4-Point Star 44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849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9" grpId="0"/>
      <p:bldP spid="31" grpId="0"/>
      <p:bldP spid="37" grpId="0"/>
      <p:bldP spid="38" grpId="0" animBg="1"/>
      <p:bldP spid="42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05517" y="1249898"/>
            <a:ext cx="48768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You try some on your own!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75940" y="3797550"/>
                <a:ext cx="1960564" cy="726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en-US" sz="2600" b="1" i="1" dirty="0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dirty="0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𝒇𝒕</m:t>
                        </m:r>
                      </m:num>
                      <m:den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𝒚𝒅</m:t>
                        </m:r>
                      </m:den>
                    </m:f>
                  </m:oMath>
                </a14:m>
                <a:r>
                  <a:rPr lang="en-US" sz="2600" b="1" dirty="0">
                    <a:effectLst>
                      <a:outerShdw blurRad="50800" dist="12700" dir="5400000" algn="t" rotWithShape="0">
                        <a:prstClr val="black"/>
                      </a:outerShdw>
                    </a:effectLst>
                  </a:rPr>
                  <a:t>  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𝒚𝒅</m:t>
                        </m:r>
                      </m:num>
                      <m:den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𝒇𝒕</m:t>
                        </m:r>
                      </m:den>
                    </m:f>
                  </m:oMath>
                </a14:m>
                <a:endParaRPr lang="en-US" sz="2600" b="1" dirty="0">
                  <a:effectLst>
                    <a:outerShdw blurRad="50800" dist="12700" dir="5400000" algn="t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940" y="3797550"/>
                <a:ext cx="1960564" cy="726866"/>
              </a:xfrm>
              <a:prstGeom prst="rect">
                <a:avLst/>
              </a:prstGeom>
              <a:blipFill rotWithShape="1">
                <a:blip r:embed="rId2"/>
                <a:stretch>
                  <a:fillRect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22722" y="5297166"/>
                <a:ext cx="2667000" cy="722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600" b="1" i="1" dirty="0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dirty="0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𝒎𝒊</m:t>
                        </m:r>
                      </m:num>
                      <m:den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𝟐𝟖𝟎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𝒇𝒕</m:t>
                        </m:r>
                      </m:den>
                    </m:f>
                  </m:oMath>
                </a14:m>
                <a:r>
                  <a:rPr lang="en-US" sz="2600" b="1" dirty="0">
                    <a:effectLst>
                      <a:outerShdw blurRad="50800" dist="12700" dir="5400000" algn="t" rotWithShape="0">
                        <a:prstClr val="black"/>
                      </a:outerShdw>
                    </a:effectLst>
                  </a:rPr>
                  <a:t>  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𝟐𝟖𝟎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𝒇𝒕</m:t>
                        </m:r>
                      </m:num>
                      <m:den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𝒎𝒊</m:t>
                        </m:r>
                      </m:den>
                    </m:f>
                  </m:oMath>
                </a14:m>
                <a:endParaRPr lang="en-US" sz="2600" b="1" dirty="0">
                  <a:effectLst>
                    <a:outerShdw blurRad="50800" dist="12700" dir="5400000" algn="t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722" y="5297166"/>
                <a:ext cx="2667000" cy="722634"/>
              </a:xfrm>
              <a:prstGeom prst="rect">
                <a:avLst/>
              </a:prstGeom>
              <a:blipFill rotWithShape="1">
                <a:blip r:embed="rId3"/>
                <a:stretch>
                  <a:fillRect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16636" y="2355933"/>
                <a:ext cx="2079172" cy="722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dirty="0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600" b="1" i="1" dirty="0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dirty="0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𝒇𝒕</m:t>
                        </m:r>
                      </m:num>
                      <m:den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𝒊𝒏</m:t>
                        </m:r>
                      </m:den>
                    </m:f>
                  </m:oMath>
                </a14:m>
                <a:r>
                  <a:rPr lang="en-US" sz="2600" b="1" dirty="0">
                    <a:effectLst>
                      <a:outerShdw blurRad="50800" dist="12700" dir="5400000" algn="t" rotWithShape="0">
                        <a:prstClr val="black"/>
                      </a:outerShdw>
                    </a:effectLst>
                  </a:rPr>
                  <a:t>  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𝒊𝒏</m:t>
                        </m:r>
                      </m:num>
                      <m:den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2600" b="1" i="1" smtClean="0">
                            <a:effectLst>
                              <a:outerShdw blurRad="50800" dist="127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𝒇𝒕</m:t>
                        </m:r>
                      </m:den>
                    </m:f>
                  </m:oMath>
                </a14:m>
                <a:endParaRPr lang="en-US" sz="2600" b="1" dirty="0">
                  <a:effectLst>
                    <a:outerShdw blurRad="50800" dist="12700" dir="5400000" algn="t" rotWithShape="0">
                      <a:prstClr val="black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636" y="2355933"/>
                <a:ext cx="2079172" cy="722634"/>
              </a:xfrm>
              <a:prstGeom prst="rect">
                <a:avLst/>
              </a:prstGeom>
              <a:blipFill rotWithShape="1">
                <a:blip r:embed="rId4"/>
                <a:stretch>
                  <a:fillRect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04800" y="1905000"/>
            <a:ext cx="30480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1)  7 miles = ? feet.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3352800"/>
            <a:ext cx="35052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2)  930 feet = ? yards.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5029200"/>
            <a:ext cx="3657600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6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3)  150 inches = ? feet.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1200" y="1885890"/>
            <a:ext cx="251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38100">
                    <a:schemeClr val="accent2">
                      <a:satMod val="175000"/>
                      <a:alpha val="60000"/>
                    </a:schemeClr>
                  </a:glow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Conversion factors </a:t>
            </a:r>
            <a:endParaRPr lang="en-US" sz="2000" dirty="0">
              <a:effectLst>
                <a:glow rad="38100">
                  <a:schemeClr val="accent2">
                    <a:satMod val="175000"/>
                    <a:alpha val="60000"/>
                  </a:schemeClr>
                </a:glow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2257" y="2362200"/>
                <a:ext cx="957943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9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𝟕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𝒎𝒊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57" y="2362200"/>
                <a:ext cx="957943" cy="740844"/>
              </a:xfrm>
              <a:prstGeom prst="rect">
                <a:avLst/>
              </a:prstGeom>
              <a:blipFill rotWithShape="1">
                <a:blip r:embed="rId5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47800" y="2474859"/>
                <a:ext cx="47625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474859"/>
                <a:ext cx="476250" cy="5155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14144" y="2362200"/>
                <a:ext cx="1299864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9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𝟓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𝟐𝟖𝟎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𝒇𝒕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𝒎𝒊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144" y="2362200"/>
                <a:ext cx="1299864" cy="740844"/>
              </a:xfrm>
              <a:prstGeom prst="rect">
                <a:avLst/>
              </a:prstGeom>
              <a:blipFill rotWithShape="1">
                <a:blip r:embed="rId7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14007" y="2474859"/>
                <a:ext cx="47625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007" y="2474859"/>
                <a:ext cx="476250" cy="5155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733800" y="2526155"/>
            <a:ext cx="1447800" cy="41293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36,960 </a:t>
            </a:r>
            <a:r>
              <a:rPr lang="en-US" sz="2400" b="1" dirty="0" err="1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ft</a:t>
            </a:r>
            <a:endParaRPr lang="en-US" sz="2400" b="1" dirty="0">
              <a:solidFill>
                <a:srgbClr val="552579"/>
              </a:solidFill>
              <a:effectLst>
                <a:outerShdw blurRad="50800" dist="12700" dir="5400000" algn="t" rotWithShape="0">
                  <a:prstClr val="black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42257" y="3994563"/>
                <a:ext cx="1186543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9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𝟗𝟑𝟎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𝒇𝒕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57" y="3994563"/>
                <a:ext cx="1186543" cy="740844"/>
              </a:xfrm>
              <a:prstGeom prst="rect">
                <a:avLst/>
              </a:prstGeom>
              <a:blipFill rotWithShape="1">
                <a:blip r:embed="rId9"/>
                <a:stretch>
                  <a:fillRect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76400" y="4107222"/>
                <a:ext cx="47625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107222"/>
                <a:ext cx="476250" cy="51552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42744" y="3994563"/>
                <a:ext cx="829056" cy="720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9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𝒚𝒅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𝒇𝒕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744" y="3994563"/>
                <a:ext cx="829056" cy="720710"/>
              </a:xfrm>
              <a:prstGeom prst="rect">
                <a:avLst/>
              </a:prstGeom>
              <a:blipFill rotWithShape="1">
                <a:blip r:embed="rId11"/>
                <a:stretch>
                  <a:fillRect t="-420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71800" y="4056474"/>
                <a:ext cx="47625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056474"/>
                <a:ext cx="476250" cy="51552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491593" y="4107770"/>
            <a:ext cx="1074311" cy="41293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310 </a:t>
            </a:r>
            <a:r>
              <a:rPr lang="en-US" sz="2400" b="1" dirty="0" err="1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yd</a:t>
            </a:r>
            <a:endParaRPr lang="en-US" sz="2400" b="1" dirty="0">
              <a:solidFill>
                <a:srgbClr val="552579"/>
              </a:solidFill>
              <a:effectLst>
                <a:outerShdw blurRad="50800" dist="12700" dir="5400000" algn="t" rotWithShape="0">
                  <a:prstClr val="black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438400" y="2863558"/>
            <a:ext cx="475488" cy="239486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0600" y="2404872"/>
            <a:ext cx="475488" cy="239486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38400" y="4451709"/>
            <a:ext cx="475488" cy="239486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53312" y="4038775"/>
            <a:ext cx="475488" cy="239486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12848" y="4463955"/>
            <a:ext cx="288035" cy="177000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7670" y="3989832"/>
            <a:ext cx="615642" cy="337372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85415" y="4594967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7224" y="3657600"/>
            <a:ext cx="680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310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37670" y="5668934"/>
                <a:ext cx="1186543" cy="740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9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𝟏𝟓𝟎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𝒊𝒏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70" y="5668934"/>
                <a:ext cx="1186543" cy="740844"/>
              </a:xfrm>
              <a:prstGeom prst="rect">
                <a:avLst/>
              </a:prstGeom>
              <a:blipFill rotWithShape="1">
                <a:blip r:embed="rId13"/>
                <a:stretch>
                  <a:fillRect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28800" y="5781593"/>
                <a:ext cx="47625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781593"/>
                <a:ext cx="476250" cy="51552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95144" y="5668934"/>
                <a:ext cx="829056" cy="74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9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𝒇𝒕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𝟏𝟐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en-US" sz="3200" b="1" i="1" smtClean="0">
                            <a:solidFill>
                              <a:srgbClr val="552579"/>
                            </a:solidFill>
                            <a:effectLst>
                              <a:outerShdw blurRad="50800" dist="25400" dir="5400000" algn="t" rotWithShape="0">
                                <a:prstClr val="black"/>
                              </a:outerShdw>
                            </a:effectLst>
                            <a:latin typeface="Cambria Math"/>
                          </a:rPr>
                          <m:t>𝒊𝒏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144" y="5668934"/>
                <a:ext cx="829056" cy="743473"/>
              </a:xfrm>
              <a:prstGeom prst="rect">
                <a:avLst/>
              </a:prstGeom>
              <a:blipFill rotWithShape="1">
                <a:blip r:embed="rId15"/>
                <a:stretch>
                  <a:fillRect r="-2206"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2743200" y="6170292"/>
            <a:ext cx="429768" cy="239486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26464" y="5734248"/>
            <a:ext cx="429768" cy="239486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326332" y="6153867"/>
            <a:ext cx="475488" cy="239486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90070" y="5668934"/>
            <a:ext cx="615642" cy="337372"/>
          </a:xfrm>
          <a:prstGeom prst="line">
            <a:avLst/>
          </a:prstGeom>
          <a:ln w="19050">
            <a:solidFill>
              <a:srgbClr val="92D050"/>
            </a:solidFill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215042" y="5763008"/>
                <a:ext cx="476250" cy="515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3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552579"/>
                        </a:solidFill>
                        <a:effectLst>
                          <a:outerShdw blurRad="50800" dist="25400" dir="5400000" algn="t" rotWithShape="0">
                            <a:prstClr val="black"/>
                          </a:outerShdw>
                        </a:effectLst>
                        <a:latin typeface="Cambria Math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552579"/>
                    </a:solidFill>
                    <a:effectLst>
                      <a:outerShdw blurRad="50800" dist="25400" dir="5400000" algn="t" rotWithShape="0">
                        <a:prstClr val="black"/>
                      </a:outerShdw>
                    </a:effectLst>
                    <a:latin typeface="Cambria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042" y="5763008"/>
                <a:ext cx="476250" cy="51552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734835" y="5814304"/>
            <a:ext cx="1065765" cy="41293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12.5 </a:t>
            </a:r>
            <a:r>
              <a:rPr lang="en-US" sz="2400" b="1" dirty="0" err="1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ft</a:t>
            </a:r>
            <a:endParaRPr lang="en-US" sz="2400" b="1" dirty="0">
              <a:solidFill>
                <a:srgbClr val="552579"/>
              </a:solidFill>
              <a:effectLst>
                <a:outerShdw blurRad="50800" dist="12700" dir="5400000" algn="t" rotWithShape="0">
                  <a:prstClr val="black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00300" y="6290035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88056" y="5334000"/>
            <a:ext cx="753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Kristen ITC" panose="03050502040202030202" pitchFamily="66" charset="0"/>
              </a:rPr>
              <a:t>12.5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grpSp>
          <p:nvGrpSpPr>
            <p:cNvPr id="49" name="Group 48"/>
            <p:cNvGrpSpPr/>
            <p:nvPr/>
          </p:nvGrpSpPr>
          <p:grpSpPr>
            <a:xfrm>
              <a:off x="304800" y="32524"/>
              <a:ext cx="8731547" cy="1596703"/>
              <a:chOff x="304800" y="32524"/>
              <a:chExt cx="8731547" cy="1596703"/>
            </a:xfrm>
          </p:grpSpPr>
          <p:sp>
            <p:nvSpPr>
              <p:cNvPr id="51" name="Moon 50"/>
              <p:cNvSpPr/>
              <p:nvPr/>
            </p:nvSpPr>
            <p:spPr>
              <a:xfrm rot="9182831" flipH="1">
                <a:off x="8184851" y="32524"/>
                <a:ext cx="851496" cy="1596703"/>
              </a:xfrm>
              <a:prstGeom prst="moon">
                <a:avLst/>
              </a:prstGeom>
              <a:gradFill>
                <a:gsLst>
                  <a:gs pos="0">
                    <a:srgbClr val="481F67"/>
                  </a:gs>
                  <a:gs pos="32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>
                <a:outerShdw blurRad="50800" dist="76200" dir="3600000" algn="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304800" y="248500"/>
                <a:ext cx="8305800" cy="874599"/>
                <a:chOff x="304800" y="248500"/>
                <a:chExt cx="8305800" cy="874599"/>
              </a:xfrm>
            </p:grpSpPr>
            <p:sp>
              <p:nvSpPr>
                <p:cNvPr id="53" name="Cloud 52"/>
                <p:cNvSpPr/>
                <p:nvPr/>
              </p:nvSpPr>
              <p:spPr>
                <a:xfrm>
                  <a:off x="304800" y="248500"/>
                  <a:ext cx="8305800" cy="874599"/>
                </a:xfrm>
                <a:prstGeom prst="cloud">
                  <a:avLst/>
                </a:prstGeom>
                <a:gradFill>
                  <a:gsLst>
                    <a:gs pos="0">
                      <a:srgbClr val="FFC000"/>
                    </a:gs>
                    <a:gs pos="50000">
                      <a:srgbClr val="9C5BCD">
                        <a:lumMod val="76000"/>
                        <a:lumOff val="24000"/>
                      </a:srgbClr>
                    </a:gs>
                    <a:gs pos="81000">
                      <a:srgbClr val="552579"/>
                    </a:gs>
                  </a:gsLst>
                  <a:lin ang="5400000" scaled="0"/>
                </a:gradFill>
                <a:ln>
                  <a:solidFill>
                    <a:srgbClr val="002060"/>
                  </a:solidFill>
                </a:ln>
                <a:effectLst>
                  <a:outerShdw blurRad="50800" dist="76200" dir="8100000" algn="tr" rotWithShape="0">
                    <a:prstClr val="black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447801" y="248501"/>
                  <a:ext cx="6248399" cy="874598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  <a:sp3d extrusionH="57150">
                    <a:bevelT h="25400" prst="softRound"/>
                  </a:sp3d>
                </a:bodyPr>
                <a:lstStyle/>
                <a:p>
                  <a:pPr>
                    <a:lnSpc>
                      <a:spcPts val="6100"/>
                    </a:lnSpc>
                  </a:pPr>
                  <a:r>
                    <a:rPr lang="en-US" sz="4000" b="1" dirty="0">
                      <a:ln w="9525">
                        <a:solidFill>
                          <a:srgbClr val="FFFF00"/>
                        </a:solidFill>
                      </a:ln>
                      <a:solidFill>
                        <a:srgbClr val="FFC000"/>
                      </a:solidFill>
                      <a:effectLst>
                        <a:glow rad="38100">
                          <a:schemeClr val="accent6">
                            <a:satMod val="175000"/>
                            <a:alpha val="40000"/>
                          </a:schemeClr>
                        </a:glow>
                        <a:outerShdw dist="63500" dir="8100000" algn="tr" rotWithShape="0">
                          <a:schemeClr val="tx1"/>
                        </a:outerShdw>
                      </a:effectLst>
                      <a:latin typeface="AR CHRISTY" pitchFamily="2" charset="0"/>
                    </a:rPr>
                    <a:t>Converting Customary Units</a:t>
                  </a:r>
                </a:p>
              </p:txBody>
            </p:sp>
          </p:grpSp>
        </p:grpSp>
        <p:sp>
          <p:nvSpPr>
            <p:cNvPr id="50" name="4-Point Star 49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26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34" grpId="0"/>
      <p:bldP spid="35" grpId="0"/>
      <p:bldP spid="36" grpId="0"/>
      <p:bldP spid="37" grpId="0"/>
      <p:bldP spid="38" grpId="0"/>
      <p:bldP spid="44" grpId="0"/>
      <p:bldP spid="45" grpId="0" animBg="1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32524"/>
              <a:ext cx="8731547" cy="1596703"/>
              <a:chOff x="304800" y="32524"/>
              <a:chExt cx="8731547" cy="1596703"/>
            </a:xfrm>
          </p:grpSpPr>
          <p:sp>
            <p:nvSpPr>
              <p:cNvPr id="4" name="Moon 3"/>
              <p:cNvSpPr/>
              <p:nvPr/>
            </p:nvSpPr>
            <p:spPr>
              <a:xfrm rot="9182831" flipH="1">
                <a:off x="8184851" y="32524"/>
                <a:ext cx="851496" cy="1596703"/>
              </a:xfrm>
              <a:prstGeom prst="moon">
                <a:avLst/>
              </a:prstGeom>
              <a:gradFill>
                <a:gsLst>
                  <a:gs pos="0">
                    <a:srgbClr val="481F67"/>
                  </a:gs>
                  <a:gs pos="32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>
                <a:outerShdw blurRad="50800" dist="76200" dir="3600000" algn="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04800" y="248500"/>
                <a:ext cx="8305800" cy="874599"/>
                <a:chOff x="304800" y="248500"/>
                <a:chExt cx="8305800" cy="874599"/>
              </a:xfrm>
            </p:grpSpPr>
            <p:sp>
              <p:nvSpPr>
                <p:cNvPr id="6" name="Cloud 5"/>
                <p:cNvSpPr/>
                <p:nvPr/>
              </p:nvSpPr>
              <p:spPr>
                <a:xfrm>
                  <a:off x="304800" y="248500"/>
                  <a:ext cx="8305800" cy="874599"/>
                </a:xfrm>
                <a:prstGeom prst="cloud">
                  <a:avLst/>
                </a:prstGeom>
                <a:gradFill>
                  <a:gsLst>
                    <a:gs pos="0">
                      <a:srgbClr val="FFC000"/>
                    </a:gs>
                    <a:gs pos="54000">
                      <a:srgbClr val="9C5BCD">
                        <a:lumMod val="76000"/>
                        <a:lumOff val="24000"/>
                      </a:srgbClr>
                    </a:gs>
                    <a:gs pos="85000">
                      <a:srgbClr val="552579"/>
                    </a:gs>
                  </a:gsLst>
                  <a:lin ang="5400000" scaled="0"/>
                </a:gradFill>
                <a:ln>
                  <a:solidFill>
                    <a:srgbClr val="002060"/>
                  </a:solidFill>
                </a:ln>
                <a:effectLst>
                  <a:outerShdw blurRad="50800" dist="76200" dir="8100000" algn="tr" rotWithShape="0">
                    <a:prstClr val="black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2590800" y="248501"/>
                  <a:ext cx="3733800" cy="874598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  <a:sp3d extrusionH="57150">
                    <a:bevelT h="25400" prst="softRound"/>
                  </a:sp3d>
                </a:bodyPr>
                <a:lstStyle/>
                <a:p>
                  <a:pPr>
                    <a:lnSpc>
                      <a:spcPts val="6100"/>
                    </a:lnSpc>
                  </a:pPr>
                  <a:r>
                    <a:rPr lang="en-US" sz="4000" b="1" dirty="0">
                      <a:ln w="9525">
                        <a:solidFill>
                          <a:srgbClr val="FFFF00"/>
                        </a:solidFill>
                      </a:ln>
                      <a:solidFill>
                        <a:srgbClr val="FFC000"/>
                      </a:solidFill>
                      <a:effectLst>
                        <a:glow rad="38100">
                          <a:schemeClr val="accent6">
                            <a:satMod val="175000"/>
                            <a:alpha val="40000"/>
                          </a:schemeClr>
                        </a:glow>
                        <a:outerShdw dist="63500" dir="8100000" algn="tr" rotWithShape="0">
                          <a:schemeClr val="tx1"/>
                        </a:outerShdw>
                      </a:effectLst>
                      <a:latin typeface="AR CHRISTY" pitchFamily="2" charset="0"/>
                    </a:rPr>
                    <a:t>Customary Units</a:t>
                  </a:r>
                </a:p>
              </p:txBody>
            </p:sp>
          </p:grpSp>
        </p:grpSp>
        <p:sp>
          <p:nvSpPr>
            <p:cNvPr id="8" name="4-Point Star 7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C:\Users\Owner\AppData\Local\Microsoft\Windows\Temporary Internet Files\Content.IE5\M780U359\MM90004372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9" y="2819400"/>
            <a:ext cx="1745968" cy="1970220"/>
          </a:xfrm>
          <a:prstGeom prst="rect">
            <a:avLst/>
          </a:prstGeom>
          <a:noFill/>
          <a:effectLst>
            <a:outerShdw blurRad="50800" dist="63500" dir="60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13445" y="1735484"/>
            <a:ext cx="3478410" cy="1704184"/>
            <a:chOff x="3894569" y="3352800"/>
            <a:chExt cx="3478410" cy="1704184"/>
          </a:xfrm>
        </p:grpSpPr>
        <p:sp>
          <p:nvSpPr>
            <p:cNvPr id="11" name="Oval Callout 10"/>
            <p:cNvSpPr/>
            <p:nvPr/>
          </p:nvSpPr>
          <p:spPr>
            <a:xfrm>
              <a:off x="4128824" y="3352800"/>
              <a:ext cx="3009900" cy="1704184"/>
            </a:xfrm>
            <a:prstGeom prst="wedgeEllipseCallout">
              <a:avLst>
                <a:gd name="adj1" fmla="val 50509"/>
                <a:gd name="adj2" fmla="val 59975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94569" y="3434168"/>
              <a:ext cx="3478410" cy="154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Hey!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Did anyone else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notice that when you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convert smaller units to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larger units, you really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just divide?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0200" y="1676400"/>
            <a:ext cx="2808515" cy="1295400"/>
            <a:chOff x="5182014" y="3637480"/>
            <a:chExt cx="2808515" cy="1295400"/>
          </a:xfrm>
        </p:grpSpPr>
        <p:sp>
          <p:nvSpPr>
            <p:cNvPr id="15" name="Oval Callout 14"/>
            <p:cNvSpPr/>
            <p:nvPr/>
          </p:nvSpPr>
          <p:spPr>
            <a:xfrm>
              <a:off x="5182014" y="3637480"/>
              <a:ext cx="2808515" cy="1295400"/>
            </a:xfrm>
            <a:prstGeom prst="wedgeEllipseCallout">
              <a:avLst>
                <a:gd name="adj1" fmla="val -50994"/>
                <a:gd name="adj2" fmla="val 85185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36442" y="3782924"/>
              <a:ext cx="2699657" cy="1073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Yep! When you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convert larger units to smaller ones, you really just multiply!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800" y="3927846"/>
            <a:ext cx="3733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rgbClr val="3020FC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Did you happen to notice anything else?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56857" y="5257800"/>
            <a:ext cx="37337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rgbClr val="3020FC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Wow! Someone’s really on their game today!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019800" y="3200400"/>
            <a:ext cx="1849437" cy="1375146"/>
            <a:chOff x="5639214" y="3974938"/>
            <a:chExt cx="1849437" cy="1375146"/>
          </a:xfrm>
        </p:grpSpPr>
        <p:sp>
          <p:nvSpPr>
            <p:cNvPr id="23" name="Oval Callout 22"/>
            <p:cNvSpPr/>
            <p:nvPr/>
          </p:nvSpPr>
          <p:spPr>
            <a:xfrm>
              <a:off x="5639214" y="3974938"/>
              <a:ext cx="1849437" cy="1375146"/>
            </a:xfrm>
            <a:prstGeom prst="wedgeEllipseCallout">
              <a:avLst>
                <a:gd name="adj1" fmla="val -82520"/>
                <a:gd name="adj2" fmla="val -5607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9214" y="4129031"/>
              <a:ext cx="1849437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Well, they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don’t call me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Sir </a:t>
              </a:r>
              <a:r>
                <a:rPr lang="en-US" sz="2000" b="1" dirty="0" err="1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Smarticles</a:t>
              </a:r>
              <a:endParaRPr lang="en-US" sz="2000" b="1" dirty="0">
                <a:ln w="6350">
                  <a:noFill/>
                </a:ln>
                <a:effectLst>
                  <a:outerShdw blurRad="50800" dist="25400" dir="8100000" algn="tr" rotWithShape="0">
                    <a:schemeClr val="bg1">
                      <a:alpha val="80000"/>
                    </a:schemeClr>
                  </a:outerShdw>
                </a:effectLst>
              </a:endParaRP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for nothing!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47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524000"/>
            <a:ext cx="5791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rgbClr val="3020FC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Well then, Sir </a:t>
            </a:r>
            <a:r>
              <a:rPr lang="en-US" sz="2800" b="1" dirty="0" err="1">
                <a:solidFill>
                  <a:srgbClr val="3020FC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Smarticles</a:t>
            </a:r>
            <a:r>
              <a:rPr lang="en-US" sz="2800" b="1" dirty="0">
                <a:solidFill>
                  <a:srgbClr val="3020FC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you must be ready to convert some metric units!</a:t>
            </a:r>
          </a:p>
        </p:txBody>
      </p:sp>
      <p:pic>
        <p:nvPicPr>
          <p:cNvPr id="10" name="Picture 2" descr="C:\Users\Owner\AppData\Local\Microsoft\Windows\Temporary Internet Files\Content.IE5\M780U359\MM90004373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614" y="2608543"/>
            <a:ext cx="1771087" cy="2843487"/>
          </a:xfrm>
          <a:prstGeom prst="rect">
            <a:avLst/>
          </a:prstGeom>
          <a:noFill/>
          <a:effectLst>
            <a:outerShdw blurRad="50800" dist="63500" dir="81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524000" y="2791968"/>
            <a:ext cx="2133600" cy="1197864"/>
            <a:chOff x="4243124" y="3352801"/>
            <a:chExt cx="2133600" cy="1197864"/>
          </a:xfrm>
        </p:grpSpPr>
        <p:sp>
          <p:nvSpPr>
            <p:cNvPr id="12" name="Oval Callout 11"/>
            <p:cNvSpPr/>
            <p:nvPr/>
          </p:nvSpPr>
          <p:spPr>
            <a:xfrm>
              <a:off x="4243124" y="3352801"/>
              <a:ext cx="2133600" cy="1197864"/>
            </a:xfrm>
            <a:prstGeom prst="wedgeEllipseCallout">
              <a:avLst>
                <a:gd name="adj1" fmla="val 50509"/>
                <a:gd name="adj2" fmla="val 59975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67617" y="3492669"/>
              <a:ext cx="20846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The last time</a:t>
              </a:r>
            </a:p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I checked, metric rhymes with indigestion! 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1" y="5615226"/>
            <a:ext cx="82295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rgbClr val="3020FC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If you understood converting customary units, then converting metric units will be a snap!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143500" y="2732166"/>
            <a:ext cx="2514600" cy="1382634"/>
            <a:chOff x="4471724" y="3352800"/>
            <a:chExt cx="2514600" cy="1382634"/>
          </a:xfrm>
        </p:grpSpPr>
        <p:sp>
          <p:nvSpPr>
            <p:cNvPr id="16" name="Oval Callout 15"/>
            <p:cNvSpPr/>
            <p:nvPr/>
          </p:nvSpPr>
          <p:spPr>
            <a:xfrm>
              <a:off x="4509824" y="3352800"/>
              <a:ext cx="2438400" cy="1215333"/>
            </a:xfrm>
            <a:prstGeom prst="wedgeEllipseCallout">
              <a:avLst>
                <a:gd name="adj1" fmla="val -45804"/>
                <a:gd name="adj2" fmla="val 50436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1724" y="3488939"/>
              <a:ext cx="251460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Did someone</a:t>
              </a:r>
            </a:p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say “snap,” or was that my </a:t>
              </a:r>
              <a:r>
                <a:rPr lang="en-US" sz="2000" b="1" dirty="0" err="1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smarticles</a:t>
              </a:r>
              <a:endParaRPr lang="en-US" sz="2000" b="1" dirty="0">
                <a:ln w="6350">
                  <a:noFill/>
                </a:ln>
                <a:effectLst>
                  <a:outerShdw blurRad="50800" dist="25400" dir="8100000" algn="tr" rotWithShape="0">
                    <a:schemeClr val="bg1">
                      <a:alpha val="80000"/>
                    </a:schemeClr>
                  </a:outerShdw>
                </a:effectLst>
              </a:endParaRPr>
            </a:p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exploding?</a:t>
              </a:r>
            </a:p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grpSp>
          <p:nvGrpSpPr>
            <p:cNvPr id="21" name="Group 20"/>
            <p:cNvGrpSpPr/>
            <p:nvPr/>
          </p:nvGrpSpPr>
          <p:grpSpPr>
            <a:xfrm>
              <a:off x="304800" y="32524"/>
              <a:ext cx="8731547" cy="1596703"/>
              <a:chOff x="304800" y="32524"/>
              <a:chExt cx="8731547" cy="1596703"/>
            </a:xfrm>
          </p:grpSpPr>
          <p:sp>
            <p:nvSpPr>
              <p:cNvPr id="23" name="Moon 22"/>
              <p:cNvSpPr/>
              <p:nvPr/>
            </p:nvSpPr>
            <p:spPr>
              <a:xfrm rot="9182831" flipH="1">
                <a:off x="8184851" y="32524"/>
                <a:ext cx="851496" cy="1596703"/>
              </a:xfrm>
              <a:prstGeom prst="moon">
                <a:avLst/>
              </a:prstGeom>
              <a:gradFill>
                <a:gsLst>
                  <a:gs pos="0">
                    <a:srgbClr val="481F67"/>
                  </a:gs>
                  <a:gs pos="32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>
                <a:outerShdw blurRad="50800" dist="76200" dir="3600000" algn="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304800" y="248500"/>
                <a:ext cx="8305800" cy="874599"/>
                <a:chOff x="304800" y="248500"/>
                <a:chExt cx="8305800" cy="874599"/>
              </a:xfrm>
            </p:grpSpPr>
            <p:sp>
              <p:nvSpPr>
                <p:cNvPr id="25" name="Cloud 24"/>
                <p:cNvSpPr/>
                <p:nvPr/>
              </p:nvSpPr>
              <p:spPr>
                <a:xfrm>
                  <a:off x="304800" y="248500"/>
                  <a:ext cx="8305800" cy="874599"/>
                </a:xfrm>
                <a:prstGeom prst="cloud">
                  <a:avLst/>
                </a:prstGeom>
                <a:gradFill>
                  <a:gsLst>
                    <a:gs pos="0">
                      <a:srgbClr val="FFC000"/>
                    </a:gs>
                    <a:gs pos="54000">
                      <a:srgbClr val="9C5BCD">
                        <a:lumMod val="76000"/>
                        <a:lumOff val="24000"/>
                      </a:srgbClr>
                    </a:gs>
                    <a:gs pos="85000">
                      <a:srgbClr val="552579"/>
                    </a:gs>
                  </a:gsLst>
                  <a:lin ang="5400000" scaled="0"/>
                </a:gradFill>
                <a:ln>
                  <a:solidFill>
                    <a:srgbClr val="002060"/>
                  </a:solidFill>
                </a:ln>
                <a:effectLst>
                  <a:outerShdw blurRad="50800" dist="76200" dir="8100000" algn="tr" rotWithShape="0">
                    <a:prstClr val="black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590800" y="248501"/>
                  <a:ext cx="3733800" cy="874598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  <a:sp3d extrusionH="57150">
                    <a:bevelT h="25400" prst="softRound"/>
                  </a:sp3d>
                </a:bodyPr>
                <a:lstStyle/>
                <a:p>
                  <a:pPr>
                    <a:lnSpc>
                      <a:spcPts val="6100"/>
                    </a:lnSpc>
                  </a:pPr>
                  <a:r>
                    <a:rPr lang="en-US" sz="4000" b="1" dirty="0">
                      <a:ln w="9525">
                        <a:solidFill>
                          <a:srgbClr val="FFFF00"/>
                        </a:solidFill>
                      </a:ln>
                      <a:solidFill>
                        <a:srgbClr val="FFC000"/>
                      </a:solidFill>
                      <a:effectLst>
                        <a:glow rad="38100">
                          <a:schemeClr val="accent6">
                            <a:satMod val="175000"/>
                            <a:alpha val="40000"/>
                          </a:schemeClr>
                        </a:glow>
                        <a:outerShdw dist="63500" dir="8100000" algn="tr" rotWithShape="0">
                          <a:schemeClr val="tx1"/>
                        </a:outerShdw>
                      </a:effectLst>
                      <a:latin typeface="AR CHRISTY" pitchFamily="2" charset="0"/>
                    </a:rPr>
                    <a:t>Customary Units</a:t>
                  </a:r>
                </a:p>
              </p:txBody>
            </p:sp>
          </p:grpSp>
        </p:grpSp>
        <p:sp>
          <p:nvSpPr>
            <p:cNvPr id="22" name="4-Point Star 21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896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-Point Star 9"/>
          <p:cNvSpPr/>
          <p:nvPr/>
        </p:nvSpPr>
        <p:spPr>
          <a:xfrm>
            <a:off x="0" y="97536"/>
            <a:ext cx="1752600" cy="2156672"/>
          </a:xfrm>
          <a:prstGeom prst="star4">
            <a:avLst/>
          </a:prstGeom>
          <a:gradFill flip="none" rotWithShape="1">
            <a:gsLst>
              <a:gs pos="28000">
                <a:schemeClr val="bg1"/>
              </a:gs>
              <a:gs pos="57000">
                <a:srgbClr val="FFC000"/>
              </a:gs>
              <a:gs pos="87000">
                <a:srgbClr val="552579"/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oon 3"/>
          <p:cNvSpPr/>
          <p:nvPr/>
        </p:nvSpPr>
        <p:spPr>
          <a:xfrm rot="9182831" flipH="1">
            <a:off x="8299897" y="32524"/>
            <a:ext cx="755710" cy="1596703"/>
          </a:xfrm>
          <a:prstGeom prst="moon">
            <a:avLst/>
          </a:prstGeom>
          <a:gradFill>
            <a:gsLst>
              <a:gs pos="0">
                <a:srgbClr val="481F67"/>
              </a:gs>
              <a:gs pos="32000">
                <a:srgbClr val="FFC000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905000" y="248500"/>
            <a:ext cx="5947908" cy="1885100"/>
          </a:xfrm>
          <a:prstGeom prst="cloud">
            <a:avLst/>
          </a:prstGeom>
          <a:gradFill>
            <a:gsLst>
              <a:gs pos="8000">
                <a:schemeClr val="bg1"/>
              </a:gs>
              <a:gs pos="55000">
                <a:srgbClr val="FFC000"/>
              </a:gs>
              <a:gs pos="91000">
                <a:srgbClr val="552579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533400" y="1676400"/>
            <a:ext cx="8144352" cy="4208116"/>
          </a:xfrm>
          <a:prstGeom prst="cloud">
            <a:avLst/>
          </a:prstGeom>
          <a:gradFill>
            <a:gsLst>
              <a:gs pos="3000">
                <a:schemeClr val="bg1"/>
              </a:gs>
              <a:gs pos="62000">
                <a:srgbClr val="FFC000"/>
              </a:gs>
              <a:gs pos="92000">
                <a:srgbClr val="552579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481F67"/>
                  </a:gs>
                  <a:gs pos="61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286000"/>
            <a:ext cx="7461021" cy="29777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>
              <a:lnSpc>
                <a:spcPts val="7500"/>
              </a:lnSpc>
            </a:pPr>
            <a:r>
              <a:rPr lang="en-US" sz="5400" b="1" dirty="0">
                <a:ln w="12700">
                  <a:solidFill>
                    <a:srgbClr val="FFC000"/>
                  </a:solidFill>
                </a:ln>
                <a:solidFill>
                  <a:srgbClr val="7030A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Converting</a:t>
            </a:r>
          </a:p>
          <a:p>
            <a:pPr algn="ctr">
              <a:lnSpc>
                <a:spcPts val="7500"/>
              </a:lnSpc>
            </a:pPr>
            <a:r>
              <a:rPr lang="en-US" sz="6600" b="1" dirty="0">
                <a:ln w="12700">
                  <a:solidFill>
                    <a:srgbClr val="FFC000"/>
                  </a:solidFill>
                </a:ln>
                <a:solidFill>
                  <a:srgbClr val="7030A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Metric Units</a:t>
            </a:r>
          </a:p>
          <a:p>
            <a:pPr algn="ctr">
              <a:lnSpc>
                <a:spcPts val="7500"/>
              </a:lnSpc>
            </a:pPr>
            <a:r>
              <a:rPr lang="en-US" sz="4000" b="1" dirty="0">
                <a:ln w="12700">
                  <a:solidFill>
                    <a:srgbClr val="FFC000"/>
                  </a:solidFill>
                </a:ln>
                <a:solidFill>
                  <a:srgbClr val="7030A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of</a:t>
            </a:r>
            <a:r>
              <a:rPr lang="en-US" sz="6600" b="1" dirty="0">
                <a:ln w="12700">
                  <a:solidFill>
                    <a:srgbClr val="FFC000"/>
                  </a:solidFill>
                </a:ln>
                <a:solidFill>
                  <a:srgbClr val="7030A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 </a:t>
            </a:r>
            <a:r>
              <a:rPr lang="en-US" sz="5400" b="1" dirty="0">
                <a:ln w="12700">
                  <a:solidFill>
                    <a:srgbClr val="FFC000"/>
                  </a:solidFill>
                </a:ln>
                <a:solidFill>
                  <a:srgbClr val="7030A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Measure</a:t>
            </a:r>
          </a:p>
        </p:txBody>
      </p:sp>
      <p:sp>
        <p:nvSpPr>
          <p:cNvPr id="11" name="4-Point Star 10"/>
          <p:cNvSpPr/>
          <p:nvPr/>
        </p:nvSpPr>
        <p:spPr>
          <a:xfrm>
            <a:off x="925285" y="949043"/>
            <a:ext cx="762000" cy="1354484"/>
          </a:xfrm>
          <a:prstGeom prst="star4">
            <a:avLst/>
          </a:prstGeom>
          <a:gradFill flip="none" rotWithShape="1">
            <a:gsLst>
              <a:gs pos="28000">
                <a:schemeClr val="bg1"/>
              </a:gs>
              <a:gs pos="57000">
                <a:srgbClr val="FFC000"/>
              </a:gs>
              <a:gs pos="87000">
                <a:srgbClr val="552579"/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7852907" y="944729"/>
            <a:ext cx="381000" cy="790755"/>
          </a:xfrm>
          <a:prstGeom prst="star4">
            <a:avLst/>
          </a:prstGeom>
          <a:gradFill flip="none" rotWithShape="1">
            <a:gsLst>
              <a:gs pos="28000">
                <a:schemeClr val="bg1"/>
              </a:gs>
              <a:gs pos="57000">
                <a:srgbClr val="FFC000"/>
              </a:gs>
              <a:gs pos="87000">
                <a:srgbClr val="552579"/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345621" y="4267200"/>
            <a:ext cx="1159327" cy="2264229"/>
          </a:xfrm>
          <a:prstGeom prst="star4">
            <a:avLst/>
          </a:prstGeom>
          <a:gradFill flip="none" rotWithShape="1">
            <a:gsLst>
              <a:gs pos="28000">
                <a:schemeClr val="bg1"/>
              </a:gs>
              <a:gs pos="57000">
                <a:srgbClr val="FFC000"/>
              </a:gs>
              <a:gs pos="87000">
                <a:srgbClr val="552579"/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7759243" y="3858700"/>
            <a:ext cx="762000" cy="1354484"/>
          </a:xfrm>
          <a:prstGeom prst="star4">
            <a:avLst/>
          </a:prstGeom>
          <a:gradFill flip="none" rotWithShape="1">
            <a:gsLst>
              <a:gs pos="28000">
                <a:schemeClr val="bg1"/>
              </a:gs>
              <a:gs pos="57000">
                <a:srgbClr val="FFC000"/>
              </a:gs>
              <a:gs pos="87000">
                <a:srgbClr val="552579"/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178343" y="4422429"/>
            <a:ext cx="381000" cy="790755"/>
          </a:xfrm>
          <a:prstGeom prst="star4">
            <a:avLst/>
          </a:prstGeom>
          <a:gradFill flip="none" rotWithShape="1">
            <a:gsLst>
              <a:gs pos="28000">
                <a:schemeClr val="bg1"/>
              </a:gs>
              <a:gs pos="57000">
                <a:srgbClr val="FFC000"/>
              </a:gs>
              <a:gs pos="87000">
                <a:srgbClr val="552579"/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7999" y="634345"/>
            <a:ext cx="3810001" cy="11439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>
              <a:lnSpc>
                <a:spcPts val="8200"/>
              </a:lnSpc>
            </a:pPr>
            <a:r>
              <a:rPr lang="en-US" sz="8000" b="1" dirty="0">
                <a:ln w="12700">
                  <a:solidFill>
                    <a:srgbClr val="FFC000"/>
                  </a:solidFill>
                </a:ln>
                <a:solidFill>
                  <a:srgbClr val="7030A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Part 2: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EFA51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Owner\AppData\Local\Microsoft\Windows\Temporary Internet Files\Content.IE5\M780U359\MM90004372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376423" y="2703896"/>
            <a:ext cx="1522928" cy="1718533"/>
          </a:xfrm>
          <a:prstGeom prst="rect">
            <a:avLst/>
          </a:prstGeom>
          <a:noFill/>
          <a:effectLst>
            <a:outerShdw blurRad="50800" dist="63500" dir="60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4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94444E-6 7.77778E-6 C -0.00677 -0.00138 -0.01284 -0.00347 -0.01979 -0.00485 C -0.02482 -0.00833 -0.02986 -0.00948 -0.03541 -0.01134 C -0.04149 -0.01735 -0.04896 -0.01735 -0.05503 -0.02268 C -0.07326 -0.03888 -0.09323 -0.05115 -0.11232 -0.06666 C -0.11597 -0.06967 -0.11979 -0.07268 -0.12326 -0.07638 C -0.12725 -0.08078 -0.12986 -0.08749 -0.13437 -0.09097 C -0.13628 -0.09259 -0.13837 -0.09397 -0.14045 -0.09583 C -0.1493 -0.10509 -0.14149 -0.10092 -0.14896 -0.10416 C -0.15538 -0.11712 -0.14618 -0.10138 -0.15607 -0.11064 C -0.15885 -0.11319 -0.16093 -0.11712 -0.16354 -0.12036 C -0.16458 -0.12198 -0.16597 -0.1236 -0.16718 -0.12522 C -0.16927 -0.128 -0.17448 -0.13171 -0.17448 -0.13171 C -0.18837 -0.15948 -0.20625 -0.18263 -0.22083 -0.20972 C -0.2309 -0.2287 -0.23611 -0.25115 -0.24635 -0.2699 C -0.24878 -0.27962 -0.25746 -0.2986 -0.26215 -0.3074 C -0.26562 -0.32083 -0.26076 -0.30439 -0.26597 -0.3155 C -0.26753 -0.31897 -0.26805 -0.32337 -0.26962 -0.32685 C -0.27378 -0.33634 -0.27725 -0.34698 -0.28177 -0.35601 C -0.28489 -0.37291 -0.28021 -0.35231 -0.28663 -0.36759 C -0.28802 -0.37106 -0.28767 -0.37546 -0.28906 -0.37893 C -0.29097 -0.38379 -0.2934 -0.38842 -0.29514 -0.39351 C -0.29618 -0.39652 -0.29618 -0.40046 -0.29757 -0.40323 C -0.29913 -0.40647 -0.3026 -0.41296 -0.3026 -0.41296 C -0.30399 -0.42129 -0.30764 -0.42708 -0.31093 -0.43425 C -0.31354 -0.43958 -0.31389 -0.44791 -0.31614 -0.4537 C -0.32066 -0.4662 -0.31649 -0.45115 -0.31962 -0.46342 C -0.32291 -0.45671 -0.32482 -0.45046 -0.32812 -0.44397 C -0.33107 -0.42939 -0.33593 -0.41851 -0.34028 -0.40485 C -0.34149 -0.40115 -0.34149 -0.39722 -0.34271 -0.39351 C -0.3467 -0.38101 -0.35173 -0.36759 -0.35729 -0.35601 C -0.3592 -0.34397 -0.36423 -0.33379 -0.36736 -0.32198 C -0.3684 -0.31689 -0.37274 -0.31388 -0.37448 -0.30902 C -0.37534 -0.30694 -0.37778 -0.29953 -0.37934 -0.29745 C -0.38368 -0.29143 -0.39028 -0.2868 -0.39392 -0.27962 C -0.3993 -0.26874 -0.41475 -0.25046 -0.42465 -0.24722 C -0.43142 -0.24097 -0.42534 -0.2456 -0.43784 -0.24235 C -0.44948 -0.23958 -0.45503 -0.23726 -0.46718 -0.23587 C -0.49791 -0.23703 -0.50399 -0.23587 -0.52569 -0.24073 C -0.53646 -0.25022 -0.51927 -0.23564 -0.5368 -0.24722 C -0.54253 -0.25115 -0.54878 -0.25578 -0.55486 -0.25856 C -0.55955 -0.26759 -0.5559 -0.26249 -0.56736 -0.2699 C -0.57378 -0.2743 -0.58298 -0.28587 -0.58802 -0.29259 C -0.59514 -0.30231 -0.6 -0.31504 -0.60486 -0.32685 C -0.60625 -0.33032 -0.60885 -0.33286 -0.60989 -0.33657 C -0.61163 -0.34421 -0.6118 -0.3493 -0.61597 -0.35439 C -0.61875 -0.36967 -0.62396 -0.38333 -0.62691 -0.39837 C -0.63038 -0.41458 -0.63316 -0.43958 -0.64028 -0.4537 C -0.64184 -0.43911 -0.64496 -0.42453 -0.65 -0.41134 C -0.65156 -0.39907 -0.65347 -0.3861 -0.6585 -0.37569 C -0.65955 -0.3699 -0.66128 -0.36272 -0.66337 -0.35763 C -0.66493 -0.35439 -0.66857 -0.35022 -0.66962 -0.34629 C -0.67205 -0.33888 -0.67239 -0.33333 -0.67587 -0.32685 C -0.67968 -0.30555 -0.67326 -0.33472 -0.68055 -0.3155 C -0.68142 -0.31296 -0.68107 -0.30995 -0.68177 -0.3074 C -0.68246 -0.30555 -0.6835 -0.30416 -0.6842 -0.30254 C -0.68611 -0.29444 -0.68819 -0.28726 -0.69271 -0.28124 C -0.69514 -0.27152 -0.69965 -0.26226 -0.70364 -0.2537 C -0.7059 -0.24884 -0.70746 -0.24235 -0.70972 -0.23749 C -0.71076 -0.23564 -0.71232 -0.23425 -0.71337 -0.2324 C -0.71441 -0.23078 -0.71528 -0.22916 -0.71597 -0.22754 C -0.72083 -0.21643 -0.725 -0.20555 -0.73055 -0.19513 C -0.73593 -0.18495 -0.74097 -0.1699 -0.74896 -0.16411 C -0.7559 -0.15161 -0.76354 -0.14027 -0.77083 -0.12847 C -0.78177 -0.1111 -0.775 -0.11782 -0.78298 -0.11064 C -0.78593 -0.10485 -0.78698 -0.09976 -0.79166 -0.09583 C -0.79843 -0.08194 -0.80555 -0.07013 -0.81475 -0.05856 C -0.81614 -0.05694 -0.81823 -0.05671 -0.81962 -0.05532 C -0.82778 -0.04722 -0.8342 -0.0368 -0.84288 -0.02916 C -0.84583 -0.02291 -0.84843 -0.02407 -0.85243 -0.01944 C -0.85816 -0.01296 -0.86406 -0.00902 -0.86979 -0.00323 C -0.87639 0.00348 -0.88073 0.01089 -0.88906 0.01459 C -0.89427 0.02501 -0.88784 0.01459 -0.89635 0.02107 C -0.89948 0.02339 -0.90191 0.02686 -0.90486 0.02917 C -0.91337 0.03542 -0.921 0.04329 -0.92934 0.04885 C -0.93941 0.05556 -0.92517 0.04353 -0.93784 0.05371 C -0.94826 0.06204 -0.94149 0.05857 -0.94878 0.06181 C -0.95538 0.06876 -0.96146 0.07084 -0.9684 0.0764 C -0.97968 0.08542 -0.9901 0.0919 -1.00243 0.09746 C -1.00903 0.10672 -1.02274 0.10672 -1.03055 0.1139 C -1.03837 0.12084 -1.04844 0.1213 -1.05729 0.12524 C -1.075 0.13288 -1.09479 0.13496 -1.11337 0.13658 C -1.14201 0.14862 -1.1158 0.1382 -1.19514 0.1382 L -1.18906 0.1301 " pathEditMode="relative" ptsTypes="ffffffffffffffffffffffffffffffffffffffffffffffffffffffffffffffffffffffffffffffffffAA">
                                      <p:cBhvr>
                                        <p:cTn id="6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EFA51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sp>
          <p:nvSpPr>
            <p:cNvPr id="4" name="Moon 3"/>
            <p:cNvSpPr/>
            <p:nvPr/>
          </p:nvSpPr>
          <p:spPr>
            <a:xfrm rot="9182831" flipH="1">
              <a:off x="8184851" y="32524"/>
              <a:ext cx="851496" cy="1596703"/>
            </a:xfrm>
            <a:prstGeom prst="moon">
              <a:avLst/>
            </a:prstGeom>
            <a:gradFill>
              <a:gsLst>
                <a:gs pos="0">
                  <a:srgbClr val="481F67"/>
                </a:gs>
                <a:gs pos="32000">
                  <a:srgbClr val="F4910C"/>
                </a:gs>
                <a:gs pos="99000">
                  <a:srgbClr val="FFFF00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76200" dir="36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04800" y="248500"/>
              <a:ext cx="8305800" cy="874599"/>
              <a:chOff x="304800" y="248500"/>
              <a:chExt cx="8305800" cy="874599"/>
            </a:xfrm>
          </p:grpSpPr>
          <p:sp>
            <p:nvSpPr>
              <p:cNvPr id="6" name="Cloud 5"/>
              <p:cNvSpPr/>
              <p:nvPr/>
            </p:nvSpPr>
            <p:spPr>
              <a:xfrm>
                <a:off x="304800" y="248500"/>
                <a:ext cx="8305800" cy="874599"/>
              </a:xfrm>
              <a:prstGeom prst="cloud">
                <a:avLst/>
              </a:prstGeom>
              <a:gradFill>
                <a:gsLst>
                  <a:gs pos="3000">
                    <a:srgbClr val="FFFF00"/>
                  </a:gs>
                  <a:gs pos="50000">
                    <a:srgbClr val="FFC000"/>
                  </a:gs>
                  <a:gs pos="100000">
                    <a:srgbClr val="7030A0"/>
                  </a:gs>
                </a:gsLst>
                <a:lin ang="5400000" scaled="0"/>
              </a:gradFill>
              <a:ln>
                <a:solidFill>
                  <a:srgbClr val="002060"/>
                </a:solidFill>
              </a:ln>
              <a:effectLst>
                <a:outerShdw blurRad="50800" dist="76200" dir="8100000" algn="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362200" y="248501"/>
                <a:ext cx="4267200" cy="87459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  <a:sp3d extrusionH="57150">
                  <a:bevelT w="69850" h="69850" prst="divot"/>
                </a:sp3d>
              </a:bodyPr>
              <a:lstStyle/>
              <a:p>
                <a:pPr>
                  <a:lnSpc>
                    <a:spcPts val="6100"/>
                  </a:lnSpc>
                </a:pPr>
                <a:r>
                  <a:rPr lang="en-US" sz="4000" b="1" dirty="0">
                    <a:ln w="19050">
                      <a:solidFill>
                        <a:srgbClr val="FFD757"/>
                      </a:solidFill>
                    </a:ln>
                    <a:solidFill>
                      <a:srgbClr val="6E4080"/>
                    </a:solidFill>
                    <a:effectLst>
                      <a:outerShdw dist="63500" dir="8100000" algn="tr" rotWithShape="0">
                        <a:schemeClr val="tx1"/>
                      </a:outerShdw>
                    </a:effectLst>
                    <a:latin typeface="AR CHRISTY" pitchFamily="2" charset="0"/>
                  </a:rPr>
                  <a:t>The Metric System</a:t>
                </a:r>
              </a:p>
            </p:txBody>
          </p:sp>
        </p:grpSp>
      </p:grpSp>
      <p:sp>
        <p:nvSpPr>
          <p:cNvPr id="8" name="4-Point Star 7"/>
          <p:cNvSpPr/>
          <p:nvPr/>
        </p:nvSpPr>
        <p:spPr>
          <a:xfrm>
            <a:off x="381000" y="350085"/>
            <a:ext cx="533400" cy="1026893"/>
          </a:xfrm>
          <a:prstGeom prst="star4">
            <a:avLst/>
          </a:prstGeom>
          <a:gradFill flip="none" rotWithShape="1">
            <a:gsLst>
              <a:gs pos="34000">
                <a:schemeClr val="bg1"/>
              </a:gs>
              <a:gs pos="73000">
                <a:srgbClr val="FFC000"/>
              </a:gs>
              <a:gs pos="100000">
                <a:srgbClr val="55257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4400" y="1371600"/>
            <a:ext cx="67818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5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Let’s take a look at the basic metric</a:t>
            </a:r>
          </a:p>
          <a:p>
            <a:pPr algn="ctr">
              <a:lnSpc>
                <a:spcPts val="3200"/>
              </a:lnSpc>
            </a:pPr>
            <a:r>
              <a:rPr lang="en-US" sz="35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units of measure.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6992" y="2057400"/>
            <a:ext cx="1828800" cy="630942"/>
            <a:chOff x="381000" y="2971800"/>
            <a:chExt cx="1823590" cy="63094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75488" y="3505200"/>
              <a:ext cx="1527048" cy="0"/>
            </a:xfrm>
            <a:prstGeom prst="line">
              <a:avLst/>
            </a:prstGeom>
            <a:ln w="28575">
              <a:solidFill>
                <a:srgbClr val="F4910C"/>
              </a:solidFill>
            </a:ln>
            <a:effectLst>
              <a:outerShdw blurRad="50800" dist="38100" dir="8100000" algn="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1000" y="2971800"/>
              <a:ext cx="182359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600" b="1" dirty="0">
                  <a:ln w="3175">
                    <a:noFill/>
                  </a:ln>
                  <a:solidFill>
                    <a:srgbClr val="FFC000"/>
                  </a:solidFill>
                  <a:effectLst>
                    <a:outerShdw blurRad="50800" dist="50800" dir="5400000" algn="t" rotWithShape="0">
                      <a:srgbClr val="000000"/>
                    </a:outerShdw>
                  </a:effectLst>
                  <a:latin typeface="Cambria" pitchFamily="18" charset="0"/>
                </a:rPr>
                <a:t>Length: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16992" y="2667000"/>
            <a:ext cx="8674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  <a:spcAft>
                <a:spcPts val="600"/>
              </a:spcAft>
            </a:pPr>
            <a:r>
              <a:rPr lang="en-US" sz="34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" pitchFamily="18" charset="0"/>
              </a:rPr>
              <a:t>millimeter</a:t>
            </a:r>
            <a:r>
              <a:rPr lang="en-US" sz="36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" pitchFamily="18" charset="0"/>
              </a:rPr>
              <a:t> </a:t>
            </a:r>
            <a:r>
              <a:rPr lang="en-US" sz="30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" pitchFamily="18" charset="0"/>
              </a:rPr>
              <a:t>(mm) – </a:t>
            </a:r>
            <a:r>
              <a:rPr lang="en-US" sz="29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" pitchFamily="18" charset="0"/>
              </a:rPr>
              <a:t>about the width of a dime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6571" y="3505200"/>
            <a:ext cx="78908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4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" pitchFamily="18" charset="0"/>
              </a:rPr>
              <a:t>centimeter </a:t>
            </a:r>
            <a:r>
              <a:rPr lang="en-US" sz="30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" pitchFamily="18" charset="0"/>
              </a:rPr>
              <a:t>(cm) – about the width of your 			         thumbnail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114" y="5627984"/>
            <a:ext cx="71736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4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" pitchFamily="18" charset="0"/>
              </a:rPr>
              <a:t>kilometer</a:t>
            </a:r>
            <a:r>
              <a:rPr lang="en-US" sz="36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" pitchFamily="18" charset="0"/>
              </a:rPr>
              <a:t> </a:t>
            </a:r>
            <a:r>
              <a:rPr lang="en-US" sz="30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" pitchFamily="18" charset="0"/>
              </a:rPr>
              <a:t>(km) – two and a half laps</a:t>
            </a:r>
          </a:p>
          <a:p>
            <a:pPr>
              <a:lnSpc>
                <a:spcPts val="3000"/>
              </a:lnSpc>
            </a:pPr>
            <a:r>
              <a:rPr lang="en-US" sz="30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" pitchFamily="18" charset="0"/>
              </a:rPr>
              <a:t>			      on a running track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4548426"/>
            <a:ext cx="716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sz="34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" pitchFamily="18" charset="0"/>
              </a:rPr>
              <a:t>meter</a:t>
            </a:r>
            <a:r>
              <a:rPr lang="en-US" sz="36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" pitchFamily="18" charset="0"/>
              </a:rPr>
              <a:t> </a:t>
            </a:r>
            <a:r>
              <a:rPr lang="en-US" sz="30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" pitchFamily="18" charset="0"/>
              </a:rPr>
              <a:t>(m) – about the distance from a 		     doorknob to the floor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12" y="2116484"/>
            <a:ext cx="2000250" cy="619125"/>
          </a:xfrm>
          <a:prstGeom prst="rect">
            <a:avLst/>
          </a:prstGeom>
          <a:effectLst>
            <a:softEdge rad="4445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69" y="5029200"/>
            <a:ext cx="1509596" cy="108585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22157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800" y="4093458"/>
            <a:ext cx="8338457" cy="59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4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milligram</a:t>
            </a:r>
            <a:r>
              <a:rPr lang="en-US" sz="28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 </a:t>
            </a:r>
            <a:r>
              <a:rPr lang="en-US" sz="30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(mg) – a tiny speck of sawdust </a:t>
            </a:r>
          </a:p>
        </p:txBody>
      </p:sp>
      <p:sp>
        <p:nvSpPr>
          <p:cNvPr id="4" name="Moon 3"/>
          <p:cNvSpPr/>
          <p:nvPr/>
        </p:nvSpPr>
        <p:spPr>
          <a:xfrm rot="9182831" flipH="1">
            <a:off x="8184851" y="32524"/>
            <a:ext cx="851496" cy="1596703"/>
          </a:xfrm>
          <a:prstGeom prst="moon">
            <a:avLst/>
          </a:prstGeom>
          <a:gradFill>
            <a:gsLst>
              <a:gs pos="0">
                <a:srgbClr val="481F67"/>
              </a:gs>
              <a:gs pos="32000">
                <a:srgbClr val="F4910C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>
            <a:off x="304800" y="228600"/>
            <a:ext cx="8305800" cy="874599"/>
          </a:xfrm>
          <a:prstGeom prst="cloud">
            <a:avLst/>
          </a:prstGeom>
          <a:gradFill>
            <a:gsLst>
              <a:gs pos="3000">
                <a:srgbClr val="FFFF00"/>
              </a:gs>
              <a:gs pos="50000">
                <a:srgbClr val="FFC000"/>
              </a:gs>
              <a:gs pos="100000">
                <a:srgbClr val="7030A0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04800" y="1295400"/>
            <a:ext cx="2176576" cy="630942"/>
            <a:chOff x="304800" y="1426458"/>
            <a:chExt cx="2176576" cy="630942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9768" y="1981200"/>
              <a:ext cx="1865376" cy="0"/>
            </a:xfrm>
            <a:prstGeom prst="line">
              <a:avLst/>
            </a:prstGeom>
            <a:ln w="28575">
              <a:solidFill>
                <a:srgbClr val="F4910C"/>
              </a:solidFill>
            </a:ln>
            <a:effectLst>
              <a:outerShdw blurRad="50800" dist="38100" dir="8100000" algn="tr" rotWithShape="0">
                <a:schemeClr val="tx1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04800" y="1426458"/>
              <a:ext cx="2176576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600" b="1" dirty="0">
                  <a:ln w="3175">
                    <a:noFill/>
                  </a:ln>
                  <a:solidFill>
                    <a:srgbClr val="FFC000"/>
                  </a:solidFill>
                  <a:effectLst>
                    <a:outerShdw blurRad="50800" dist="50800" dir="5400000" algn="t" rotWithShape="0">
                      <a:prstClr val="black"/>
                    </a:outerShdw>
                  </a:effectLst>
                  <a:latin typeface="Cambria" pitchFamily="18" charset="0"/>
                </a:rPr>
                <a:t>Capacity: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EFA51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800" y="1905000"/>
            <a:ext cx="789157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4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milliliter </a:t>
            </a:r>
            <a:r>
              <a:rPr lang="en-US" sz="30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(mL) – about 20 drops of water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6616" y="3560058"/>
            <a:ext cx="14263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6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Mass: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" y="4114800"/>
            <a:ext cx="1161288" cy="0"/>
          </a:xfrm>
          <a:prstGeom prst="line">
            <a:avLst/>
          </a:prstGeom>
          <a:ln w="28575">
            <a:solidFill>
              <a:srgbClr val="F4910C"/>
            </a:solidFill>
          </a:ln>
          <a:effectLst>
            <a:outerShdw blurRad="50800" dist="38100" dir="8100000" algn="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4-Point Star 24"/>
          <p:cNvSpPr/>
          <p:nvPr/>
        </p:nvSpPr>
        <p:spPr>
          <a:xfrm>
            <a:off x="381000" y="350085"/>
            <a:ext cx="533400" cy="1026893"/>
          </a:xfrm>
          <a:prstGeom prst="star4">
            <a:avLst/>
          </a:prstGeom>
          <a:gradFill flip="none" rotWithShape="1">
            <a:gsLst>
              <a:gs pos="34000">
                <a:schemeClr val="bg1"/>
              </a:gs>
              <a:gs pos="73000">
                <a:srgbClr val="FFC000"/>
              </a:gs>
              <a:gs pos="100000">
                <a:srgbClr val="55257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62200" y="248501"/>
            <a:ext cx="4267200" cy="87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>
              <a:lnSpc>
                <a:spcPts val="6100"/>
              </a:lnSpc>
            </a:pPr>
            <a:r>
              <a:rPr lang="en-US" sz="4000" b="1" dirty="0">
                <a:ln w="19050">
                  <a:solidFill>
                    <a:srgbClr val="FFD757"/>
                  </a:solidFill>
                </a:ln>
                <a:solidFill>
                  <a:srgbClr val="6E408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The Metric System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2743200"/>
            <a:ext cx="8077200" cy="59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4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liter </a:t>
            </a:r>
            <a:r>
              <a:rPr lang="en-US" sz="30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(L) – about 4 cups of water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5867400"/>
            <a:ext cx="8330183" cy="59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4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kilogram</a:t>
            </a:r>
            <a:r>
              <a:rPr lang="en-US" sz="28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 </a:t>
            </a:r>
            <a:r>
              <a:rPr lang="en-US" sz="30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(kg) – about half of a solid brick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5007858"/>
            <a:ext cx="8235261" cy="59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4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gram</a:t>
            </a:r>
            <a:r>
              <a:rPr lang="en-US" sz="28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 </a:t>
            </a:r>
            <a:r>
              <a:rPr lang="en-US" sz="30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" pitchFamily="18" charset="0"/>
              </a:rPr>
              <a:t>(g) – about one small paperclip </a:t>
            </a:r>
          </a:p>
        </p:txBody>
      </p:sp>
      <p:pic>
        <p:nvPicPr>
          <p:cNvPr id="1026" name="Picture 2" descr="C:\Users\Owner\AppData\Local\Microsoft\Windows\Temporary Internet Files\Low\Content.IE5\425MA0Q0\MC90043477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622" y="4765604"/>
            <a:ext cx="1079992" cy="10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6934200" y="4075170"/>
            <a:ext cx="18288" cy="1828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010400" y="3607202"/>
            <a:ext cx="609600" cy="431398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29400" y="3258235"/>
            <a:ext cx="22304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900" b="1" dirty="0">
                <a:ln w="6350"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that’s tiny!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446" y="1353257"/>
            <a:ext cx="1243166" cy="138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3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17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8229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552579"/>
                </a:solidFill>
                <a:effectLst>
                  <a:outerShdw blurRad="50800" dist="254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There are two main systems of measurement: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133600"/>
            <a:ext cx="464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552579"/>
                </a:solidFill>
                <a:effectLst>
                  <a:outerShdw blurRad="50800" dist="254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1)</a:t>
            </a:r>
            <a:r>
              <a:rPr lang="en-US" sz="2800" b="1" dirty="0">
                <a:solidFill>
                  <a:srgbClr val="552579"/>
                </a:solidFill>
                <a:effectLst>
                  <a:glow rad="38100">
                    <a:srgbClr val="FFC000"/>
                  </a:glow>
                  <a:outerShdw blurRad="50800" dist="254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800" b="1" dirty="0">
                <a:solidFill>
                  <a:srgbClr val="552579"/>
                </a:solidFill>
                <a:effectLst>
                  <a:outerShdw blurRad="50800" dist="254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Customary Units – used mainly in the United States</a:t>
            </a:r>
            <a:endParaRPr lang="en-US" sz="2800" dirty="0">
              <a:solidFill>
                <a:srgbClr val="552579"/>
              </a:solidFill>
              <a:effectLst>
                <a:outerShdw blurRad="50800" dist="25400" dir="5400000" algn="t" rotWithShape="0">
                  <a:srgbClr val="000000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562600"/>
            <a:ext cx="52958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552579"/>
                </a:solidFill>
                <a:effectLst>
                  <a:outerShdw blurRad="50800" dist="254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2)  Metric Units – basically used by the rest of the world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3400" y="3522505"/>
            <a:ext cx="1714669" cy="1849162"/>
            <a:chOff x="523877" y="4029075"/>
            <a:chExt cx="2143125" cy="2143125"/>
          </a:xfrm>
          <a:effectLst>
            <a:outerShdw blurRad="50800" dist="50800" algn="ctr" rotWithShape="0">
              <a:srgbClr val="000000">
                <a:alpha val="43137"/>
              </a:srgbClr>
            </a:outerShdw>
          </a:effectLst>
        </p:grpSpPr>
        <p:pic>
          <p:nvPicPr>
            <p:cNvPr id="1036" name="Picture 12" descr="https://encrypted-tbn3.gstatic.com/images?q=tbn:ANd9GcRheKUAgesv-cAU0PyZQv2IdGx565VeYKi0QcM_Ybe_brioGtqPaQ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7" y="4029075"/>
              <a:ext cx="2143125" cy="2143125"/>
            </a:xfrm>
            <a:prstGeom prst="rect">
              <a:avLst/>
            </a:prstGeom>
            <a:noFill/>
            <a:effectLst>
              <a:outerShdw blurRad="50800" dist="63500" dir="7800000" algn="t" rotWithShape="0">
                <a:prstClr val="black">
                  <a:alpha val="6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1600200" y="5900928"/>
              <a:ext cx="219646" cy="118872"/>
              <a:chOff x="3105722" y="4207764"/>
              <a:chExt cx="219646" cy="11887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105722" y="4207764"/>
                <a:ext cx="201168" cy="118872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3124200" y="4267200"/>
                <a:ext cx="20116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2819400" y="4123920"/>
            <a:ext cx="1001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52579"/>
                </a:solidFill>
                <a:effectLst>
                  <a:outerShdw blurRad="50800" dist="254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and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181600" y="4054825"/>
            <a:ext cx="3657600" cy="2066190"/>
            <a:chOff x="5181600" y="4054825"/>
            <a:chExt cx="3657600" cy="2066190"/>
          </a:xfrm>
        </p:grpSpPr>
        <p:pic>
          <p:nvPicPr>
            <p:cNvPr id="1037" name="Picture 13" descr="C:\Users\Owner\AppData\Local\Microsoft\Windows\Temporary Internet Files\Content.IE5\QK2ERRV7\MM900043731[1]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4065712"/>
              <a:ext cx="1600200" cy="2055303"/>
            </a:xfrm>
            <a:prstGeom prst="rect">
              <a:avLst/>
            </a:prstGeom>
            <a:noFill/>
            <a:effectLst>
              <a:outerShdw blurRad="50800" dist="76200" dir="8100000" algn="tr" rotWithShape="0">
                <a:prstClr val="blac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5181600" y="4054825"/>
              <a:ext cx="2140405" cy="978408"/>
              <a:chOff x="5556209" y="3428999"/>
              <a:chExt cx="2140405" cy="978408"/>
            </a:xfrm>
          </p:grpSpPr>
          <p:sp>
            <p:nvSpPr>
              <p:cNvPr id="24" name="Oval Callout 23"/>
              <p:cNvSpPr/>
              <p:nvPr/>
            </p:nvSpPr>
            <p:spPr>
              <a:xfrm>
                <a:off x="5556209" y="3428999"/>
                <a:ext cx="2140405" cy="978408"/>
              </a:xfrm>
              <a:prstGeom prst="wedgeEllipseCallout">
                <a:avLst>
                  <a:gd name="adj1" fmla="val 45729"/>
                  <a:gd name="adj2" fmla="val 60561"/>
                </a:avLst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647375" y="3552164"/>
                <a:ext cx="1988005" cy="823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sz="2000" b="1" dirty="0">
                    <a:ln w="6350">
                      <a:noFill/>
                    </a:ln>
                    <a:effectLst>
                      <a:outerShdw blurRad="50800" dist="25400" dir="8100000" algn="tr" rotWithShape="0">
                        <a:schemeClr val="bg1">
                          <a:alpha val="80000"/>
                        </a:schemeClr>
                      </a:outerShdw>
                    </a:effectLst>
                  </a:rPr>
                  <a:t>Why doesn’t</a:t>
                </a:r>
              </a:p>
              <a:p>
                <a:pPr algn="ctr">
                  <a:lnSpc>
                    <a:spcPts val="1900"/>
                  </a:lnSpc>
                </a:pPr>
                <a:r>
                  <a:rPr lang="en-US" sz="2000" b="1" dirty="0">
                    <a:ln w="6350">
                      <a:noFill/>
                    </a:ln>
                    <a:effectLst>
                      <a:outerShdw blurRad="50800" dist="25400" dir="8100000" algn="tr" rotWithShape="0">
                        <a:schemeClr val="bg1">
                          <a:alpha val="80000"/>
                        </a:schemeClr>
                      </a:outerShdw>
                    </a:effectLst>
                  </a:rPr>
                  <a:t>the U.S. join in that party?</a:t>
                </a: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5562599" y="6177994"/>
            <a:ext cx="3429001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000" b="1" dirty="0">
                <a:solidFill>
                  <a:srgbClr val="3020FC"/>
                </a:solidFill>
                <a:effectLst>
                  <a:outerShdw blurRad="50800" dist="254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It’s complicated!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25" y="2001798"/>
            <a:ext cx="3154145" cy="17692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sp>
          <p:nvSpPr>
            <p:cNvPr id="3" name="Moon 2"/>
            <p:cNvSpPr/>
            <p:nvPr/>
          </p:nvSpPr>
          <p:spPr>
            <a:xfrm rot="9182831" flipH="1">
              <a:off x="8184851" y="32524"/>
              <a:ext cx="851496" cy="1596703"/>
            </a:xfrm>
            <a:prstGeom prst="moon">
              <a:avLst/>
            </a:prstGeom>
            <a:gradFill>
              <a:gsLst>
                <a:gs pos="0">
                  <a:srgbClr val="481F67"/>
                </a:gs>
                <a:gs pos="32000">
                  <a:srgbClr val="FFC000"/>
                </a:gs>
                <a:gs pos="99000">
                  <a:srgbClr val="FFFF00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76200" dir="36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loud 1"/>
            <p:cNvSpPr/>
            <p:nvPr/>
          </p:nvSpPr>
          <p:spPr>
            <a:xfrm>
              <a:off x="304800" y="248500"/>
              <a:ext cx="8305800" cy="874599"/>
            </a:xfrm>
            <a:prstGeom prst="cloud">
              <a:avLst/>
            </a:prstGeom>
            <a:gradFill>
              <a:gsLst>
                <a:gs pos="0">
                  <a:srgbClr val="FFC000"/>
                </a:gs>
                <a:gs pos="52000">
                  <a:srgbClr val="9C5BCD">
                    <a:lumMod val="76000"/>
                    <a:lumOff val="24000"/>
                  </a:srgbClr>
                </a:gs>
                <a:gs pos="84000">
                  <a:srgbClr val="552579"/>
                </a:gs>
              </a:gsLst>
              <a:lin ang="5400000" scaled="0"/>
            </a:gradFill>
            <a:ln>
              <a:solidFill>
                <a:srgbClr val="002060"/>
              </a:solidFill>
            </a:ln>
            <a:effectLst>
              <a:outerShdw blurRad="50800" dist="762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24001" y="248501"/>
              <a:ext cx="6096000" cy="80323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  <a:sp3d extrusionH="57150">
                <a:bevelT h="25400" prst="softRound"/>
              </a:sp3d>
            </a:bodyPr>
            <a:lstStyle/>
            <a:p>
              <a:pPr>
                <a:lnSpc>
                  <a:spcPts val="6100"/>
                </a:lnSpc>
              </a:pPr>
              <a:r>
                <a:rPr lang="en-US" sz="4000" b="1" dirty="0">
                  <a:ln w="9525">
                    <a:solidFill>
                      <a:srgbClr val="FFFF00"/>
                    </a:solidFill>
                  </a:ln>
                  <a:solidFill>
                    <a:srgbClr val="FFC000"/>
                  </a:solidFill>
                  <a:effectLst>
                    <a:glow rad="38100">
                      <a:schemeClr val="accent6">
                        <a:satMod val="175000"/>
                        <a:alpha val="40000"/>
                      </a:schemeClr>
                    </a:glow>
                    <a:outerShdw dist="63500" dir="8100000" algn="tr" rotWithShape="0">
                      <a:schemeClr val="tx1"/>
                    </a:outerShdw>
                  </a:effectLst>
                  <a:latin typeface="AR CHRISTY" pitchFamily="2" charset="0"/>
                </a:rPr>
                <a:t>Customary </a:t>
              </a:r>
              <a:r>
                <a:rPr lang="en-US" sz="3200" b="1" dirty="0">
                  <a:ln w="9525">
                    <a:solidFill>
                      <a:srgbClr val="FFFF00"/>
                    </a:solidFill>
                  </a:ln>
                  <a:solidFill>
                    <a:srgbClr val="FFC000"/>
                  </a:solidFill>
                  <a:effectLst>
                    <a:glow rad="38100">
                      <a:schemeClr val="accent6">
                        <a:satMod val="175000"/>
                        <a:alpha val="40000"/>
                      </a:schemeClr>
                    </a:glow>
                    <a:outerShdw dist="63500" dir="8100000" algn="tr" rotWithShape="0">
                      <a:schemeClr val="tx1"/>
                    </a:outerShdw>
                  </a:effectLst>
                  <a:latin typeface="AR CHRISTY" pitchFamily="2" charset="0"/>
                </a:rPr>
                <a:t>and</a:t>
              </a:r>
              <a:r>
                <a:rPr lang="en-US" sz="4000" b="1" dirty="0">
                  <a:ln w="9525">
                    <a:solidFill>
                      <a:srgbClr val="FFFF00"/>
                    </a:solidFill>
                  </a:ln>
                  <a:solidFill>
                    <a:srgbClr val="FFC000"/>
                  </a:solidFill>
                  <a:effectLst>
                    <a:glow rad="38100">
                      <a:schemeClr val="accent6">
                        <a:satMod val="175000"/>
                        <a:alpha val="40000"/>
                      </a:schemeClr>
                    </a:glow>
                    <a:outerShdw dist="63500" dir="8100000" algn="tr" rotWithShape="0">
                      <a:schemeClr val="tx1"/>
                    </a:outerShdw>
                  </a:effectLst>
                  <a:latin typeface="AR CHRISTY" pitchFamily="2" charset="0"/>
                </a:rPr>
                <a:t> Metric Units</a:t>
              </a:r>
            </a:p>
          </p:txBody>
        </p:sp>
        <p:sp>
          <p:nvSpPr>
            <p:cNvPr id="33" name="4-Point Star 32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398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oon 38"/>
          <p:cNvSpPr/>
          <p:nvPr/>
        </p:nvSpPr>
        <p:spPr>
          <a:xfrm rot="9182831" flipH="1">
            <a:off x="8184851" y="32524"/>
            <a:ext cx="851496" cy="1596703"/>
          </a:xfrm>
          <a:prstGeom prst="moon">
            <a:avLst/>
          </a:prstGeom>
          <a:gradFill>
            <a:gsLst>
              <a:gs pos="0">
                <a:srgbClr val="481F67"/>
              </a:gs>
              <a:gs pos="32000">
                <a:srgbClr val="F4910C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04800" y="248500"/>
            <a:ext cx="8305800" cy="874599"/>
          </a:xfrm>
          <a:prstGeom prst="cloud">
            <a:avLst/>
          </a:prstGeom>
          <a:gradFill>
            <a:gsLst>
              <a:gs pos="3000">
                <a:srgbClr val="FFFF00"/>
              </a:gs>
              <a:gs pos="50000">
                <a:srgbClr val="FFC000"/>
              </a:gs>
              <a:gs pos="100000">
                <a:srgbClr val="7030A0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EFA51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1" y="248501"/>
            <a:ext cx="2895599" cy="87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>
              <a:lnSpc>
                <a:spcPts val="6100"/>
              </a:lnSpc>
            </a:pPr>
            <a:r>
              <a:rPr lang="en-US" sz="4000" b="1" dirty="0">
                <a:ln w="19050">
                  <a:solidFill>
                    <a:srgbClr val="FFD757"/>
                  </a:solidFill>
                </a:ln>
                <a:solidFill>
                  <a:srgbClr val="6E408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Metric Units</a:t>
            </a:r>
          </a:p>
        </p:txBody>
      </p:sp>
      <p:sp>
        <p:nvSpPr>
          <p:cNvPr id="23" name="4-Point Star 22"/>
          <p:cNvSpPr/>
          <p:nvPr/>
        </p:nvSpPr>
        <p:spPr>
          <a:xfrm>
            <a:off x="381000" y="350085"/>
            <a:ext cx="533400" cy="1026893"/>
          </a:xfrm>
          <a:prstGeom prst="star4">
            <a:avLst/>
          </a:prstGeom>
          <a:gradFill flip="none" rotWithShape="1">
            <a:gsLst>
              <a:gs pos="34000">
                <a:schemeClr val="bg1"/>
              </a:gs>
              <a:gs pos="73000">
                <a:srgbClr val="FFC000"/>
              </a:gs>
              <a:gs pos="100000">
                <a:srgbClr val="55257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04800" y="1348026"/>
            <a:ext cx="84466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Before we convert metric units, we need to think</a:t>
            </a:r>
          </a:p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rgbClr val="FFC000"/>
                </a:solidFill>
                <a:effectLst>
                  <a:outerShdw blurRad="50800" dist="508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about choosing appropriate units of measure.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2286000"/>
            <a:ext cx="844663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200" b="1" dirty="0">
                <a:solidFill>
                  <a:srgbClr val="001642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Choose an appropriate unit of measure for each of the following: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2843784"/>
            <a:ext cx="73152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1)  Length of a driveway:    </a:t>
            </a:r>
            <a:r>
              <a:rPr lang="en-US" sz="22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centimeter,    meter,    kilometer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4800" y="3459698"/>
            <a:ext cx="62484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2)  Amount of gas in a gas tank:   </a:t>
            </a:r>
            <a:r>
              <a:rPr lang="en-US" sz="22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milliliter,    liter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4069298"/>
            <a:ext cx="73152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3)  Mass of  a bowling ball:    </a:t>
            </a:r>
            <a:r>
              <a:rPr lang="en-US" sz="22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milligram,    gram,    kilogram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" y="4678898"/>
            <a:ext cx="859882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4)  Wingspan of a hummingbird:    </a:t>
            </a:r>
            <a:r>
              <a:rPr lang="en-US" sz="22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millimeter,    centimeter,    meter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" y="5334000"/>
            <a:ext cx="859882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5)  Capacity of a medicine dropper:    </a:t>
            </a:r>
            <a:r>
              <a:rPr lang="en-US" sz="21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milliliter,    liter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1" y="5943600"/>
            <a:ext cx="755409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6)  Mass of a pencil:    </a:t>
            </a:r>
            <a:r>
              <a:rPr lang="en-US" sz="22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milligram,    gram,    kilogram</a:t>
            </a:r>
          </a:p>
        </p:txBody>
      </p:sp>
      <p:sp>
        <p:nvSpPr>
          <p:cNvPr id="33" name="Oval 32"/>
          <p:cNvSpPr/>
          <p:nvPr/>
        </p:nvSpPr>
        <p:spPr>
          <a:xfrm>
            <a:off x="5257800" y="2895600"/>
            <a:ext cx="990600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15000" y="3487783"/>
            <a:ext cx="838200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26628" y="4115018"/>
            <a:ext cx="1393371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210301" y="4724400"/>
            <a:ext cx="1485899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029200" y="5388864"/>
            <a:ext cx="1219200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535424" y="6019582"/>
            <a:ext cx="838200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encrypted-tbn1.gstatic.com/images?q=tbn:ANd9GcQD0rpBA58EgTVHUiMpfeSzRZtZKYCt9Mm33VFzNXU53iy5vZLh-MkeAbL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65" y="5186608"/>
            <a:ext cx="1718848" cy="1190462"/>
          </a:xfrm>
          <a:prstGeom prst="rect">
            <a:avLst/>
          </a:prstGeom>
          <a:noFill/>
          <a:effectLst>
            <a:outerShdw blurRad="50800" dist="38100" dir="7800000" algn="t" rotWithShape="0">
              <a:prstClr val="black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AppData\Local\Microsoft\Windows\Temporary Internet Files\Low\Content.IE5\DBZ1EXAY\MC90043706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16" y="3287159"/>
            <a:ext cx="1288306" cy="1288306"/>
          </a:xfrm>
          <a:prstGeom prst="rect">
            <a:avLst/>
          </a:prstGeom>
          <a:noFill/>
          <a:effectLst>
            <a:outerShdw blurRad="50800" dist="50800" dir="5400000" algn="t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oon 48"/>
          <p:cNvSpPr/>
          <p:nvPr/>
        </p:nvSpPr>
        <p:spPr>
          <a:xfrm rot="9182831" flipH="1">
            <a:off x="8184851" y="32524"/>
            <a:ext cx="851496" cy="1596703"/>
          </a:xfrm>
          <a:prstGeom prst="moon">
            <a:avLst/>
          </a:prstGeom>
          <a:gradFill>
            <a:gsLst>
              <a:gs pos="0">
                <a:srgbClr val="481F67"/>
              </a:gs>
              <a:gs pos="32000">
                <a:srgbClr val="F4910C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04800" y="248500"/>
            <a:ext cx="8305800" cy="874599"/>
          </a:xfrm>
          <a:prstGeom prst="cloud">
            <a:avLst/>
          </a:prstGeom>
          <a:gradFill>
            <a:gsLst>
              <a:gs pos="3000">
                <a:srgbClr val="FFFF00"/>
              </a:gs>
              <a:gs pos="50000">
                <a:srgbClr val="FFC000"/>
              </a:gs>
              <a:gs pos="100000">
                <a:srgbClr val="7030A0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EFA51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248501"/>
            <a:ext cx="5410200" cy="87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>
              <a:lnSpc>
                <a:spcPts val="6100"/>
              </a:lnSpc>
            </a:pPr>
            <a:r>
              <a:rPr lang="en-US" sz="4000" b="1" dirty="0">
                <a:ln w="19050">
                  <a:solidFill>
                    <a:srgbClr val="FFD757"/>
                  </a:solidFill>
                </a:ln>
                <a:solidFill>
                  <a:srgbClr val="6E408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Converting Metric Units</a:t>
            </a:r>
          </a:p>
        </p:txBody>
      </p:sp>
      <p:sp>
        <p:nvSpPr>
          <p:cNvPr id="23" name="4-Point Star 22"/>
          <p:cNvSpPr/>
          <p:nvPr/>
        </p:nvSpPr>
        <p:spPr>
          <a:xfrm>
            <a:off x="381000" y="350085"/>
            <a:ext cx="533400" cy="1026893"/>
          </a:xfrm>
          <a:prstGeom prst="star4">
            <a:avLst/>
          </a:prstGeom>
          <a:gradFill flip="none" rotWithShape="1">
            <a:gsLst>
              <a:gs pos="34000">
                <a:schemeClr val="bg1"/>
              </a:gs>
              <a:gs pos="73000">
                <a:srgbClr val="FFC000"/>
              </a:gs>
              <a:gs pos="100000">
                <a:srgbClr val="55257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13" descr="C:\Users\Owner\AppData\Local\Microsoft\Windows\Temporary Internet Files\Content.IE5\QK2ERRV7\MM90004373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42144"/>
            <a:ext cx="1894114" cy="2432807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371600" y="2438400"/>
            <a:ext cx="2140405" cy="784755"/>
            <a:chOff x="1371600" y="2438400"/>
            <a:chExt cx="2140405" cy="784755"/>
          </a:xfrm>
        </p:grpSpPr>
        <p:sp>
          <p:nvSpPr>
            <p:cNvPr id="39" name="Oval Callout 38"/>
            <p:cNvSpPr/>
            <p:nvPr/>
          </p:nvSpPr>
          <p:spPr>
            <a:xfrm>
              <a:off x="1371600" y="2438400"/>
              <a:ext cx="2140405" cy="784755"/>
            </a:xfrm>
            <a:prstGeom prst="wedgeEllipseCallout">
              <a:avLst>
                <a:gd name="adj1" fmla="val 44625"/>
                <a:gd name="adj2" fmla="val 100240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31581" y="2537355"/>
              <a:ext cx="1988005" cy="58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Let me guess! Time to convert?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80999" y="3886200"/>
            <a:ext cx="31310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00B0F0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You guessed right!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00601" y="2025033"/>
            <a:ext cx="1371600" cy="784755"/>
            <a:chOff x="4800601" y="2025033"/>
            <a:chExt cx="1371600" cy="784755"/>
          </a:xfrm>
        </p:grpSpPr>
        <p:sp>
          <p:nvSpPr>
            <p:cNvPr id="42" name="Oval Callout 41"/>
            <p:cNvSpPr/>
            <p:nvPr/>
          </p:nvSpPr>
          <p:spPr>
            <a:xfrm>
              <a:off x="4800601" y="2025033"/>
              <a:ext cx="1371600" cy="784755"/>
            </a:xfrm>
            <a:prstGeom prst="wedgeEllipseCallout">
              <a:avLst>
                <a:gd name="adj1" fmla="val -39661"/>
                <a:gd name="adj2" fmla="val 89144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76800" y="2156757"/>
              <a:ext cx="1295400" cy="58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Will it be painful?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51200" y="4969523"/>
            <a:ext cx="4572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00B0F0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Can you walk up and down</a:t>
            </a:r>
          </a:p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00B0F0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stairs while counting?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46914" y="2971800"/>
            <a:ext cx="2144486" cy="1175973"/>
            <a:chOff x="5246914" y="2971800"/>
            <a:chExt cx="2144486" cy="1175973"/>
          </a:xfrm>
        </p:grpSpPr>
        <p:sp>
          <p:nvSpPr>
            <p:cNvPr id="46" name="Oval Callout 45"/>
            <p:cNvSpPr/>
            <p:nvPr/>
          </p:nvSpPr>
          <p:spPr>
            <a:xfrm>
              <a:off x="5246914" y="2971800"/>
              <a:ext cx="2144486" cy="1175973"/>
            </a:xfrm>
            <a:prstGeom prst="wedgeEllipseCallout">
              <a:avLst>
                <a:gd name="adj1" fmla="val -63011"/>
                <a:gd name="adj2" fmla="val 16941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85014" y="3026664"/>
              <a:ext cx="2068285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Heck! I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can walk and chew gum at the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same time.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090545" y="4538636"/>
            <a:ext cx="3581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00B0F0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Then you’re going to</a:t>
            </a:r>
          </a:p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00B0F0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like this!</a:t>
            </a:r>
          </a:p>
        </p:txBody>
      </p:sp>
    </p:spTree>
    <p:extLst>
      <p:ext uri="{BB962C8B-B14F-4D97-AF65-F5344CB8AC3E}">
        <p14:creationId xmlns:p14="http://schemas.microsoft.com/office/powerpoint/2010/main" val="5807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oon 21"/>
          <p:cNvSpPr/>
          <p:nvPr/>
        </p:nvSpPr>
        <p:spPr>
          <a:xfrm rot="9182831" flipH="1">
            <a:off x="8184851" y="32524"/>
            <a:ext cx="851496" cy="1596703"/>
          </a:xfrm>
          <a:prstGeom prst="moon">
            <a:avLst/>
          </a:prstGeom>
          <a:gradFill>
            <a:gsLst>
              <a:gs pos="0">
                <a:srgbClr val="481F67"/>
              </a:gs>
              <a:gs pos="32000">
                <a:srgbClr val="F4910C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04800" y="248500"/>
            <a:ext cx="8305800" cy="874599"/>
          </a:xfrm>
          <a:prstGeom prst="cloud">
            <a:avLst/>
          </a:prstGeom>
          <a:gradFill>
            <a:gsLst>
              <a:gs pos="3000">
                <a:srgbClr val="FFFF00"/>
              </a:gs>
              <a:gs pos="50000">
                <a:srgbClr val="FFC000"/>
              </a:gs>
              <a:gs pos="100000">
                <a:srgbClr val="7030A0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EFA51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248501"/>
            <a:ext cx="5410200" cy="87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>
              <a:lnSpc>
                <a:spcPts val="6100"/>
              </a:lnSpc>
            </a:pPr>
            <a:r>
              <a:rPr lang="en-US" sz="4000" b="1" dirty="0">
                <a:ln w="19050">
                  <a:solidFill>
                    <a:srgbClr val="FFD757"/>
                  </a:solidFill>
                </a:ln>
                <a:solidFill>
                  <a:srgbClr val="6E408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Converting Metric Units</a:t>
            </a:r>
          </a:p>
        </p:txBody>
      </p:sp>
      <p:sp>
        <p:nvSpPr>
          <p:cNvPr id="23" name="4-Point Star 22"/>
          <p:cNvSpPr/>
          <p:nvPr/>
        </p:nvSpPr>
        <p:spPr>
          <a:xfrm>
            <a:off x="381000" y="350085"/>
            <a:ext cx="533400" cy="1026893"/>
          </a:xfrm>
          <a:prstGeom prst="star4">
            <a:avLst/>
          </a:prstGeom>
          <a:gradFill flip="none" rotWithShape="1">
            <a:gsLst>
              <a:gs pos="34000">
                <a:schemeClr val="bg1"/>
              </a:gs>
              <a:gs pos="73000">
                <a:srgbClr val="FFC000"/>
              </a:gs>
              <a:gs pos="100000">
                <a:srgbClr val="55257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1931233"/>
            <a:ext cx="80772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8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Metric units are easier to convert than customary units because metrics are based on </a:t>
            </a:r>
            <a:r>
              <a:rPr lang="en-US" sz="3600" b="1" dirty="0">
                <a:ln w="3175">
                  <a:noFill/>
                </a:ln>
                <a:solidFill>
                  <a:srgbClr val="FFC000"/>
                </a:solidFill>
                <a:effectLst>
                  <a:glow rad="50800">
                    <a:srgbClr val="00B0F0">
                      <a:alpha val="60000"/>
                    </a:srgbClr>
                  </a:glow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Powers of 10</a:t>
            </a:r>
            <a:r>
              <a:rPr lang="en-US" sz="28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3248561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So instead of multiplying or dividing by a bunch of crazy numbers, we only have to move decimals to</a:t>
            </a:r>
          </a:p>
          <a:p>
            <a:pPr>
              <a:lnSpc>
                <a:spcPts val="3200"/>
              </a:lnSpc>
            </a:pPr>
            <a:r>
              <a:rPr lang="en-US" sz="28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left or right and sometimes add a few zeros!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81200" y="1371600"/>
            <a:ext cx="32766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5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Think about it!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5001161"/>
            <a:ext cx="5687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To help with the conversions, we use what’s called a metric conversion ladder (a kind of stair step).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956200"/>
            <a:ext cx="1148225" cy="3654613"/>
          </a:xfrm>
          <a:prstGeom prst="rect">
            <a:avLst/>
          </a:prstGeom>
          <a:noFill/>
          <a:ln>
            <a:noFill/>
          </a:ln>
          <a:effectLst>
            <a:outerShdw dist="1270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C:\Users\Owner\AppData\Local\Microsoft\Windows\Temporary Internet Files\Content.IE5\M780U359\MM90004373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1055214" cy="1694150"/>
          </a:xfrm>
          <a:prstGeom prst="rect">
            <a:avLst/>
          </a:prstGeom>
          <a:noFill/>
          <a:effectLst>
            <a:outerShdw blurRad="50800" dist="63500" dir="81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400800" y="4930245"/>
            <a:ext cx="1556657" cy="784755"/>
            <a:chOff x="6553200" y="4267200"/>
            <a:chExt cx="1556657" cy="784755"/>
          </a:xfrm>
        </p:grpSpPr>
        <p:sp>
          <p:nvSpPr>
            <p:cNvPr id="30" name="Oval Callout 29"/>
            <p:cNvSpPr/>
            <p:nvPr/>
          </p:nvSpPr>
          <p:spPr>
            <a:xfrm>
              <a:off x="6553200" y="4267200"/>
              <a:ext cx="1524000" cy="784755"/>
            </a:xfrm>
            <a:prstGeom prst="wedgeEllipseCallout">
              <a:avLst>
                <a:gd name="adj1" fmla="val -34105"/>
                <a:gd name="adj2" fmla="val 54465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80065" y="4342640"/>
              <a:ext cx="1529792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Heights…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so…scared!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2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oon 21"/>
          <p:cNvSpPr/>
          <p:nvPr/>
        </p:nvSpPr>
        <p:spPr>
          <a:xfrm rot="9182831" flipH="1">
            <a:off x="8184851" y="32524"/>
            <a:ext cx="851496" cy="1596703"/>
          </a:xfrm>
          <a:prstGeom prst="moon">
            <a:avLst/>
          </a:prstGeom>
          <a:gradFill>
            <a:gsLst>
              <a:gs pos="0">
                <a:srgbClr val="481F67"/>
              </a:gs>
              <a:gs pos="32000">
                <a:srgbClr val="F4910C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04800" y="248500"/>
            <a:ext cx="8305800" cy="958508"/>
          </a:xfrm>
          <a:prstGeom prst="cloud">
            <a:avLst/>
          </a:prstGeom>
          <a:gradFill>
            <a:gsLst>
              <a:gs pos="3000">
                <a:srgbClr val="FFFF00"/>
              </a:gs>
              <a:gs pos="50000">
                <a:srgbClr val="FFC000"/>
              </a:gs>
              <a:gs pos="100000">
                <a:srgbClr val="7030A0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EFA51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248501"/>
            <a:ext cx="5622472" cy="87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>
              <a:lnSpc>
                <a:spcPts val="6100"/>
              </a:lnSpc>
            </a:pPr>
            <a:r>
              <a:rPr lang="en-US" sz="4000" b="1" dirty="0">
                <a:ln w="19050">
                  <a:solidFill>
                    <a:srgbClr val="FFD757"/>
                  </a:solidFill>
                </a:ln>
                <a:solidFill>
                  <a:srgbClr val="6E408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Metric Conversion Ladder</a:t>
            </a:r>
          </a:p>
        </p:txBody>
      </p:sp>
      <p:sp>
        <p:nvSpPr>
          <p:cNvPr id="23" name="4-Point Star 22"/>
          <p:cNvSpPr/>
          <p:nvPr/>
        </p:nvSpPr>
        <p:spPr>
          <a:xfrm>
            <a:off x="381000" y="350085"/>
            <a:ext cx="533400" cy="1026893"/>
          </a:xfrm>
          <a:prstGeom prst="star4">
            <a:avLst/>
          </a:prstGeom>
          <a:gradFill flip="none" rotWithShape="1">
            <a:gsLst>
              <a:gs pos="34000">
                <a:schemeClr val="bg1"/>
              </a:gs>
              <a:gs pos="73000">
                <a:srgbClr val="FFC000"/>
              </a:gs>
              <a:gs pos="100000">
                <a:srgbClr val="55257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838200" y="2163723"/>
            <a:ext cx="7489372" cy="3865300"/>
            <a:chOff x="838200" y="1981200"/>
            <a:chExt cx="7489372" cy="3865300"/>
          </a:xfrm>
        </p:grpSpPr>
        <p:sp>
          <p:nvSpPr>
            <p:cNvPr id="6" name="Rectangle 5"/>
            <p:cNvSpPr/>
            <p:nvPr/>
          </p:nvSpPr>
          <p:spPr>
            <a:xfrm>
              <a:off x="838200" y="1981200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910443" y="2464962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82686" y="288449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9486" y="332536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16286" y="3776689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93972" y="422278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60772" y="465908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7586" y="3365075"/>
              <a:ext cx="990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meter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liter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gram</a:t>
              </a:r>
            </a:p>
            <a:p>
              <a:pPr algn="ctr">
                <a:lnSpc>
                  <a:spcPts val="20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(Base)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6300" y="2184816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kilo-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1,000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48543" y="2666999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hecto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100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20786" y="3074233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deka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54386" y="395851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deci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32072" y="44196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centi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0.01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98872" y="4835315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milli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0.001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2569028" y="2158210"/>
            <a:ext cx="5366657" cy="2100289"/>
          </a:xfrm>
          <a:prstGeom prst="straightConnector1">
            <a:avLst/>
          </a:prstGeom>
          <a:ln w="57150">
            <a:solidFill>
              <a:srgbClr val="F45428"/>
            </a:solidFill>
            <a:tailEnd type="stealth" w="lg" len="lg"/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290342">
            <a:off x="2664784" y="2600135"/>
            <a:ext cx="55750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100" b="1" dirty="0">
                <a:solidFill>
                  <a:srgbClr val="F45428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</a:rPr>
              <a:t>Move the decimal to the right the same number of stairs you climb down (× 10 each step)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2580000" flipH="1">
            <a:off x="975848" y="3833909"/>
            <a:ext cx="5366657" cy="2100289"/>
          </a:xfrm>
          <a:prstGeom prst="straightConnector1">
            <a:avLst/>
          </a:prstGeom>
          <a:ln w="57150">
            <a:solidFill>
              <a:srgbClr val="92D050"/>
            </a:solidFill>
            <a:tailEnd type="stealth" w="lg" len="lg"/>
          </a:ln>
          <a:effectLst>
            <a:outerShdw blurRad="50800" dist="25400" dir="5400000" algn="t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290342">
            <a:off x="745976" y="4843814"/>
            <a:ext cx="53442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100" b="1" dirty="0">
                <a:solidFill>
                  <a:srgbClr val="92D050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</a:rPr>
              <a:t>Move the decimal to the left the same number of stairs you climb up (÷ 10 each step)</a:t>
            </a:r>
          </a:p>
        </p:txBody>
      </p:sp>
      <p:sp>
        <p:nvSpPr>
          <p:cNvPr id="31" name="TextBox 30"/>
          <p:cNvSpPr txBox="1"/>
          <p:nvPr/>
        </p:nvSpPr>
        <p:spPr>
          <a:xfrm rot="1290342">
            <a:off x="1520453" y="5384543"/>
            <a:ext cx="291116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92D050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</a:rPr>
              <a:t>Smaller units to larger units:</a:t>
            </a:r>
          </a:p>
        </p:txBody>
      </p:sp>
      <p:sp>
        <p:nvSpPr>
          <p:cNvPr id="33" name="TextBox 32"/>
          <p:cNvSpPr txBox="1"/>
          <p:nvPr/>
        </p:nvSpPr>
        <p:spPr>
          <a:xfrm rot="1290342">
            <a:off x="4299378" y="2331892"/>
            <a:ext cx="2933846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b="1" dirty="0">
                <a:solidFill>
                  <a:srgbClr val="F45428"/>
                </a:solidFill>
                <a:effectLst>
                  <a:outerShdw blurRad="50800" dist="88900" dir="8100000" algn="tr" rotWithShape="0">
                    <a:prstClr val="black"/>
                  </a:outerShdw>
                </a:effectLst>
              </a:rPr>
              <a:t>Larger units to smaller units:</a:t>
            </a:r>
          </a:p>
        </p:txBody>
      </p:sp>
    </p:spTree>
    <p:extLst>
      <p:ext uri="{BB962C8B-B14F-4D97-AF65-F5344CB8AC3E}">
        <p14:creationId xmlns:p14="http://schemas.microsoft.com/office/powerpoint/2010/main" val="206557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1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oon 21"/>
          <p:cNvSpPr/>
          <p:nvPr/>
        </p:nvSpPr>
        <p:spPr>
          <a:xfrm rot="9182831" flipH="1">
            <a:off x="8184851" y="32524"/>
            <a:ext cx="851496" cy="1596703"/>
          </a:xfrm>
          <a:prstGeom prst="moon">
            <a:avLst/>
          </a:prstGeom>
          <a:gradFill>
            <a:gsLst>
              <a:gs pos="0">
                <a:srgbClr val="481F67"/>
              </a:gs>
              <a:gs pos="32000">
                <a:srgbClr val="F4910C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04800" y="248500"/>
            <a:ext cx="8305800" cy="874599"/>
          </a:xfrm>
          <a:prstGeom prst="cloud">
            <a:avLst/>
          </a:prstGeom>
          <a:gradFill>
            <a:gsLst>
              <a:gs pos="3000">
                <a:srgbClr val="FFFF00"/>
              </a:gs>
              <a:gs pos="50000">
                <a:srgbClr val="FFC000"/>
              </a:gs>
              <a:gs pos="100000">
                <a:srgbClr val="7030A0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EFA51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248501"/>
            <a:ext cx="5410200" cy="87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>
              <a:lnSpc>
                <a:spcPts val="6100"/>
              </a:lnSpc>
            </a:pPr>
            <a:r>
              <a:rPr lang="en-US" sz="4000" b="1" dirty="0">
                <a:ln w="19050">
                  <a:solidFill>
                    <a:srgbClr val="FFD757"/>
                  </a:solidFill>
                </a:ln>
                <a:solidFill>
                  <a:srgbClr val="6E408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Converting Metric Units</a:t>
            </a:r>
          </a:p>
        </p:txBody>
      </p:sp>
      <p:sp>
        <p:nvSpPr>
          <p:cNvPr id="23" name="4-Point Star 22"/>
          <p:cNvSpPr/>
          <p:nvPr/>
        </p:nvSpPr>
        <p:spPr>
          <a:xfrm>
            <a:off x="381000" y="350085"/>
            <a:ext cx="533400" cy="1026893"/>
          </a:xfrm>
          <a:prstGeom prst="star4">
            <a:avLst/>
          </a:prstGeom>
          <a:gradFill flip="none" rotWithShape="1">
            <a:gsLst>
              <a:gs pos="34000">
                <a:schemeClr val="bg1"/>
              </a:gs>
              <a:gs pos="73000">
                <a:srgbClr val="FFC000"/>
              </a:gs>
              <a:gs pos="100000">
                <a:srgbClr val="55257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" y="1243668"/>
            <a:ext cx="418555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Let’s see how this works!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" y="2764100"/>
            <a:ext cx="7489372" cy="3865300"/>
            <a:chOff x="838200" y="1981200"/>
            <a:chExt cx="7489372" cy="3865300"/>
          </a:xfrm>
        </p:grpSpPr>
        <p:sp>
          <p:nvSpPr>
            <p:cNvPr id="11" name="Rectangle 10"/>
            <p:cNvSpPr/>
            <p:nvPr/>
          </p:nvSpPr>
          <p:spPr>
            <a:xfrm>
              <a:off x="838200" y="1981200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0443" y="2464962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82686" y="288449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49486" y="332536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16286" y="3776689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3972" y="422278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60772" y="465908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7586" y="3365075"/>
              <a:ext cx="990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meter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liter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gram</a:t>
              </a:r>
            </a:p>
            <a:p>
              <a:pPr algn="ctr">
                <a:lnSpc>
                  <a:spcPts val="20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(Base)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6300" y="2173224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kilo-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1,000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8543" y="26670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hecto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100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20786" y="3074233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deka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54386" y="39624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deci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32072" y="44196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centi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0.01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98872" y="4834128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milli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0.001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724399" y="2819400"/>
            <a:ext cx="3276601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Jump from kilometers to meters!</a:t>
            </a:r>
          </a:p>
        </p:txBody>
      </p:sp>
      <p:pic>
        <p:nvPicPr>
          <p:cNvPr id="29" name="Picture 2" descr="C:\Users\Owner\AppData\Local\Microsoft\Windows\Temporary Internet Files\Content.IE5\M780U359\MM90004372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2536"/>
            <a:ext cx="675269" cy="762000"/>
          </a:xfrm>
          <a:prstGeom prst="rect">
            <a:avLst/>
          </a:prstGeom>
          <a:noFill/>
          <a:effectLst>
            <a:outerShdw blurRad="50800" dist="50800" dir="60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724400" y="3655085"/>
            <a:ext cx="401683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 steps down = 3 decimal places to the right.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68885" y="4648200"/>
            <a:ext cx="919844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6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3 8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00405" y="4648200"/>
            <a:ext cx="388987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600" b="1" dirty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93013" y="4648200"/>
            <a:ext cx="388987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3600" b="1" dirty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234313" y="4668963"/>
            <a:ext cx="38898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40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3656" y="5841448"/>
            <a:ext cx="404404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4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So 3.8 km = 3,800 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80506" y="1778775"/>
            <a:ext cx="470149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 dirty="0">
                <a:ln w="9525">
                  <a:noFill/>
                </a:ln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Example 1: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record for the highest  kite flight is 3.8 </a:t>
            </a:r>
            <a:r>
              <a:rPr lang="en-US" sz="2000" b="1" dirty="0">
                <a:solidFill>
                  <a:srgbClr val="FFC000"/>
                </a:solidFill>
                <a:effectLst>
                  <a:glow rad="50800">
                    <a:srgbClr val="00B0F0">
                      <a:alpha val="6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km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 Find the height of this record flight in </a:t>
            </a:r>
            <a:r>
              <a:rPr lang="en-US" sz="2000" b="1" dirty="0">
                <a:solidFill>
                  <a:srgbClr val="FFC000"/>
                </a:solidFill>
                <a:effectLst>
                  <a:glow rad="50800">
                    <a:srgbClr val="00B0F0">
                      <a:alpha val="6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meters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38400" y="2713270"/>
            <a:ext cx="1371600" cy="563330"/>
            <a:chOff x="2220686" y="2267370"/>
            <a:chExt cx="1371600" cy="563330"/>
          </a:xfrm>
        </p:grpSpPr>
        <p:sp>
          <p:nvSpPr>
            <p:cNvPr id="37" name="Oval Callout 36"/>
            <p:cNvSpPr/>
            <p:nvPr/>
          </p:nvSpPr>
          <p:spPr>
            <a:xfrm>
              <a:off x="2220686" y="2267370"/>
              <a:ext cx="1371600" cy="552030"/>
            </a:xfrm>
            <a:prstGeom prst="wedgeEllipseCallout">
              <a:avLst>
                <a:gd name="adj1" fmla="val 33355"/>
                <a:gd name="adj2" fmla="val 97032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83278" y="2289141"/>
              <a:ext cx="1295400" cy="541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This</a:t>
              </a:r>
            </a:p>
            <a:p>
              <a:pPr algn="ctr">
                <a:lnSpc>
                  <a:spcPts val="17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is fun!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646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.55556E-6 3.7037E-6 C 0.00817 -0.02708 0.02518 -0.05116 0.04758 -0.05556 C 0.07049 -0.05463 0.07587 -0.05556 0.09289 -0.05093 C 0.09497 -0.04259 0.09827 -0.03333 0.10122 -0.02546 C 0.10348 -0.01944 0.10383 -0.02222 0.10591 -0.01597 C 0.10851 -0.00787 0.11042 0.00093 0.11199 0.00949 C 0.11372 0.03009 0.11459 0.05069 0.11546 0.0713 C 0.12084 0.05046 0.12674 0.02338 0.1441 0.01574 C 0.14897 0.00556 0.15851 0.00718 0.16667 0.00625 C 0.1731 0.00671 0.17935 0.00694 0.18577 0.00787 C 0.19462 0.00926 0.19949 0.02245 0.20591 0.02847 C 0.20869 0.03403 0.21199 0.03796 0.21528 0.04282 C 0.21841 0.05417 0.21633 0.04954 0.22032 0.05694 C 0.22171 0.06528 0.22379 0.07292 0.22605 0.08079 C 0.229 0.09977 0.23039 0.11898 0.23334 0.13796 C 0.23785 0.11991 0.24619 0.1 0.25817 0.08889 C 0.26303 0.08449 0.26737 0.08079 0.27258 0.07778 C 0.27483 0.07639 0.27969 0.07454 0.27969 0.07454 C 0.28612 0.075 0.29254 0.075 0.29879 0.07616 C 0.30313 0.07708 0.30782 0.08218 0.31199 0.08403 C 0.31424 0.08611 0.31702 0.08657 0.3191 0.08889 C 0.32153 0.09144 0.32275 0.09537 0.32501 0.09838 C 0.32674 0.10509 0.32987 0.11088 0.33212 0.11736 C 0.33785 0.13449 0.33143 0.1206 0.33699 0.13171 C 0.33872 0.14537 0.34341 0.15787 0.34532 0.1713 C 0.34584 0.17454 0.34584 0.17778 0.34636 0.18079 C 0.34688 0.18403 0.34879 0.19028 0.34879 0.19028 C 0.35001 0.20185 0.35001 0.20509 0.35001 0.2 " pathEditMode="relative" ptsTypes="fffffffffffffffffffffffffffA">
                                      <p:cBhvr>
                                        <p:cTn id="24" dur="3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22 0.00926 0.00105 0.01736 0.00834 0.0206 C 0.01233 0.02639 0.01459 0.02685 0.02014 0.02871 C 0.02379 0.02824 0.02778 0.02963 0.03091 0.02709 C 0.03299 0.02523 0.03334 0.01759 0.03334 0.01759 C 0.03542 0.03148 0.03993 0.0338 0.04879 0.03982 C 0.05556 0.0382 0.05834 0.0382 0.06181 0.03009 C 0.06268 0.02801 0.06355 0.02593 0.06424 0.02384 C 0.06511 0.02084 0.06667 0.01435 0.06667 0.01435 C 0.06702 0.01806 0.06702 0.02176 0.06789 0.02546 C 0.06945 0.03264 0.07674 0.03449 0.08091 0.0382 C 0.0849 0.03773 0.08889 0.0375 0.09289 0.03658 C 0.10243 0.03449 0.10625 0.0206 0.11059 0.01111 C 0.10973 0.00301 0.11094 0 0.10469 0 " pathEditMode="relative" ptsTypes="fffffffffffffA">
                                      <p:cBhvr>
                                        <p:cTn id="72" dur="3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4" grpId="1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oon 21"/>
          <p:cNvSpPr/>
          <p:nvPr/>
        </p:nvSpPr>
        <p:spPr>
          <a:xfrm rot="9182831" flipH="1">
            <a:off x="8184851" y="32524"/>
            <a:ext cx="851496" cy="1596703"/>
          </a:xfrm>
          <a:prstGeom prst="moon">
            <a:avLst/>
          </a:prstGeom>
          <a:gradFill>
            <a:gsLst>
              <a:gs pos="0">
                <a:srgbClr val="481F67"/>
              </a:gs>
              <a:gs pos="32000">
                <a:srgbClr val="F4910C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04800" y="248500"/>
            <a:ext cx="8305800" cy="874599"/>
          </a:xfrm>
          <a:prstGeom prst="cloud">
            <a:avLst/>
          </a:prstGeom>
          <a:gradFill>
            <a:gsLst>
              <a:gs pos="3000">
                <a:srgbClr val="FFFF00"/>
              </a:gs>
              <a:gs pos="50000">
                <a:srgbClr val="FFC000"/>
              </a:gs>
              <a:gs pos="100000">
                <a:srgbClr val="7030A0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EFA51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248501"/>
            <a:ext cx="5410200" cy="87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>
              <a:lnSpc>
                <a:spcPts val="6100"/>
              </a:lnSpc>
            </a:pPr>
            <a:r>
              <a:rPr lang="en-US" sz="4000" b="1" dirty="0">
                <a:ln w="19050">
                  <a:solidFill>
                    <a:srgbClr val="FFD757"/>
                  </a:solidFill>
                </a:ln>
                <a:solidFill>
                  <a:srgbClr val="6E408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Converting Metric Units</a:t>
            </a:r>
          </a:p>
        </p:txBody>
      </p:sp>
      <p:sp>
        <p:nvSpPr>
          <p:cNvPr id="23" name="4-Point Star 22"/>
          <p:cNvSpPr/>
          <p:nvPr/>
        </p:nvSpPr>
        <p:spPr>
          <a:xfrm>
            <a:off x="381000" y="350085"/>
            <a:ext cx="533400" cy="1026893"/>
          </a:xfrm>
          <a:prstGeom prst="star4">
            <a:avLst/>
          </a:prstGeom>
          <a:gradFill flip="none" rotWithShape="1">
            <a:gsLst>
              <a:gs pos="34000">
                <a:schemeClr val="bg1"/>
              </a:gs>
              <a:gs pos="73000">
                <a:srgbClr val="FFC000"/>
              </a:gs>
              <a:gs pos="100000">
                <a:srgbClr val="55257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7700" y="1243668"/>
            <a:ext cx="418555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Let’s try another one!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0506" y="1778775"/>
            <a:ext cx="4701494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 dirty="0">
                <a:ln w="9525">
                  <a:noFill/>
                </a:ln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Example 2: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average African elephant eats 155,295 </a:t>
            </a:r>
            <a:r>
              <a:rPr lang="en-US" sz="2000" b="1" dirty="0">
                <a:solidFill>
                  <a:srgbClr val="FFC000"/>
                </a:solidFill>
                <a:effectLst>
                  <a:glow rad="50800">
                    <a:srgbClr val="00B0F0">
                      <a:alpha val="6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grams 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of food per day. How many </a:t>
            </a:r>
            <a:r>
              <a:rPr lang="en-US" sz="2000" b="1" dirty="0">
                <a:solidFill>
                  <a:srgbClr val="FFC000"/>
                </a:solidFill>
                <a:effectLst>
                  <a:glow rad="50800">
                    <a:srgbClr val="00B0F0">
                      <a:alpha val="6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kilograms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of food is this?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" y="2764100"/>
            <a:ext cx="7489372" cy="3865300"/>
            <a:chOff x="838200" y="1981200"/>
            <a:chExt cx="7489372" cy="3865300"/>
          </a:xfrm>
        </p:grpSpPr>
        <p:sp>
          <p:nvSpPr>
            <p:cNvPr id="11" name="Rectangle 10"/>
            <p:cNvSpPr/>
            <p:nvPr/>
          </p:nvSpPr>
          <p:spPr>
            <a:xfrm>
              <a:off x="838200" y="1981200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0443" y="2464962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82686" y="288449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49486" y="332536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16286" y="3776689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3972" y="422278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60772" y="465908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7586" y="3365075"/>
              <a:ext cx="990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meter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liter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gram</a:t>
              </a:r>
            </a:p>
            <a:p>
              <a:pPr algn="ctr">
                <a:lnSpc>
                  <a:spcPts val="20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(Base)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6300" y="2173224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kilo-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1,000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8543" y="26670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hecto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100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20786" y="3074233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deka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54386" y="39624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deci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32072" y="44196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centi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0.01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98872" y="4834128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milli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0.001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724399" y="2819400"/>
            <a:ext cx="3276601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5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Jump from grams to kilograms!</a:t>
            </a:r>
          </a:p>
        </p:txBody>
      </p:sp>
      <p:pic>
        <p:nvPicPr>
          <p:cNvPr id="29" name="Picture 2" descr="C:\Users\Owner\AppData\Local\Microsoft\Windows\Temporary Internet Files\Content.IE5\M780U359\MM90004372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51" y="3385975"/>
            <a:ext cx="675269" cy="762000"/>
          </a:xfrm>
          <a:prstGeom prst="rect">
            <a:avLst/>
          </a:prstGeom>
          <a:noFill/>
          <a:effectLst>
            <a:outerShdw blurRad="50800" dist="50800" dir="60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833256" y="3655085"/>
            <a:ext cx="3548743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 steps up = 3 decimal places to the left.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81800" y="4495800"/>
            <a:ext cx="18703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155,295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4800" y="5943600"/>
            <a:ext cx="445769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2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155,295 g = 155.295 kg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416106" y="4603442"/>
            <a:ext cx="388987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4000" b="1" dirty="0">
                <a:ln w="3175">
                  <a:noFill/>
                </a:ln>
                <a:solidFill>
                  <a:srgbClr val="FF0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02821" y="1722670"/>
            <a:ext cx="1428751" cy="639530"/>
            <a:chOff x="2185307" y="2267370"/>
            <a:chExt cx="1428751" cy="639530"/>
          </a:xfrm>
        </p:grpSpPr>
        <p:sp>
          <p:nvSpPr>
            <p:cNvPr id="38" name="Oval Callout 37"/>
            <p:cNvSpPr/>
            <p:nvPr/>
          </p:nvSpPr>
          <p:spPr>
            <a:xfrm>
              <a:off x="2220686" y="2267370"/>
              <a:ext cx="1371600" cy="639530"/>
            </a:xfrm>
            <a:prstGeom prst="wedgeEllipseCallout">
              <a:avLst>
                <a:gd name="adj1" fmla="val -37755"/>
                <a:gd name="adj2" fmla="val 53836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85307" y="2297300"/>
              <a:ext cx="1428751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I love</a:t>
              </a:r>
            </a:p>
            <a:p>
              <a:pPr algn="ctr">
                <a:lnSpc>
                  <a:spcPts val="17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this game!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85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.55556E-6 -3.7037E-6 C -0.00087 -0.01991 -0.00244 -0.0456 -0.0106 -0.06343 C -0.01285 -0.07546 -0.01563 -0.08125 -0.02014 -0.0919 C -0.02865 -0.11227 -0.03803 -0.13195 -0.05591 -0.13796 C -0.06355 -0.14329 -0.05886 -0.14051 -0.07032 -0.14445 C -0.07258 -0.14537 -0.07726 -0.14745 -0.07726 -0.14745 C -0.09028 -0.1463 -0.09514 -0.14792 -0.10365 -0.13634 C -0.10487 -0.13102 -0.11094 -0.12338 -0.11424 -0.11898 C -0.11633 -0.11088 -0.11893 -0.10232 -0.12258 -0.09514 C -0.12379 -0.08935 -0.12622 -0.08519 -0.12726 -0.0794 C -0.12796 -0.07546 -0.12917 -0.06551 -0.12969 -0.06181 C -0.13056 -0.0963 -0.13039 -0.12824 -0.13924 -0.16019 C -0.14098 -0.16667 -0.14098 -0.17824 -0.14393 -0.18403 C -0.15087 -0.19769 -0.16077 -0.20579 -0.17275 -0.21111 C -0.17605 -0.21273 -0.17969 -0.2132 -0.18334 -0.21412 C -0.18698 -0.21505 -0.19393 -0.21898 -0.19393 -0.21898 C -0.21633 -0.2169 -0.20886 -0.22014 -0.22258 -0.20787 C -0.22292 -0.20718 -0.2283 -0.1963 -0.22969 -0.19352 C -0.23056 -0.1919 -0.23212 -0.18889 -0.23212 -0.18889 C -0.23247 -0.18727 -0.23299 -0.18565 -0.23334 -0.18403 C -0.23386 -0.18148 -0.23386 -0.1787 -0.23438 -0.17616 C -0.23508 -0.17292 -0.23681 -0.16667 -0.23681 -0.16667 C -0.23716 -0.16296 -0.23751 -0.15926 -0.23803 -0.15556 C -0.23837 -0.15347 -0.23889 -0.15116 -0.23924 -0.14907 C -0.24046 -0.14028 -0.2415 -0.12338 -0.23924 -0.15394 C -0.23976 -0.18542 -0.23317 -0.22384 -0.24879 -0.2507 C -0.25452 -0.27338 -0.2691 -0.29167 -0.28681 -0.29514 C -0.29237 -0.29769 -0.29792 -0.29907 -0.30348 -0.30162 C -0.32744 -0.30046 -0.33403 -0.30833 -0.34514 -0.28727 C -0.34671 -0.28079 -0.34948 -0.27407 -0.35226 -0.26829 C -0.35383 -0.25556 -0.35278 -0.26157 -0.35591 -0.24907 C -0.35626 -0.24745 -0.35712 -0.24445 -0.35712 -0.24445 C -0.35886 -0.22708 -0.3606 -0.22037 -0.3606 -0.20162 " pathEditMode="relative" ptsTypes="ffffffffffffffffffffffffffffffffA">
                                      <p:cBhvr>
                                        <p:cTn id="24" dur="3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6 0.00602 -0.00052 0.01296 -0.00243 0.01898 C -0.00434 0.02523 -0.01354 0.02824 -0.01788 0.03009 C -0.02969 0.02778 -0.02847 0.02593 -0.03455 0.01435 C -0.03541 0.01111 -0.03663 0.00162 -0.03698 0.00486 C -0.03854 0.0169 -0.0375 0.01227 -0.04045 0.02384 C -0.0408 0.02546 -0.04166 0.02847 -0.04166 0.02847 C -0.04566 0.02801 -0.04982 0.0287 -0.05364 0.02708 C -0.05694 0.0257 -0.05885 0.0162 -0.06076 0.01273 C -0.06094 0.01227 -0.06215 0.00162 -0.06545 0.00949 C -0.07552 0.03426 -0.0618 0.01412 -0.07153 0.02708 C -0.07465 0.02662 -0.08472 0.02824 -0.08819 0.02222 C -0.08889 0.02083 -0.08854 0.01875 -0.08923 0.01736 C -0.09062 0.01389 -0.09253 0.01111 -0.0941 0.00787 C -0.09496 0.00625 -0.09653 0.00324 -0.09653 0.00324 C -0.09687 0.00162 -0.09757 -0.00162 -0.09757 -0.00162 " pathEditMode="relative" ptsTypes="fffffffffffffff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30" grpId="0"/>
      <p:bldP spid="31" grpId="0"/>
      <p:bldP spid="35" grpId="0"/>
      <p:bldP spid="36" grpId="0"/>
      <p:bldP spid="3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oon 21"/>
          <p:cNvSpPr/>
          <p:nvPr/>
        </p:nvSpPr>
        <p:spPr>
          <a:xfrm rot="9182831" flipH="1">
            <a:off x="8184851" y="32524"/>
            <a:ext cx="851496" cy="1596703"/>
          </a:xfrm>
          <a:prstGeom prst="moon">
            <a:avLst/>
          </a:prstGeom>
          <a:gradFill>
            <a:gsLst>
              <a:gs pos="0">
                <a:srgbClr val="481F67"/>
              </a:gs>
              <a:gs pos="32000">
                <a:srgbClr val="F4910C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04800" y="248500"/>
            <a:ext cx="8305800" cy="874599"/>
          </a:xfrm>
          <a:prstGeom prst="cloud">
            <a:avLst/>
          </a:prstGeom>
          <a:gradFill>
            <a:gsLst>
              <a:gs pos="3000">
                <a:srgbClr val="FFFF00"/>
              </a:gs>
              <a:gs pos="50000">
                <a:srgbClr val="FFC000"/>
              </a:gs>
              <a:gs pos="100000">
                <a:srgbClr val="7030A0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EFA51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248501"/>
            <a:ext cx="5410200" cy="87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>
              <a:lnSpc>
                <a:spcPts val="6100"/>
              </a:lnSpc>
            </a:pPr>
            <a:r>
              <a:rPr lang="en-US" sz="4000" b="1" dirty="0">
                <a:ln w="19050">
                  <a:solidFill>
                    <a:srgbClr val="FFD757"/>
                  </a:solidFill>
                </a:ln>
                <a:solidFill>
                  <a:srgbClr val="6E408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Converting Metric Units</a:t>
            </a:r>
          </a:p>
        </p:txBody>
      </p:sp>
      <p:sp>
        <p:nvSpPr>
          <p:cNvPr id="23" name="4-Point Star 22"/>
          <p:cNvSpPr/>
          <p:nvPr/>
        </p:nvSpPr>
        <p:spPr>
          <a:xfrm>
            <a:off x="381000" y="350085"/>
            <a:ext cx="533400" cy="1026893"/>
          </a:xfrm>
          <a:prstGeom prst="star4">
            <a:avLst/>
          </a:prstGeom>
          <a:gradFill flip="none" rotWithShape="1">
            <a:gsLst>
              <a:gs pos="34000">
                <a:schemeClr val="bg1"/>
              </a:gs>
              <a:gs pos="73000">
                <a:srgbClr val="FFC000"/>
              </a:gs>
              <a:gs pos="100000">
                <a:srgbClr val="55257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1114" y="1240857"/>
            <a:ext cx="36576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Time for you to try!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9379" y="1743559"/>
            <a:ext cx="5632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ln w="9525">
                  <a:noFill/>
                </a:ln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Practice 1: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In order to function properly, the human body needs  about 2 </a:t>
            </a:r>
            <a:r>
              <a:rPr lang="en-US" sz="2800" b="1" dirty="0">
                <a:solidFill>
                  <a:srgbClr val="FFC000"/>
                </a:solidFill>
                <a:effectLst>
                  <a:glow rad="50800">
                    <a:schemeClr val="accent5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liters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of water per day. How many </a:t>
            </a:r>
            <a:r>
              <a:rPr lang="en-US" sz="2800" b="1" dirty="0">
                <a:solidFill>
                  <a:srgbClr val="FFC000"/>
                </a:solidFill>
                <a:effectLst>
                  <a:glow rad="50800">
                    <a:srgbClr val="00B0F0">
                      <a:alpha val="6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milliliters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of water is this?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" y="2590800"/>
            <a:ext cx="7489372" cy="3865300"/>
            <a:chOff x="838200" y="1981200"/>
            <a:chExt cx="7489372" cy="3865300"/>
          </a:xfrm>
        </p:grpSpPr>
        <p:sp>
          <p:nvSpPr>
            <p:cNvPr id="11" name="Rectangle 10"/>
            <p:cNvSpPr/>
            <p:nvPr/>
          </p:nvSpPr>
          <p:spPr>
            <a:xfrm>
              <a:off x="838200" y="1981200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0443" y="2464962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82686" y="288449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49486" y="332536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16286" y="3776689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3972" y="422278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60772" y="465908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7586" y="3365075"/>
              <a:ext cx="990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meter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liter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gram</a:t>
              </a:r>
            </a:p>
            <a:p>
              <a:pPr algn="ctr">
                <a:lnSpc>
                  <a:spcPts val="20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(Base)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6300" y="2173224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kilo-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1,000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8543" y="26670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hecto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100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20786" y="3074233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deka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54386" y="39624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deci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32072" y="44196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centi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0.01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98872" y="4834128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milli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0.001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874329" y="4285074"/>
            <a:ext cx="1812471" cy="515526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2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2,000 mL</a:t>
            </a:r>
          </a:p>
        </p:txBody>
      </p:sp>
      <p:pic>
        <p:nvPicPr>
          <p:cNvPr id="2050" name="Picture 2" descr="https://encrypted-tbn3.gstatic.com/images?q=tbn:ANd9GcTBlrQcNcVV7Did6yop3zodcwTvE7Ln1-miSf7CtlIswZXWI8T4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8" y="4798675"/>
            <a:ext cx="2424792" cy="177694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599215" y="3485346"/>
            <a:ext cx="43161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ln w="9525">
                  <a:noFill/>
                </a:ln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 steps down to the right…</a:t>
            </a:r>
            <a:endParaRPr lang="en-US" sz="2800" b="1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40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oon 21"/>
          <p:cNvSpPr/>
          <p:nvPr/>
        </p:nvSpPr>
        <p:spPr>
          <a:xfrm rot="9182831" flipH="1">
            <a:off x="8184851" y="32524"/>
            <a:ext cx="851496" cy="1596703"/>
          </a:xfrm>
          <a:prstGeom prst="moon">
            <a:avLst/>
          </a:prstGeom>
          <a:gradFill>
            <a:gsLst>
              <a:gs pos="0">
                <a:srgbClr val="481F67"/>
              </a:gs>
              <a:gs pos="32000">
                <a:srgbClr val="F4910C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04800" y="248500"/>
            <a:ext cx="8305800" cy="874599"/>
          </a:xfrm>
          <a:prstGeom prst="cloud">
            <a:avLst/>
          </a:prstGeom>
          <a:gradFill>
            <a:gsLst>
              <a:gs pos="3000">
                <a:srgbClr val="FFFF00"/>
              </a:gs>
              <a:gs pos="50000">
                <a:srgbClr val="FFC000"/>
              </a:gs>
              <a:gs pos="100000">
                <a:srgbClr val="7030A0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EFA51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248501"/>
            <a:ext cx="5410200" cy="87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>
              <a:lnSpc>
                <a:spcPts val="6100"/>
              </a:lnSpc>
            </a:pPr>
            <a:r>
              <a:rPr lang="en-US" sz="4000" b="1" dirty="0">
                <a:ln w="19050">
                  <a:solidFill>
                    <a:srgbClr val="FFD757"/>
                  </a:solidFill>
                </a:ln>
                <a:solidFill>
                  <a:srgbClr val="6E408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Converting Metric Units</a:t>
            </a:r>
          </a:p>
        </p:txBody>
      </p:sp>
      <p:sp>
        <p:nvSpPr>
          <p:cNvPr id="23" name="4-Point Star 22"/>
          <p:cNvSpPr/>
          <p:nvPr/>
        </p:nvSpPr>
        <p:spPr>
          <a:xfrm>
            <a:off x="381000" y="350085"/>
            <a:ext cx="533400" cy="1026893"/>
          </a:xfrm>
          <a:prstGeom prst="star4">
            <a:avLst/>
          </a:prstGeom>
          <a:gradFill flip="none" rotWithShape="1">
            <a:gsLst>
              <a:gs pos="34000">
                <a:schemeClr val="bg1"/>
              </a:gs>
              <a:gs pos="73000">
                <a:srgbClr val="FFC000"/>
              </a:gs>
              <a:gs pos="100000">
                <a:srgbClr val="55257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52700" y="1524000"/>
            <a:ext cx="56322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ln w="9525">
                  <a:noFill/>
                </a:ln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Practice 2: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average adult giraffe’s tongue measures 480 </a:t>
            </a:r>
            <a:r>
              <a:rPr lang="en-US" sz="2800" b="1" dirty="0">
                <a:solidFill>
                  <a:srgbClr val="FFC000"/>
                </a:solidFill>
                <a:effectLst>
                  <a:glow rad="50800">
                    <a:schemeClr val="accent5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mm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? How many </a:t>
            </a:r>
            <a:r>
              <a:rPr lang="en-US" sz="2800" b="1" dirty="0">
                <a:solidFill>
                  <a:srgbClr val="FFC000"/>
                </a:solidFill>
                <a:effectLst>
                  <a:glow rad="50800">
                    <a:srgbClr val="00B0F0">
                      <a:alpha val="60000"/>
                    </a:srgbClr>
                  </a:glow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centimeters</a:t>
            </a:r>
            <a:r>
              <a:rPr lang="en-US" sz="28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is this?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" y="2362200"/>
            <a:ext cx="7489372" cy="3865300"/>
            <a:chOff x="838200" y="1981200"/>
            <a:chExt cx="7489372" cy="3865300"/>
          </a:xfrm>
        </p:grpSpPr>
        <p:sp>
          <p:nvSpPr>
            <p:cNvPr id="11" name="Rectangle 10"/>
            <p:cNvSpPr/>
            <p:nvPr/>
          </p:nvSpPr>
          <p:spPr>
            <a:xfrm>
              <a:off x="838200" y="1981200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0443" y="2464962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82686" y="288449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49486" y="332536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16286" y="3776689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3972" y="422278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60772" y="465908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7586" y="3365075"/>
              <a:ext cx="990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meter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liter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gram</a:t>
              </a:r>
            </a:p>
            <a:p>
              <a:pPr algn="ctr">
                <a:lnSpc>
                  <a:spcPts val="20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(Base)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6300" y="2173224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kilo-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1,000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8543" y="26670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hecto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100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20786" y="3074233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deka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54386" y="39624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deci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32072" y="44196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centi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0.01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98872" y="4834128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milli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0.001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447064" y="3657600"/>
            <a:ext cx="1401536" cy="515526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2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48 cm</a:t>
            </a:r>
          </a:p>
        </p:txBody>
      </p:sp>
      <p:pic>
        <p:nvPicPr>
          <p:cNvPr id="1028" name="Picture 4" descr="https://encrypted-tbn1.gstatic.com/images?q=tbn:ANd9GcS4ZJ0hQS0lNji3YSzhKmBTzGdC9UKhA-vd0pjbZkV0MRbMQBf8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" y="4659086"/>
            <a:ext cx="2602565" cy="194941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724399" y="2875746"/>
            <a:ext cx="3581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ln w="9525">
                  <a:noFill/>
                </a:ln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 step up to the left…</a:t>
            </a:r>
            <a:endParaRPr lang="en-US" sz="2800" b="1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9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oon 21"/>
          <p:cNvSpPr/>
          <p:nvPr/>
        </p:nvSpPr>
        <p:spPr>
          <a:xfrm rot="9182831" flipH="1">
            <a:off x="8184851" y="32524"/>
            <a:ext cx="851496" cy="1596703"/>
          </a:xfrm>
          <a:prstGeom prst="moon">
            <a:avLst/>
          </a:prstGeom>
          <a:gradFill>
            <a:gsLst>
              <a:gs pos="0">
                <a:srgbClr val="481F67"/>
              </a:gs>
              <a:gs pos="32000">
                <a:srgbClr val="F4910C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04800" y="248500"/>
            <a:ext cx="8305800" cy="874599"/>
          </a:xfrm>
          <a:prstGeom prst="cloud">
            <a:avLst/>
          </a:prstGeom>
          <a:gradFill>
            <a:gsLst>
              <a:gs pos="3000">
                <a:srgbClr val="FFFF00"/>
              </a:gs>
              <a:gs pos="50000">
                <a:srgbClr val="FFC000"/>
              </a:gs>
              <a:gs pos="100000">
                <a:srgbClr val="7030A0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EFA51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248501"/>
            <a:ext cx="5410200" cy="87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>
              <a:lnSpc>
                <a:spcPts val="6100"/>
              </a:lnSpc>
            </a:pPr>
            <a:r>
              <a:rPr lang="en-US" sz="4000" b="1" dirty="0">
                <a:ln w="19050">
                  <a:solidFill>
                    <a:srgbClr val="FFD757"/>
                  </a:solidFill>
                </a:ln>
                <a:solidFill>
                  <a:srgbClr val="6E408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Converting Metric Units</a:t>
            </a:r>
          </a:p>
        </p:txBody>
      </p:sp>
      <p:sp>
        <p:nvSpPr>
          <p:cNvPr id="23" name="4-Point Star 22"/>
          <p:cNvSpPr/>
          <p:nvPr/>
        </p:nvSpPr>
        <p:spPr>
          <a:xfrm>
            <a:off x="381000" y="350085"/>
            <a:ext cx="533400" cy="1026893"/>
          </a:xfrm>
          <a:prstGeom prst="star4">
            <a:avLst/>
          </a:prstGeom>
          <a:gradFill flip="none" rotWithShape="1">
            <a:gsLst>
              <a:gs pos="34000">
                <a:schemeClr val="bg1"/>
              </a:gs>
              <a:gs pos="73000">
                <a:srgbClr val="FFC000"/>
              </a:gs>
              <a:gs pos="100000">
                <a:srgbClr val="55257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8600" y="2764100"/>
            <a:ext cx="7489372" cy="3865300"/>
            <a:chOff x="838200" y="1981200"/>
            <a:chExt cx="7489372" cy="3865300"/>
          </a:xfrm>
        </p:grpSpPr>
        <p:sp>
          <p:nvSpPr>
            <p:cNvPr id="11" name="Rectangle 10"/>
            <p:cNvSpPr/>
            <p:nvPr/>
          </p:nvSpPr>
          <p:spPr>
            <a:xfrm>
              <a:off x="838200" y="1981200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0443" y="2464962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82686" y="288449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49486" y="332536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16286" y="3776689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3972" y="422278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60772" y="4659087"/>
              <a:ext cx="1066800" cy="11874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  <a:effectLst>
              <a:outerShdw blurRad="50800" dist="25400" dir="8100000" algn="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7586" y="3365075"/>
              <a:ext cx="990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meter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liter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gram</a:t>
              </a:r>
            </a:p>
            <a:p>
              <a:pPr algn="ctr">
                <a:lnSpc>
                  <a:spcPts val="20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(Base)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76300" y="2173224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kilo-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1,000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48543" y="26670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hecto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100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20786" y="3074233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deka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10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54386" y="39624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deci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32072" y="4419600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centi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0.01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98872" y="4834128"/>
              <a:ext cx="990600" cy="96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sz="2400" b="1" dirty="0" err="1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milli</a:t>
              </a:r>
              <a:r>
                <a:rPr lang="en-US" sz="24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-</a:t>
              </a:r>
            </a:p>
            <a:p>
              <a:pPr algn="ctr">
                <a:lnSpc>
                  <a:spcPts val="1700"/>
                </a:lnSpc>
              </a:pPr>
              <a:endParaRPr lang="en-US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0.001</a:t>
              </a:r>
              <a:endParaRPr lang="en-US" sz="1600" b="1" dirty="0"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</a:endParaRPr>
            </a:p>
            <a:p>
              <a:pPr algn="ctr">
                <a:lnSpc>
                  <a:spcPts val="1700"/>
                </a:lnSpc>
              </a:pPr>
              <a:r>
                <a:rPr lang="en-US" sz="1600" b="1" dirty="0">
                  <a:solidFill>
                    <a:srgbClr val="FFFF00"/>
                  </a:solidFill>
                  <a:effectLst>
                    <a:outerShdw blurRad="50800" dist="38100" dir="8100000" algn="tr" rotWithShape="0">
                      <a:prstClr val="black"/>
                    </a:outerShdw>
                  </a:effectLst>
                </a:rPr>
                <a:t>Unit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80315" y="1326098"/>
            <a:ext cx="1894114" cy="515526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2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153,000 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91942" y="2057400"/>
            <a:ext cx="2090057" cy="515526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2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48,800 cm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326098"/>
            <a:ext cx="8686800" cy="1996004"/>
            <a:chOff x="304800" y="1326098"/>
            <a:chExt cx="8686800" cy="1996004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1326098"/>
              <a:ext cx="6127521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800" b="1" dirty="0">
                  <a:ln w="9525">
                    <a:noFill/>
                  </a:ln>
                  <a:solidFill>
                    <a:srgbClr val="FFC000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Practice 3:</a:t>
              </a:r>
              <a:r>
                <a:rPr lang="en-US" sz="2800" b="1" dirty="0">
                  <a:solidFill>
                    <a:srgbClr val="FFC000"/>
                  </a:solidFill>
                  <a:effectLst>
                    <a:outerShdw blurRad="50800" dist="38100" dir="5400000" algn="t" rotWithShape="0">
                      <a:schemeClr val="bg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sz="2800" b="1" dirty="0">
                  <a:solidFill>
                    <a:srgbClr val="FFC000"/>
                  </a:solidFill>
                  <a:effectLst>
                    <a:outerShdw blurRad="50800" dist="38100" dir="5400000" algn="t" rotWithShape="0">
                      <a:prstClr val="black"/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153 </a:t>
              </a:r>
              <a:r>
                <a:rPr lang="en-US" sz="2800" b="1" dirty="0" err="1">
                  <a:solidFill>
                    <a:srgbClr val="FFC000"/>
                  </a:solidFill>
                  <a:effectLst>
                    <a:outerShdw blurRad="50800" dist="38100" dir="5400000" algn="t" rotWithShape="0">
                      <a:prstClr val="black"/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kL</a:t>
              </a:r>
              <a:r>
                <a:rPr lang="en-US" sz="2800" b="1" dirty="0">
                  <a:solidFill>
                    <a:srgbClr val="FFC000"/>
                  </a:solidFill>
                  <a:effectLst>
                    <a:outerShdw blurRad="50800" dist="38100" dir="5400000" algn="t" rotWithShape="0">
                      <a:prstClr val="black"/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 = how many L?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2001" y="2070224"/>
              <a:ext cx="5486400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800" b="1" dirty="0">
                  <a:ln w="9525">
                    <a:noFill/>
                  </a:ln>
                  <a:solidFill>
                    <a:srgbClr val="FFC000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Practice 4:</a:t>
              </a:r>
              <a:r>
                <a:rPr lang="en-US" sz="2800" b="1" dirty="0">
                  <a:solidFill>
                    <a:srgbClr val="FFC000"/>
                  </a:solidFill>
                  <a:effectLst>
                    <a:outerShdw blurRad="50800" dist="38100" dir="5400000" algn="t" rotWithShape="0">
                      <a:schemeClr val="bg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  <a:r>
                <a:rPr lang="en-US" sz="2800" b="1" dirty="0">
                  <a:solidFill>
                    <a:srgbClr val="FFC000"/>
                  </a:solidFill>
                  <a:effectLst>
                    <a:outerShdw blurRad="50800" dist="38100" dir="5400000" algn="t" rotWithShape="0">
                      <a:prstClr val="black"/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488 m = how many cm?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63586" y="2819400"/>
              <a:ext cx="642801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800" b="1" dirty="0">
                  <a:ln w="9525">
                    <a:noFill/>
                  </a:ln>
                  <a:solidFill>
                    <a:srgbClr val="FFC000"/>
                  </a:solidFill>
                  <a:effectLst>
                    <a:outerShdw blurRad="50800" dist="63500" dir="8100000" algn="tr" rotWithShape="0">
                      <a:prstClr val="black"/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Practice 5:  21,877 mm</a:t>
              </a:r>
              <a:r>
                <a:rPr lang="en-US" sz="2800" b="1" dirty="0">
                  <a:solidFill>
                    <a:srgbClr val="FFC000"/>
                  </a:solidFill>
                  <a:effectLst>
                    <a:outerShdw blurRad="50800" dist="38100" dir="5400000" algn="t" rotWithShape="0">
                      <a:prstClr val="black"/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rPr>
                <a:t> = how many km?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333999" y="3404965"/>
            <a:ext cx="2438401" cy="515526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b="1" dirty="0">
                <a:ln w="3175">
                  <a:noFill/>
                </a:ln>
                <a:solidFill>
                  <a:srgbClr val="FFC000"/>
                </a:solidFill>
                <a:effectLst>
                  <a:outerShdw blurRad="50800" dist="50800" dir="5400000" algn="t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0.021877 km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8842" y="5599393"/>
            <a:ext cx="358140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4000" b="1" dirty="0">
                <a:ln w="9525">
                  <a:noFill/>
                </a:ln>
                <a:solidFill>
                  <a:srgbClr val="FFC000"/>
                </a:solidFill>
                <a:effectLst>
                  <a:outerShdw blurRad="50800" dist="63500" dir="8100000" algn="tr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Try some more!</a:t>
            </a:r>
            <a:endParaRPr lang="en-US" sz="4000" b="1" dirty="0">
              <a:solidFill>
                <a:srgbClr val="FFC000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8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9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oon 21"/>
          <p:cNvSpPr/>
          <p:nvPr/>
        </p:nvSpPr>
        <p:spPr>
          <a:xfrm rot="9182831" flipH="1">
            <a:off x="8184851" y="32524"/>
            <a:ext cx="851496" cy="1596703"/>
          </a:xfrm>
          <a:prstGeom prst="moon">
            <a:avLst/>
          </a:prstGeom>
          <a:gradFill>
            <a:gsLst>
              <a:gs pos="0">
                <a:srgbClr val="481F67"/>
              </a:gs>
              <a:gs pos="32000">
                <a:srgbClr val="F4910C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04800" y="248500"/>
            <a:ext cx="8305800" cy="874599"/>
          </a:xfrm>
          <a:prstGeom prst="cloud">
            <a:avLst/>
          </a:prstGeom>
          <a:gradFill>
            <a:gsLst>
              <a:gs pos="3000">
                <a:srgbClr val="FFFF00"/>
              </a:gs>
              <a:gs pos="50000">
                <a:srgbClr val="FFC000"/>
              </a:gs>
              <a:gs pos="100000">
                <a:srgbClr val="7030A0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EFA51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9715" y="248500"/>
            <a:ext cx="5317672" cy="87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>
              <a:lnSpc>
                <a:spcPts val="6100"/>
              </a:lnSpc>
            </a:pPr>
            <a:r>
              <a:rPr lang="en-US" sz="4000" b="1" dirty="0">
                <a:ln w="19050">
                  <a:solidFill>
                    <a:srgbClr val="FFD757"/>
                  </a:solidFill>
                </a:ln>
                <a:solidFill>
                  <a:srgbClr val="6E4080"/>
                </a:solidFill>
                <a:effectLst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Converting Metric Units</a:t>
            </a:r>
          </a:p>
        </p:txBody>
      </p:sp>
      <p:sp>
        <p:nvSpPr>
          <p:cNvPr id="23" name="4-Point Star 22"/>
          <p:cNvSpPr/>
          <p:nvPr/>
        </p:nvSpPr>
        <p:spPr>
          <a:xfrm>
            <a:off x="381000" y="350085"/>
            <a:ext cx="533400" cy="1026893"/>
          </a:xfrm>
          <a:prstGeom prst="star4">
            <a:avLst/>
          </a:prstGeom>
          <a:gradFill flip="none" rotWithShape="1">
            <a:gsLst>
              <a:gs pos="34000">
                <a:schemeClr val="bg1"/>
              </a:gs>
              <a:gs pos="73000">
                <a:srgbClr val="FFC000"/>
              </a:gs>
              <a:gs pos="100000">
                <a:srgbClr val="552579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C:\Users\Owner\AppData\Local\Microsoft\Windows\Temporary Internet Files\Content.IE5\M780U359\MM900043729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02" y="2819400"/>
            <a:ext cx="1755698" cy="1981200"/>
          </a:xfrm>
          <a:prstGeom prst="rect">
            <a:avLst/>
          </a:prstGeom>
          <a:noFill/>
          <a:effectLst>
            <a:outerShdw blurRad="50800" dist="63500" dir="60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62000" y="1219200"/>
            <a:ext cx="60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solidFill>
                  <a:srgbClr val="00B0F0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So how do you feel about converting customary and metric units?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600200" y="2310106"/>
            <a:ext cx="2164056" cy="1318378"/>
            <a:chOff x="1347949" y="2438399"/>
            <a:chExt cx="2164056" cy="1318378"/>
          </a:xfrm>
        </p:grpSpPr>
        <p:sp>
          <p:nvSpPr>
            <p:cNvPr id="36" name="Oval Callout 35"/>
            <p:cNvSpPr/>
            <p:nvPr/>
          </p:nvSpPr>
          <p:spPr>
            <a:xfrm>
              <a:off x="1347949" y="2438399"/>
              <a:ext cx="2164056" cy="1318378"/>
            </a:xfrm>
            <a:prstGeom prst="wedgeEllipseCallout">
              <a:avLst>
                <a:gd name="adj1" fmla="val 45157"/>
                <a:gd name="adj2" fmla="val 52069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24149" y="2546607"/>
              <a:ext cx="2087855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This bloke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thinks </a:t>
              </a:r>
              <a:r>
                <a:rPr lang="en-US" sz="2000" b="1" dirty="0" err="1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convertin</a:t>
              </a: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’ metrics is wicked-brilliant, sir!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07875" y="1950184"/>
            <a:ext cx="3069770" cy="1728216"/>
            <a:chOff x="5204460" y="2918030"/>
            <a:chExt cx="3069770" cy="1728216"/>
          </a:xfrm>
        </p:grpSpPr>
        <p:sp>
          <p:nvSpPr>
            <p:cNvPr id="39" name="Oval Callout 38"/>
            <p:cNvSpPr/>
            <p:nvPr/>
          </p:nvSpPr>
          <p:spPr>
            <a:xfrm>
              <a:off x="5230585" y="2918030"/>
              <a:ext cx="3017520" cy="1728216"/>
            </a:xfrm>
            <a:prstGeom prst="wedgeEllipseCallout">
              <a:avLst>
                <a:gd name="adj1" fmla="val -47532"/>
                <a:gd name="adj2" fmla="val 45513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04460" y="2975674"/>
              <a:ext cx="306977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Since me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fancies the metric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system so much, me thinks me might become one of the Queen’s royal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b="1" dirty="0">
                  <a:ln w="6350"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50800" dist="38100" dir="8100000" algn="tr" rotWithShape="0">
                      <a:schemeClr val="tx1">
                        <a:alpha val="80000"/>
                      </a:schemeClr>
                    </a:outerShdw>
                  </a:effectLst>
                </a:rPr>
                <a:t>subjects! 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91886" y="4773305"/>
            <a:ext cx="37719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00B0F0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Sparky, why are you speaking with</a:t>
            </a:r>
          </a:p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00B0F0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British accent?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3403">
            <a:off x="4976339" y="3961489"/>
            <a:ext cx="1491345" cy="838881"/>
          </a:xfrm>
          <a:prstGeom prst="rect">
            <a:avLst/>
          </a:prstGeom>
          <a:noFill/>
          <a:ln>
            <a:noFill/>
          </a:ln>
          <a:effectLst>
            <a:outerShdw dist="63500" dir="4800000" algn="ctr" rotWithShape="0">
              <a:schemeClr val="tx1"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889306" y="5442896"/>
            <a:ext cx="36870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00B0F0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Ok, that’s just weird!</a:t>
            </a:r>
          </a:p>
        </p:txBody>
      </p:sp>
    </p:spTree>
    <p:extLst>
      <p:ext uri="{BB962C8B-B14F-4D97-AF65-F5344CB8AC3E}">
        <p14:creationId xmlns:p14="http://schemas.microsoft.com/office/powerpoint/2010/main" val="11890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1" y="1371600"/>
            <a:ext cx="748823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254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We convert units to make numbers easier</a:t>
            </a:r>
          </a:p>
          <a:p>
            <a:pPr>
              <a:lnSpc>
                <a:spcPts val="31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254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to use and understand.  </a:t>
            </a:r>
          </a:p>
        </p:txBody>
      </p:sp>
      <p:pic>
        <p:nvPicPr>
          <p:cNvPr id="12" name="Picture 13" descr="C:\Users\Owner\AppData\Local\Microsoft\Windows\Temporary Internet Files\Content.IE5\QK2ERRV7\MM90004373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3497"/>
            <a:ext cx="1600200" cy="2055303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198983" y="3471513"/>
            <a:ext cx="2514600" cy="1176687"/>
            <a:chOff x="5182015" y="3429000"/>
            <a:chExt cx="2514600" cy="1176687"/>
          </a:xfrm>
        </p:grpSpPr>
        <p:sp>
          <p:nvSpPr>
            <p:cNvPr id="14" name="Oval Callout 13"/>
            <p:cNvSpPr/>
            <p:nvPr/>
          </p:nvSpPr>
          <p:spPr>
            <a:xfrm>
              <a:off x="5182015" y="3429000"/>
              <a:ext cx="2514600" cy="1176687"/>
            </a:xfrm>
            <a:prstGeom prst="wedgeEllipseCallout">
              <a:avLst>
                <a:gd name="adj1" fmla="val -45180"/>
                <a:gd name="adj2" fmla="val 63336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82015" y="3483863"/>
              <a:ext cx="2514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And why</a:t>
              </a:r>
            </a:p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do we need to</a:t>
              </a:r>
            </a:p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know how to convert</a:t>
              </a:r>
            </a:p>
            <a:p>
              <a:pPr algn="ctr">
                <a:lnSpc>
                  <a:spcPts val="18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units anyway?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05200" y="4800600"/>
            <a:ext cx="75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52579"/>
                </a:solidFill>
                <a:effectLst>
                  <a:outerShdw blurRad="50800" dist="381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800" y="5716330"/>
            <a:ext cx="6934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552579"/>
                </a:solidFill>
                <a:effectLst>
                  <a:outerShdw blurRad="50800" dist="381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cell phone might measure 0.12 meters,</a:t>
            </a:r>
          </a:p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552579"/>
                </a:solidFill>
                <a:effectLst>
                  <a:outerShdw blurRad="50800" dist="381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which is the same as 12 centimeters.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0" y="2895600"/>
            <a:ext cx="32181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rgbClr val="552579"/>
                </a:solidFill>
                <a:effectLst>
                  <a:outerShdw blurRad="50800" dist="381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which is the same as 175 tons.</a:t>
            </a:r>
          </a:p>
        </p:txBody>
      </p:sp>
      <p:sp>
        <p:nvSpPr>
          <p:cNvPr id="19" name="AutoShape 4" descr="data:image/jpeg;base64,/9j/4AAQSkZJRgABAQAAAQABAAD/2wCEAAkGBxQTEhUUEhQVFhQXFBQWFRcXFBQVFhYVFxUWFxQXFBcYHCggGB0lHBQUITEhJSkrLi4uFx8zODMsNygtLisBCgoKDg0OGxAQGywmICQsLCwsLCwsLCwsLCwsLCwsLCwsNCwsLCwsLCwsNCwsLCwsLCwsLCwsLCwsLCwsLCwsLP/AABEIAMIBAwMBIgACEQEDEQH/xAAcAAABBQEBAQAAAAAAAAAAAAADAAECBAUGBwj/xAA+EAACAQMCBAMGBAQDCAMAAAABAhEAAyESMQQFQVEiYXEGEzKBkaFCYrHBFFLR8CNDcgcVM4KSouHxJFTC/8QAGgEAAwEBAQEAAAAAAAAAAAAAAQIDBAAFBv/EADARAAICAgEDAgQFBAMBAAAAAAABAhEDITEEEkETUTJhkaEicbHh8BRCwfFigdEF/9oADAMBAAIRAxEAPwCTPUkNBWiKa+kej55BYqarTLU0pSiHikDTNUKFDNhAKbRSVqejQO4g1JanoqQSiAiKZhU38qiRXHElEVEmnmmNdR1kYpwlEtrRGWuF2BApytSxTCgEhFNpogFRIohGC0azbzTolWLVulkxkMXig3SSKvDh6a5apE0M0zPt26OMVJhFRLU3IqJLUiKGGpjcodoe4jct1XK0ZrlBLUyQjZBxUdFEpGiKCilU9NKmoWymBRAtJRRkWmAh0WqfF8zVF8JDuZChSD4hjMbQd6uXrZKMFMMVIU5gEjBx51xPLtWpEvAKyMA6gaQJbtOZAGdsiMVj6vNLGtLk1YManydhzf2ldOET/wCCFZk/wWuByzYjVqSC8tLZAGdiDWbyvnWtFa6mgmRKsHRioltPXA3x8zXtK2OH4uxo0K9oaQAUIUQoKlJAkAMMjG46GuH5n/s/90v+ExIGMJbLxOrxaQs59T9BXl4s+SD0/qehkwRkuDFs3FY4IOSN+o3qworN4jlkSpbSumQDbI1HyQkbQDvjSN5xLhODJ+EzuD4VkTkR4wA2RiMERJkitkeuf9y+hlfS+zNQU5qqvB42uwQPEWViviAIABMtscnqcAVq8PwYYqX1AspkC5YtqTkWwlsErtpxgDxScmnfXLwgLpX7lEkChPdqzc4ZElihN1zIwzhU6sqKulmJ2nwxECpDljQXYgagSNalUVzsvhiOoiBG/YGkesj5Qsuml4ZRBohq1wfL1lveXVEQIWXJJ1RED8tXeK5MFClX1agDA+IjAJVGgtk7feqf1WNurJ/0+TmjKQ07vV3iOUOF1r41iTA8Sj8wzGx64istjkg4IMEHBB7EGqxyQlwycoSjygpNIGhsadadoREtVEtJURRrZpWOixaSjKtVw9I3Km1Y6aRaL0G5doJu1EtXKJzkMxoLGjUJ6dCMiGohbFDikWrgEWqNImmmmoWx4ppqOqozRoFhNZpUPXT0QDW1o0VELFJjXA2S1VzfthwrhDftiSoUXBG9sNO4zgnOdvSuiWplQQQQCCIIIkEHcEVHPjWSDiy+KXbLuB+xH+0ccOf4bjDCggLcEMVnOloHiAkid8bGvXOB463eUNadLifzKwOexjavmj2i9lChd7X/AAjB07sneMTpgRvj0FYnKuZcRwzMbF24mI8LkTvp26eL714GSMsbqSPXx5IyWmfWHGcBZug+9tow/MoP61gcT7I8K0lEG8iCuD0AIRjFeIj/AGrcwXUputpOBgEj/S3xfWhX/bnir+rVxVwITJBdwignAO5joJml76HpPweg82s2OHulfdM3hYavduTIM4LAA5JnAiNq2+D5/wAPbtgJYlpUYIuaWbcMPi1ADYA7V4lwfHlmwzESBqfUBJiQiIR1kxP9K7PlXL7l3xzq06gNTMjYAEprdmHYQYqsZd2iT/Cej8t50lxhIBuEZFvUlySwnBYbY333wK6i9b1CGgiIIiSflPb9a8x1XQwKsphvCL1oMvoLqzdUwDnAwMya0U9oPdaVvhwJ3S7w/GgAd1n3i4AmAT6dOkPGR0fF8CkElFYouFKG422kEL4JHT9I3rg+fWFBdSSWOnUv+JYuhZl4N4MrYzJbr1r0HknH2r1mLF5bqiQ5Us7LOYuW7hLr1wfpFZ3MuUNdU6Ftsmn4kYRqkfhMnbV+IRkRma6LvR015R53y3nF2y5IvXLWpsFx5xDEDSRHbsSa3b3NrTqBetLrgNqJNs+JC0qASkHcAsPStnhfZu0pi4NcgAogKr2JKAQCJ6HpUx7I25YKNKkHSBqZvWGETttn61VKnyS7W0ceeYKzaVVwASB8Mx0nvnt2qzbaf08+vT5Vrcf7HlZjUwjOgbgDBZNj1+pNYHEcE6eI6nAhRpYrHnpJjr3BzvWiGacfmZp4k/BrcNy+7cylt2HcKY+u1aNv2d4k/wCV9Xtj/wDVc/yrmLpm25kkSCSqwR+LUBGYEHHY12HKPaTWM4YeePlTT6nJzGh8XT43qTdjct9lbjBvfTbgeGCjEnzicVk8z5ZcsZceHowGPKe3pXW/7zYjela5iZzBH1qEeryKVv6Gp9DBxpfU4Or9vk3EHTFp4aIMYz1J6fOu1v8AM0xq0ntgH6Uw5yu/71V9bPwiK6BeWcHzTgnsPouxO4IMhh3GB9KpzXox5shzpB8yBVL+Ntq4dbNvUWhngKyrBlgYydhGN6MetajuOxZ9BvTOF1VEtXfW+KtHUfdW5YFSdCyQcEExkGqfMOB4e4oUILZ1KSyKoMD8O0AGqLrV5iI//nyrTOLY0xNWuY8P7u4yidGqLZZll8SYA/pVWK3Qmpq0efODhLtkKninFI0wo2mlUwopVxxEmhk5pA04ogWyQqeaZRRBSsogUVh8z5NObUK0iRsCAZx2M10TLUAlRyYozVSKRm4vR53zDl6gsqWlFyFkXE1AAgDUsyCSewMmR5UHiOGU2kstOtmNx9ATQhUlBqCL2BxsAxJiZHoXMeWpcKkjxKZUjcTvXGcy9mnVjksrt+EaRvMkzggTEDeOmK8jN00obStG/FmT0zQ4ngRbVXYe7hWVPdpknTI0KIBGwJLDB3zR+Kt3vdL7u5dtWNIVibgVyXBBLqvwKSlxRGIMSZyCx7QCxaY3CGvhGV2dtZuLdBUlWYjxrvBzgnINYljmFq4SjQjgt8YGROVQ5BxkEwCZyOsG/YqkzrOH5ubcL7+4CqrqcsLisyiRcBcMCnnjyMbXuXcmHMmIWFgai3u4CqQNOo9WMGJPQnpXAryu7JGAsA6WdUHiknSSQoBGpcHT48R19I/2X8WWt3lBVGe2jbzDKw1AyBGWOD50VLu0d2pHR+xvsvbsa4uOb6F4KtMI2F0AyJETtBmDOCOl427pX3l0KUx/jWyZ04+NRnfsW9K86vc4bh+JW+G8KmHEjxKzQ3hXHbPc+VNY5k11SZ0hmMSehbt85nyPbNfTqVHeou076xxNo3VKsWJUkEDBBg4HU+nfatG+0gMvjBxho9SDsfnXmFy24EgEgiYEYjTLdxEjIoh43iLX+JZuaZiVbZojXIbc5nV579KaUBY5fc9H90cFhL94gx2nPYVG5wSuZKgkbH8Q7xNecXvafiVlZN1SurRIV0/mKNpBIx1ncYzVjhPa680awWGQYhLqsMRGz5HQdelAfvTNT2h5JbkMg1HAgZYRgA9Ygf8AuuNd2S4cySCYhp3g+RM9vF5Guz4b2msglboEiRqCaTAOzJ065E1le072OIDFdLRpgBiBOnYEYO4p02SmlygXLvaHZW6x128p65xW0nH9enSO1edHh2t7yVkychlYSB7xeokHIzitDgebEaVOPij+U9MHbtt8wMUNS09MaGaUPmjrH4vWZOrHSDFGtXtRjaPWsI82YAk6jHQCT8gN6rJxnEXJIVbeRAeGJGMwOvlRWNvSKPqIrZ2liJywx5/1qpxXF21JDOmSYEwdPc57zXOWOBLvNxiWzA2UT+UYPqftWjb4PGYkbHG1WXS3y6Iy632Rbtc04dQZu2xHT3i7kSOvas1/avhzlGdxtKW7jL/1RH3p2tAHFRWqLo/n9v3JPr37GTx/OTfLW7Nq8GChwzo1pdWoacsMid/IN1gHUCCiCmcVpw4vTvZkzZfUdtA2SoaamadBNaDPRCmqxopqHcg0ykKkKirVO3TMCJLVm2uKFAiprdpXsqgjCmCUPXU9dLQbFfXqKrxRGudKHFL2oPccZz/2S8TPZJNt8Nb30kkEsCckdY/sci/AXldrYYvoyFJnSRpghDMkBYgThT0r2IisvmfJ1uyywl2PDcCqSCMrMjIBz8h2rBn6K9w+hrxdU1qRwHJ+YNpdR4iQ17R2IPjW0xky42I2OoFTvXZexvMbfvlYWyYIuXV0sgeUYsyEYMox+IidIPWuJ5jym5ZvK146DqJ1qp0PJksumIP5dvStX2dvXEcFQIkaoVSACrg6ivxFi06ogaeuY89JxlTNcqatM9A9ueA93cGkSjIukkk6hghgYjp6YrGustoDSW2IAM6ZmTp9Jrq/aLiFNu2lsglEIVxBAUMwUR0IgivPOY8UxIDCB5E6iQs+hGK0S/CrZB7lSJcZzMht8QR1A8anyInHltWjwnPHfRJIIVvBEo0tbJ8gSwkDy84rCA8XxehLFQcxq7neem01bvWTOtgoEgYBAGkAQAemw+lQ7ndjUjpODuo7lSCdCziZmNRYCcqCI/sVPjeFDFirAMZ8MYABBBViOygTP4oO1YLOZBkghSc4IjcY28JPnmtMcWzASNRUYjByQYJGPqO3arJ3yJQO+GuE23JVtMI2gZOPdiTBJOkicHyyas8Zw0Iivc03PiUr1DkEbHoP7ANTfhlIBksm41EzGMYmDET6HtUb90td03CACqjy8RALecLgj13pu0FkGRWKFnYPmSjAT5GZ1CCD9dqoX+Ck/CBEEw25giRHXJGr+s0XinS1qVwHUHwQQVCjqp/LBPfpjepWeYEFYPgYfEJJByIx09a7Teztisa1MDK6R0IgjyyRj5b7VrcLeB38qoe7BYhJECBgjsYJG67EdoGcVXscVDLbZWUzGrHxbgN69D19d7wn2MnOPcjp7TxmjNckVn2LmIbej+8rcqezK9DEZpjUWNMGqiEJVFqeaiaYRjTR7Q2qNpZomkHHalbCkHIFKq5NNS9o1matEWhqM0YCqsnEIop1FOgpE0jKoZhTVFjTFqYDZMUxqAalQoNhRUSaYmlvStDJgOK4dbilXGpTuD/eKz+Vey+m54G8JO53XzJjYCt1bQVNTsqywQaiBJOcd8VT4znipqt2iCCANQBDEwC2TsJkbDA9ax51BvfJoxKS/INxbKbjkHBZiJ3gkkT8q5bmzqWjE77iY8p+dW34k5NYnMLBvK1xRKKSmqGiQILKRkgExI6jyNZMsrVIvFK7Y/DcXbywHiAjK5iYPxHfef6bbHLmtMoC4A3iTsZ7bDH12rg21kjfUW8JzLBokNAyZC59ZGRG1yssrSMAATEgddQIn132jyrJDI7KzgkjqvcgjosQcHYGWBAPk36etG4fSpecmD8j3MHbJ/8AFVrPGEqAYBG+YwZj0z0/90LiOIO+T33J2EjzOPL1rTaWyOy1a4zS7CIXGIAGoZkDoDMRn4qKBrMH4QCyt0GPGD6xOeoPestwSANUk4EDeBH7DrvFTTjNgZkLKsNOGgFtjkbmD1kYpVL3DRav2AJU4nIbpLTqM+Y79xVDhLWjEEK5M5ETtiB4dh9Yov8AFq5a2TIZgbM9dptydsn9uuC2/GIcgGZWJBDKYIM75jNHTejuDes3ioVQoYkYBx4BuZjcdqzudWD8Sd4ztHUHyq5wPGe8thGDSpgGc60OSDAn+xR+JVX1AjBAOwwwAGcdsfStHxITgzOC47UMz2GQekx/frWuuRIwPM5j965Q3ApkL4temWbwntO0EEGB963OWcVrWTAYGGWZg79QD9qp0+W9Mllh5LxNRNPUa3ozMkaQqJqYNMKTtXIqDvNRIpUKBYtVKok0qJ1laamGpqQogSJaqcGmpCgMh6aKcUq44YCninmlqrgk0tTR7sWbbu+mFUsFJALtsqjrk4xtk9KHf45LNlnufConzJJhVHmSQPnXEc45qbt4FRrfTpFq2JKqsk4UknuSTueggVh6nP26RrwYk9mhzDmzXhb1hAUU4QEAFo1QTJMkdewqmhnbcn1M9AKJy/ld9z4rfuhAMllY5AMaQZneZIrouB5elvuT1Y/F9sD5Vmx4Zz2yk8kY6M23yA3ABdYqvVVMMR2Zug6ED61tCwFACqFUCAqiFAG0CjrFM71thjjDgzSm5LZz/MvZ5Lh1IAj9xIB9QDv51kPwj230lY8IgkzOcwxGdzj03rtNNM9sMIImpZemjJ2tMeGVx0zh74Ik7KZ3InuPQ4q1w/FFsMF67gRvkfID9avc15O65tZWR4SAYHUGenpms73Y0mJjEDsT+vQRXnyhKEqZpTUloP7sjsRJYagYELt5YAPyGKb3ZYBx6NGDqmScYAOoeWDReEuSCH3kZjVqBMAHEbz9qJYUr8JkMIg4kEqJCgAyBOM/ahSCYV7IkABtQYGQucSZ6EQPKtyzxQu2gznS4KqWjDOZ0uD1MCCe8eVc9xJVmx8W4XHwj036/Q1c4clfCCPEAAC251Aqep+3UVKE6ZSUdHTcu4oIST8QZQ3eSYDR0/pG9aT3y9zwAFep/N/L95nyrmuE4vX4t/CUYARqCmAT55iZ/Ca3BburpuoR4lhgYOJ8JIHXec1tjPWiDQDmvBAsZ+IgwAD4gBj1ORmqPJrkzsWgSdtYzpaOh3Bz0o/G8UwSGt5k+KZ0idonM+uIoFu/7u55EnUe/Q+mTXWlNMDVqjftNgVIiq/C3w0wIgx/QijTXpY5WrMc0OwpA0iaYiqokx5pmNIU5onbBU9SpVwCoDUxQxRAKLAiYpU60jQGFSFNNOK44ekDTU9cdwC4iwlwabiK4mYZQwkbGD61Dh+GS2AttFRRMBVCjO+BRiajSuKu6Ht1QQU6tUBTzShDUpqK021CghCacGhzTiupHEiapcfwAujsfsfIxV9RUlFTlFSVMZNp2jlG4ZrZGoDfO4LY31Qfp6UW44AnOkbRJywOZjMzme3eujfhwwIYSP72rM43loVcHtp64JyKwZMHbuJohkvk5fj+HyWU4BML2Ehs+kd4x9Rm2G0xuh/NjURGVzgmPkOm+jzC2AegG0HAhcSY3npHbzqlC6CQIEEkagJAB1AkHGCD9e1YpRpmlS0GRWJYoxKsjbSR71CDpgfl1GM/DkTFbHL+Z6f8EthhqQySQGE6T2E6lGcbVl8JxYW5pBID6gWJwTpOVYjOMzv4mzsRZt2XIhEBKlgy5gwwY6ZIA+NlB7561WEmtoWSLI4j3uJIKzrPWAQCB0J2n51TZmDtAPhY7wWIGHnboQ0mqtziGs3GZtB1NacicSVKuAQOrI042NaLuCRJACwh3gzsc7agIPTftTJ935iNNGhwlvRpwNobp6H++9aU4rJSe58p/KYI9d607IxXpYWloy5AhNRJpGlWpMzsVMTU4qBFNYNkSaVSpqXuOoqA0UUEVOadixCCnmozTA0BiVODUaQrjuByaeaalXHDUqVPXDIQNSFRBp5pBiaGnFQBqSmlbCSpxTU4FdZwW3RR3odkdJqwBNTbHSB1M2wQZ64ptPSiquP12pXwMkctzC0ZIODkD828TnfasFrDEwARJ05DRGkiAYhcYgZx866zn9ggawMfi2G22e09PSudvoG1RBIx8JE9YaDkSPXFeZnhT2asb0U7dtg6XhgaQMGQVEHPWcA5EwSTtjpX4prdtYA8RRmGqD4RqYNtqwWH27xg2bM6NKwfDIlsgGWPoTiMxmr3KLwxEEsgZYERgyJg4w3p9QExumPJAOc2JRcadNzQMj4WEod8QVY9PizT8HxDAArGoJnwgBXtNIBk58Fz0me9a3GWF90SCtxGQvpESWTSRBghd7mO6nFU2tajrVv5WMkEAkMGBE7Qv9zFM47sS9UD4fU1pXtzqU5UnfYmT1nf1JroOHMRWZyPhiGe3mCpKg9IciR2BJO2JnvXQvY0hZ8vn51s6fjZDKgN2OlQUVYK9aga2xdmZojcFCIqwVoTkU7YtAYpUjSoWMefpxXEj8TMNx4yD/5oB5neZiNd4iREB8ntgigarZafGGA/G7IPtSXmyCNRBgmR75iO0iVGfnWCU/8AkXjC+Imne5leT/NZf9Ycgd8kyfnULvNXJA9/OJEMV+bBSP1oN3mPDOpkFz3Klv8AuINZ9y7wQYtpLHeBbI+mQKWU2v7vuUjjT5T+htNzd1WDcPXxAuSPPrJ8prPT2gusTovEEdLhZRjrP/kVWtcVYPht2ng5Ik4+QBj60r1pANQsaiBABMzPcRP2oPJN8P8AUZQiuV+hoJxnEXVzxAWcDS9wT65/an4fgrobV755AidTfTLTFZdnmAQ6SApJHwswj7Z+ta1rikMTePl4vFPaI+1NGUZcvf5iTUlwtfkX7N66B4rtzuIZiYOR0PTvV21xJ7vPnrrP92JzrJjIKp9DIB+9F4dwpgI3nCjH0Y/arJtEmkXv4hz+Ly3M/erHCMd5n51QtlCcPkYjUD64q7a2wadbBovK5oguEVUW5AyY9aB/vqwDpF1C3ZWDH6LNFyS8hSvg1VuVF71YT+1XDqwX3gg/iGVB7MelWrXO7DbXbZ/5hU/Vi/I3ZJLaNfhb09etavLhMgiTiM+ecfMViWro6Vo8uujVORtJzkTECP7xRbOilYXibeljvE9/tQ3uNEAnHT07t9KLx94Tjtmo6xt0K5wN5MEiPTb9qFjVsqcS5IAkkGQf2xvWA1oo8SQQWmTkEyBAHoPTV9eh4twubjqqnqxAHrJjtvVLhOO4O4wD8RaABkn3iaCOsn9qz5knRSAk5K7W9fTxxO5DSMk4I6we9ZXD2BqAI20jSemTrM7xGrbMN1rtuK5nwjKq279pgIgLcSfLAPlVDibKsNI0AkZ8QPciRO21T9NPaGboyeVpCLqEMFu4joVcgwIzBkf6vOjct5abrKiAAlFDRjTpuyOhHQnfOKuW7vDWmCm9aBVSINxBEjJMmRJJPqaPyfnXBI518XaDRoADYjVOXiAPnXNKK5Cts2LPs9bt3C6sQABgwRMyabj3B8KrgGO533rct8TZvQUvWnxICOjk/wDSapNwZRiyKfF+g9fWqQkgTic9dWDFVrlo7r9M1t3uBb4ip3k+GcVVuZACjAGMfetUZexmarkx2Jxn70G5PetUWBv+1Vr9jeKZtimcSaVGNulQ2DR5z/u3JkLt/IXz8wCeu1OLdsf5dosPIpH/ACuD9qsPzK1J03AT2IZvtIq3wl0vBgT30BSPWWJqPZG9DKckt3+hQVNR1N7pRAEaSTHlLUQIfhRbceagA+Yw32rQNlifiKkHfSrCrR4fEAif9IH1pewp3Gdw/Akg+K3/AMo0/oBVTj+AKrC3E17iBJ8t2qd8G1OthBPRWck/PArOfmcNJW4SDibaKB8yv6UknHhjxjK7RnXLN9/juEZjT4x9lWKGthlyk7dm/QrWiOeMP5jM50oD9dNRTi01eJrgUnI1Ab9cDaoOMXwzSpTWmiH8TdeNV06gMalIjtBIgUXRfCajdJ/0ySSfRP3rWQLulxW6AM4YeW+1Au27ozJAmTpVM+WAfrVOzy2yXqK9JGUvC3WBOtt4ybnX1WPlUlW9a8DXbq/6dX2o3FXblwAsr6fwg6hkdqg/B3RGhtDRMAwfmRmk7fax+5+aC8ajOkNcukLk+8KQexIBI6bmgPy8gDTbIkZYIzn5dBQuM4O+5DXld/zKZ/XArV5Vw1y3u11V6KdJO3boK5R7pU0c32xtNAOG4cFQrISoPxaAjSfvFWhyVCZCMAB8RMTPSJoj8yOoqBcjPQT67bUK1xMCLjYmfErz9RNVqHDJXk5NfgOFe3hHKyBjVjH5WBg1p/xN9VxdAz0VWJ7eIrIrHtXLTL4FVj2jTPzZZqsyufwyRkwRjO0xiquq0SV2aXF8RejxXbkeTQfLIJ86zbd24I8V7SdvE8R+neocSgYCPeATJK5A6ATgmqYe4kabhKDowJ+ROo1GaLQ45LfEcOhkls+eDPrWYLyhobSo7liP0U1cs8wRGAZQJ7BmA+ZM1e4qXWbHus5IZJ9InY+tJ6altDqbi6kZWuyFnUhMjCM7Hzx0qyTZIWWC9pJBPfEfrQP4HiZ1sq47NHz0gxV1bbtuUExus7dfI0qh8vsNKSW7+5XC2CcOnqWUfoZFR4vgrCgsOIRTvCsrfYKSaBxFt7ebd6SN4tlYHq01m8SznxXGYkYmSfT0pJUvBWEXLiWv58gzX9GVLZMA4UH0xmtThPaN10hmb5u+ryggwK5cQfime8k0RbJOADHoalGbT0XeFNfiO0TnTXBINxlnIFzAPmNWfpV61zRoG4A66jGfTFef+5VTmZ32Jq6hcr4XkDpABH13rRDM/YyZOm9mde/PWJhLomcgO2w8hiqnG86bKi/4ierXDHrG1c9a97ABnTPXI+Yq7w164JgJB6aF/pTeq26oR4FFXZaF7iv/ALH/AHv/AEpqgeNf+U/9v9KVNcPn9xO2fy+hzf8ACXAdm+RzVzgSwYGbg/1ER8pIit1uZiSQuryKEfsaPZ4tCQDZMn8qwPrFMsMU9SEeeTVOIDh3dhOq6p9JX7Gr1u5cOPeIT30kH7GrVrjV2EjGBpP/AKqpxF8A516vK2n71RqvIq34DWeDu9bxjf4VI+RqTKuxdWxuY/SaocRw2oZuOB12WPkpip8JZs/hOfOST965PdfqzpLX7Fv/AAlXJtyPKfoBmqhXhgQW0Gegtk584zUuJuadkZ26DI/SqfvdRJPDeLyuAfWulJcf+nRi3vYS9x1tf+FYs+c+HHzWhnnLMNKqqej/AKalAoa3ujWFHqdRn6Ve/hLbBSyqgG6gAA/KkTk+GO1Fcr/P+Sl7y6YhlLfmuIPpHX5VFeEvkksAxjcBCfrM/ar54K0Z8I232/cCqj2rc7lSOoYfLYmuafl/c5NeF9v3ApxV8EB7e2RBIP71es8QLkB9anqNTTP1rL4vmyKwCe8Yjck6R9xNH4Ln0/EAD8/1IihHKk6bGlhbXco0blzhlaNKK2IkwD9YqK8Eoxo6fhVmj5mKZOMMYiI6sI+UCgpcuMRpuRHlj6Rmqycb4JRUvcK/L58Muo6iVz9ar8Ry9QIX3rHstwL9c09+yzTqdmxmIUegilyjl9uDKjfcnI+c0vb3OqG7lHdgbPAXCfCXXyZ3P6gioHh2kggEA+nykda271tFHxXM/wArE0J0tqILEz/MZkfLaucK0cpXsrW7QUSywSI8JkgeUbUW1ojAbV1JEkeuKT3CMWwiDzOon59KT28eN2B6wBn5gUydAavZO6oOFtg9S0R/ZqrxVm5HhbT84+pprnECIW3cYbfEM+pJrOe4JhrBI7Els1Oc1/P9FMeN/wA/2WChG90MesMD9oqSqG3XHXf9qKiqBKWdHSWx9IzRb11FADQJGdOon70vc/5+4XFXr+fQqX+ULMqgE7kwB9DVa9w9pYDMrGfhnp6irD8xtrIVGI6ln/aqqlSQfdL6wai5R8UWSnW7AXri/wCV4Z3Kxkdp3qPDkmdQPliZrWgEQqx6AECoXeWgjLHzzAo+nK7QPUjVMEUx/wATHaB+9FRBIhlHeQM0rfAA/CUI8wT+9HXlxJGw9NvpVUpexGTj7kyAMeH/AKW/pSqwOVn+Y09W7Z+xLvh7jp8HyFZfG3mx4j9TSpUuXgGLkoPeYQQxmd5M1u8sOpDqz65pUqz4fiNmT4Qmgdh9Ke1ZUDCgZOwHelSrTWzOwHMulYnD/wDFI86VKs+b40acXwG6MkTR71sEZA3HSmpVojwZWZ11RrIgRO3SrPBWV/lHXoPKmpVGPxF3wS5laWNh06CqF22NMwJneBP1pUqXLydiYXlxlgOk1c4kQJGDB2pUqdfALP4zPtGd81et2FMSq7dhSpUuPkeZZuIAIAAHaMUJzG3YU9KrLggindPjFaL/AA0qVCPLHy+CtxB+CrZ3+VPSpo8snPhAuKYxvWYjmDk7d6elUcnxFMfBG0MD0qwzeAUqVJiKTJBsCrKqCMgGlSrVEzz5KtlzqYSYjafOqnFfGPlSpVml8JePP/QVXPc/WlSpVRPRNn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data:image/jpeg;base64,/9j/4AAQSkZJRgABAQAAAQABAAD/2wCEAAkGBxQTEhUUEhQVFhQXFBQWFRcXFBQVFhYVFxUWFxQXFBcYHCggGB0lHBQUITEhJSkrLi4uFx8zODMsNygtLisBCgoKDg0OGxAQGywmICQsLCwsLCwsLCwsLCwsLCwsLCwsNCwsLCwsLCwsNCwsLCwsLCwsLCwsLCwsLCwsLCwsLP/AABEIAMIBAwMBIgACEQEDEQH/xAAcAAABBQEBAQAAAAAAAAAAAAADAAECBAUGBwj/xAA+EAACAQMCBAMGBAQDCAMAAAABAhEAAyESMQQFQVEiYXEGEzKBkaFCYrHBFFLR8CNDcgcVM4KSouHxJFTC/8QAGgEAAwEBAQEAAAAAAAAAAAAAAQIDBAAFBv/EADARAAICAgEDAgQFBAMBAAAAAAABAhEDITEEEkETUTJhkaEicbHh8BRCwfFigdEF/9oADAMBAAIRAxEAPwCTPUkNBWiKa+kej55BYqarTLU0pSiHikDTNUKFDNhAKbRSVqejQO4g1JanoqQSiAiKZhU38qiRXHElEVEmnmmNdR1kYpwlEtrRGWuF2BApytSxTCgEhFNpogFRIohGC0azbzTolWLVulkxkMXig3SSKvDh6a5apE0M0zPt26OMVJhFRLU3IqJLUiKGGpjcodoe4jct1XK0ZrlBLUyQjZBxUdFEpGiKCilU9NKmoWymBRAtJRRkWmAh0WqfF8zVF8JDuZChSD4hjMbQd6uXrZKMFMMVIU5gEjBx51xPLtWpEvAKyMA6gaQJbtOZAGdsiMVj6vNLGtLk1YManydhzf2ldOET/wCCFZk/wWuByzYjVqSC8tLZAGdiDWbyvnWtFa6mgmRKsHRioltPXA3x8zXtK2OH4uxo0K9oaQAUIUQoKlJAkAMMjG46GuH5n/s/90v+ExIGMJbLxOrxaQs59T9BXl4s+SD0/qehkwRkuDFs3FY4IOSN+o3qworN4jlkSpbSumQDbI1HyQkbQDvjSN5xLhODJ+EzuD4VkTkR4wA2RiMERJkitkeuf9y+hlfS+zNQU5qqvB42uwQPEWViviAIABMtscnqcAVq8PwYYqX1AspkC5YtqTkWwlsErtpxgDxScmnfXLwgLpX7lEkChPdqzc4ZElihN1zIwzhU6sqKulmJ2nwxECpDljQXYgagSNalUVzsvhiOoiBG/YGkesj5Qsuml4ZRBohq1wfL1lveXVEQIWXJJ1RED8tXeK5MFClX1agDA+IjAJVGgtk7feqf1WNurJ/0+TmjKQ07vV3iOUOF1r41iTA8Sj8wzGx64istjkg4IMEHBB7EGqxyQlwycoSjygpNIGhsadadoREtVEtJURRrZpWOixaSjKtVw9I3Km1Y6aRaL0G5doJu1EtXKJzkMxoLGjUJ6dCMiGohbFDikWrgEWqNImmmmoWx4ppqOqozRoFhNZpUPXT0QDW1o0VELFJjXA2S1VzfthwrhDftiSoUXBG9sNO4zgnOdvSuiWplQQQQCCIIIkEHcEVHPjWSDiy+KXbLuB+xH+0ccOf4bjDCggLcEMVnOloHiAkid8bGvXOB463eUNadLifzKwOexjavmj2i9lChd7X/AAjB07sneMTpgRvj0FYnKuZcRwzMbF24mI8LkTvp26eL714GSMsbqSPXx5IyWmfWHGcBZug+9tow/MoP61gcT7I8K0lEG8iCuD0AIRjFeIj/AGrcwXUputpOBgEj/S3xfWhX/bnir+rVxVwITJBdwignAO5joJml76HpPweg82s2OHulfdM3hYavduTIM4LAA5JnAiNq2+D5/wAPbtgJYlpUYIuaWbcMPi1ADYA7V4lwfHlmwzESBqfUBJiQiIR1kxP9K7PlXL7l3xzq06gNTMjYAEprdmHYQYqsZd2iT/Cej8t50lxhIBuEZFvUlySwnBYbY333wK6i9b1CGgiIIiSflPb9a8x1XQwKsphvCL1oMvoLqzdUwDnAwMya0U9oPdaVvhwJ3S7w/GgAd1n3i4AmAT6dOkPGR0fF8CkElFYouFKG422kEL4JHT9I3rg+fWFBdSSWOnUv+JYuhZl4N4MrYzJbr1r0HknH2r1mLF5bqiQ5Us7LOYuW7hLr1wfpFZ3MuUNdU6Ftsmn4kYRqkfhMnbV+IRkRma6LvR015R53y3nF2y5IvXLWpsFx5xDEDSRHbsSa3b3NrTqBetLrgNqJNs+JC0qASkHcAsPStnhfZu0pi4NcgAogKr2JKAQCJ6HpUx7I25YKNKkHSBqZvWGETttn61VKnyS7W0ceeYKzaVVwASB8Mx0nvnt2qzbaf08+vT5Vrcf7HlZjUwjOgbgDBZNj1+pNYHEcE6eI6nAhRpYrHnpJjr3BzvWiGacfmZp4k/BrcNy+7cylt2HcKY+u1aNv2d4k/wCV9Xtj/wDVc/yrmLpm25kkSCSqwR+LUBGYEHHY12HKPaTWM4YeePlTT6nJzGh8XT43qTdjct9lbjBvfTbgeGCjEnzicVk8z5ZcsZceHowGPKe3pXW/7zYjela5iZzBH1qEeryKVv6Gp9DBxpfU4Or9vk3EHTFp4aIMYz1J6fOu1v8AM0xq0ntgH6Uw5yu/71V9bPwiK6BeWcHzTgnsPouxO4IMhh3GB9KpzXox5shzpB8yBVL+Ntq4dbNvUWhngKyrBlgYydhGN6MetajuOxZ9BvTOF1VEtXfW+KtHUfdW5YFSdCyQcEExkGqfMOB4e4oUILZ1KSyKoMD8O0AGqLrV5iI//nyrTOLY0xNWuY8P7u4yidGqLZZll8SYA/pVWK3Qmpq0efODhLtkKninFI0wo2mlUwopVxxEmhk5pA04ogWyQqeaZRRBSsogUVh8z5NObUK0iRsCAZx2M10TLUAlRyYozVSKRm4vR53zDl6gsqWlFyFkXE1AAgDUsyCSewMmR5UHiOGU2kstOtmNx9ATQhUlBqCL2BxsAxJiZHoXMeWpcKkjxKZUjcTvXGcy9mnVjksrt+EaRvMkzggTEDeOmK8jN00obStG/FmT0zQ4ngRbVXYe7hWVPdpknTI0KIBGwJLDB3zR+Kt3vdL7u5dtWNIVibgVyXBBLqvwKSlxRGIMSZyCx7QCxaY3CGvhGV2dtZuLdBUlWYjxrvBzgnINYljmFq4SjQjgt8YGROVQ5BxkEwCZyOsG/YqkzrOH5ubcL7+4CqrqcsLisyiRcBcMCnnjyMbXuXcmHMmIWFgai3u4CqQNOo9WMGJPQnpXAryu7JGAsA6WdUHiknSSQoBGpcHT48R19I/2X8WWt3lBVGe2jbzDKw1AyBGWOD50VLu0d2pHR+xvsvbsa4uOb6F4KtMI2F0AyJETtBmDOCOl427pX3l0KUx/jWyZ04+NRnfsW9K86vc4bh+JW+G8KmHEjxKzQ3hXHbPc+VNY5k11SZ0hmMSehbt85nyPbNfTqVHeou076xxNo3VKsWJUkEDBBg4HU+nfatG+0gMvjBxho9SDsfnXmFy24EgEgiYEYjTLdxEjIoh43iLX+JZuaZiVbZojXIbc5nV579KaUBY5fc9H90cFhL94gx2nPYVG5wSuZKgkbH8Q7xNecXvafiVlZN1SurRIV0/mKNpBIx1ncYzVjhPa680awWGQYhLqsMRGz5HQdelAfvTNT2h5JbkMg1HAgZYRgA9Ygf8AuuNd2S4cySCYhp3g+RM9vF5Guz4b2msglboEiRqCaTAOzJ065E1le072OIDFdLRpgBiBOnYEYO4p02SmlygXLvaHZW6x128p65xW0nH9enSO1edHh2t7yVkychlYSB7xeokHIzitDgebEaVOPij+U9MHbtt8wMUNS09MaGaUPmjrH4vWZOrHSDFGtXtRjaPWsI82YAk6jHQCT8gN6rJxnEXJIVbeRAeGJGMwOvlRWNvSKPqIrZ2liJywx5/1qpxXF21JDOmSYEwdPc57zXOWOBLvNxiWzA2UT+UYPqftWjb4PGYkbHG1WXS3y6Iy632Rbtc04dQZu2xHT3i7kSOvas1/avhzlGdxtKW7jL/1RH3p2tAHFRWqLo/n9v3JPr37GTx/OTfLW7Nq8GChwzo1pdWoacsMid/IN1gHUCCiCmcVpw4vTvZkzZfUdtA2SoaamadBNaDPRCmqxopqHcg0ykKkKirVO3TMCJLVm2uKFAiprdpXsqgjCmCUPXU9dLQbFfXqKrxRGudKHFL2oPccZz/2S8TPZJNt8Nb30kkEsCckdY/sci/AXldrYYvoyFJnSRpghDMkBYgThT0r2IisvmfJ1uyywl2PDcCqSCMrMjIBz8h2rBn6K9w+hrxdU1qRwHJ+YNpdR4iQ17R2IPjW0xky42I2OoFTvXZexvMbfvlYWyYIuXV0sgeUYsyEYMox+IidIPWuJ5jym5ZvK146DqJ1qp0PJksumIP5dvStX2dvXEcFQIkaoVSACrg6ivxFi06ogaeuY89JxlTNcqatM9A9ueA93cGkSjIukkk6hghgYjp6YrGustoDSW2IAM6ZmTp9Jrq/aLiFNu2lsglEIVxBAUMwUR0IgivPOY8UxIDCB5E6iQs+hGK0S/CrZB7lSJcZzMht8QR1A8anyInHltWjwnPHfRJIIVvBEo0tbJ8gSwkDy84rCA8XxehLFQcxq7neem01bvWTOtgoEgYBAGkAQAemw+lQ7ndjUjpODuo7lSCdCziZmNRYCcqCI/sVPjeFDFirAMZ8MYABBBViOygTP4oO1YLOZBkghSc4IjcY28JPnmtMcWzASNRUYjByQYJGPqO3arJ3yJQO+GuE23JVtMI2gZOPdiTBJOkicHyyas8Zw0Iivc03PiUr1DkEbHoP7ANTfhlIBksm41EzGMYmDET6HtUb90td03CACqjy8RALecLgj13pu0FkGRWKFnYPmSjAT5GZ1CCD9dqoX+Ck/CBEEw25giRHXJGr+s0XinS1qVwHUHwQQVCjqp/LBPfpjepWeYEFYPgYfEJJByIx09a7Teztisa1MDK6R0IgjyyRj5b7VrcLeB38qoe7BYhJECBgjsYJG67EdoGcVXscVDLbZWUzGrHxbgN69D19d7wn2MnOPcjp7TxmjNckVn2LmIbej+8rcqezK9DEZpjUWNMGqiEJVFqeaiaYRjTR7Q2qNpZomkHHalbCkHIFKq5NNS9o1matEWhqM0YCqsnEIop1FOgpE0jKoZhTVFjTFqYDZMUxqAalQoNhRUSaYmlvStDJgOK4dbilXGpTuD/eKz+Vey+m54G8JO53XzJjYCt1bQVNTsqywQaiBJOcd8VT4znipqt2iCCANQBDEwC2TsJkbDA9ax51BvfJoxKS/INxbKbjkHBZiJ3gkkT8q5bmzqWjE77iY8p+dW34k5NYnMLBvK1xRKKSmqGiQILKRkgExI6jyNZMsrVIvFK7Y/DcXbywHiAjK5iYPxHfef6bbHLmtMoC4A3iTsZ7bDH12rg21kjfUW8JzLBokNAyZC59ZGRG1yssrSMAATEgddQIn132jyrJDI7KzgkjqvcgjosQcHYGWBAPk36etG4fSpecmD8j3MHbJ/8AFVrPGEqAYBG+YwZj0z0/90LiOIO+T33J2EjzOPL1rTaWyOy1a4zS7CIXGIAGoZkDoDMRn4qKBrMH4QCyt0GPGD6xOeoPestwSANUk4EDeBH7DrvFTTjNgZkLKsNOGgFtjkbmD1kYpVL3DRav2AJU4nIbpLTqM+Y79xVDhLWjEEK5M5ETtiB4dh9Yov8AFq5a2TIZgbM9dptydsn9uuC2/GIcgGZWJBDKYIM75jNHTejuDes3ioVQoYkYBx4BuZjcdqzudWD8Sd4ztHUHyq5wPGe8thGDSpgGc60OSDAn+xR+JVX1AjBAOwwwAGcdsfStHxITgzOC47UMz2GQekx/frWuuRIwPM5j965Q3ApkL4temWbwntO0EEGB963OWcVrWTAYGGWZg79QD9qp0+W9Mllh5LxNRNPUa3ozMkaQqJqYNMKTtXIqDvNRIpUKBYtVKok0qJ1laamGpqQogSJaqcGmpCgMh6aKcUq44YCninmlqrgk0tTR7sWbbu+mFUsFJALtsqjrk4xtk9KHf45LNlnufConzJJhVHmSQPnXEc45qbt4FRrfTpFq2JKqsk4UknuSTueggVh6nP26RrwYk9mhzDmzXhb1hAUU4QEAFo1QTJMkdewqmhnbcn1M9AKJy/ld9z4rfuhAMllY5AMaQZneZIrouB5elvuT1Y/F9sD5Vmx4Zz2yk8kY6M23yA3ABdYqvVVMMR2Zug6ED61tCwFACqFUCAqiFAG0CjrFM71thjjDgzSm5LZz/MvZ5Lh1IAj9xIB9QDv51kPwj230lY8IgkzOcwxGdzj03rtNNM9sMIImpZemjJ2tMeGVx0zh74Ik7KZ3InuPQ4q1w/FFsMF67gRvkfID9avc15O65tZWR4SAYHUGenpms73Y0mJjEDsT+vQRXnyhKEqZpTUloP7sjsRJYagYELt5YAPyGKb3ZYBx6NGDqmScYAOoeWDReEuSCH3kZjVqBMAHEbz9qJYUr8JkMIg4kEqJCgAyBOM/ahSCYV7IkABtQYGQucSZ6EQPKtyzxQu2gznS4KqWjDOZ0uD1MCCe8eVc9xJVmx8W4XHwj036/Q1c4clfCCPEAAC251Aqep+3UVKE6ZSUdHTcu4oIST8QZQ3eSYDR0/pG9aT3y9zwAFep/N/L95nyrmuE4vX4t/CUYARqCmAT55iZ/Ca3BburpuoR4lhgYOJ8JIHXec1tjPWiDQDmvBAsZ+IgwAD4gBj1ORmqPJrkzsWgSdtYzpaOh3Bz0o/G8UwSGt5k+KZ0idonM+uIoFu/7u55EnUe/Q+mTXWlNMDVqjftNgVIiq/C3w0wIgx/QijTXpY5WrMc0OwpA0iaYiqokx5pmNIU5onbBU9SpVwCoDUxQxRAKLAiYpU60jQGFSFNNOK44ekDTU9cdwC4iwlwabiK4mYZQwkbGD61Dh+GS2AttFRRMBVCjO+BRiajSuKu6Ht1QQU6tUBTzShDUpqK021CghCacGhzTiupHEiapcfwAujsfsfIxV9RUlFTlFSVMZNp2jlG4ZrZGoDfO4LY31Qfp6UW44AnOkbRJywOZjMzme3eujfhwwIYSP72rM43loVcHtp64JyKwZMHbuJohkvk5fj+HyWU4BML2Ehs+kd4x9Rm2G0xuh/NjURGVzgmPkOm+jzC2AegG0HAhcSY3npHbzqlC6CQIEEkagJAB1AkHGCD9e1YpRpmlS0GRWJYoxKsjbSR71CDpgfl1GM/DkTFbHL+Z6f8EthhqQySQGE6T2E6lGcbVl8JxYW5pBID6gWJwTpOVYjOMzv4mzsRZt2XIhEBKlgy5gwwY6ZIA+NlB7561WEmtoWSLI4j3uJIKzrPWAQCB0J2n51TZmDtAPhY7wWIGHnboQ0mqtziGs3GZtB1NacicSVKuAQOrI042NaLuCRJACwh3gzsc7agIPTftTJ935iNNGhwlvRpwNobp6H++9aU4rJSe58p/KYI9d607IxXpYWloy5AhNRJpGlWpMzsVMTU4qBFNYNkSaVSpqXuOoqA0UUEVOadixCCnmozTA0BiVODUaQrjuByaeaalXHDUqVPXDIQNSFRBp5pBiaGnFQBqSmlbCSpxTU4FdZwW3RR3odkdJqwBNTbHSB1M2wQZ64ptPSiquP12pXwMkctzC0ZIODkD828TnfasFrDEwARJ05DRGkiAYhcYgZx866zn9ggawMfi2G22e09PSudvoG1RBIx8JE9YaDkSPXFeZnhT2asb0U7dtg6XhgaQMGQVEHPWcA5EwSTtjpX4prdtYA8RRmGqD4RqYNtqwWH27xg2bM6NKwfDIlsgGWPoTiMxmr3KLwxEEsgZYERgyJg4w3p9QExumPJAOc2JRcadNzQMj4WEod8QVY9PizT8HxDAArGoJnwgBXtNIBk58Fz0me9a3GWF90SCtxGQvpESWTSRBghd7mO6nFU2tajrVv5WMkEAkMGBE7Qv9zFM47sS9UD4fU1pXtzqU5UnfYmT1nf1JroOHMRWZyPhiGe3mCpKg9IciR2BJO2JnvXQvY0hZ8vn51s6fjZDKgN2OlQUVYK9aga2xdmZojcFCIqwVoTkU7YtAYpUjSoWMefpxXEj8TMNx4yD/5oB5neZiNd4iREB8ntgigarZafGGA/G7IPtSXmyCNRBgmR75iO0iVGfnWCU/8AkXjC+Imne5leT/NZf9Ycgd8kyfnULvNXJA9/OJEMV+bBSP1oN3mPDOpkFz3Klv8AuINZ9y7wQYtpLHeBbI+mQKWU2v7vuUjjT5T+htNzd1WDcPXxAuSPPrJ8prPT2gusTovEEdLhZRjrP/kVWtcVYPht2ng5Ik4+QBj60r1pANQsaiBABMzPcRP2oPJN8P8AUZQiuV+hoJxnEXVzxAWcDS9wT65/an4fgrobV755AidTfTLTFZdnmAQ6SApJHwswj7Z+ta1rikMTePl4vFPaI+1NGUZcvf5iTUlwtfkX7N66B4rtzuIZiYOR0PTvV21xJ7vPnrrP92JzrJjIKp9DIB+9F4dwpgI3nCjH0Y/arJtEmkXv4hz+Ly3M/erHCMd5n51QtlCcPkYjUD64q7a2wadbBovK5oguEVUW5AyY9aB/vqwDpF1C3ZWDH6LNFyS8hSvg1VuVF71YT+1XDqwX3gg/iGVB7MelWrXO7DbXbZ/5hU/Vi/I3ZJLaNfhb09etavLhMgiTiM+ecfMViWro6Vo8uujVORtJzkTECP7xRbOilYXibeljvE9/tQ3uNEAnHT07t9KLx94Tjtmo6xt0K5wN5MEiPTb9qFjVsqcS5IAkkGQf2xvWA1oo8SQQWmTkEyBAHoPTV9eh4twubjqqnqxAHrJjtvVLhOO4O4wD8RaABkn3iaCOsn9qz5knRSAk5K7W9fTxxO5DSMk4I6we9ZXD2BqAI20jSemTrM7xGrbMN1rtuK5nwjKq279pgIgLcSfLAPlVDibKsNI0AkZ8QPciRO21T9NPaGboyeVpCLqEMFu4joVcgwIzBkf6vOjct5abrKiAAlFDRjTpuyOhHQnfOKuW7vDWmCm9aBVSINxBEjJMmRJJPqaPyfnXBI518XaDRoADYjVOXiAPnXNKK5Cts2LPs9bt3C6sQABgwRMyabj3B8KrgGO533rct8TZvQUvWnxICOjk/wDSapNwZRiyKfF+g9fWqQkgTic9dWDFVrlo7r9M1t3uBb4ip3k+GcVVuZACjAGMfetUZexmarkx2Jxn70G5PetUWBv+1Vr9jeKZtimcSaVGNulQ2DR5z/u3JkLt/IXz8wCeu1OLdsf5dosPIpH/ACuD9qsPzK1J03AT2IZvtIq3wl0vBgT30BSPWWJqPZG9DKckt3+hQVNR1N7pRAEaSTHlLUQIfhRbceagA+Yw32rQNlifiKkHfSrCrR4fEAif9IH1pewp3Gdw/Akg+K3/AMo0/oBVTj+AKrC3E17iBJ8t2qd8G1OthBPRWck/PArOfmcNJW4SDibaKB8yv6UknHhjxjK7RnXLN9/juEZjT4x9lWKGthlyk7dm/QrWiOeMP5jM50oD9dNRTi01eJrgUnI1Ab9cDaoOMXwzSpTWmiH8TdeNV06gMalIjtBIgUXRfCajdJ/0ySSfRP3rWQLulxW6AM4YeW+1Au27ozJAmTpVM+WAfrVOzy2yXqK9JGUvC3WBOtt4ybnX1WPlUlW9a8DXbq/6dX2o3FXblwAsr6fwg6hkdqg/B3RGhtDRMAwfmRmk7fax+5+aC8ajOkNcukLk+8KQexIBI6bmgPy8gDTbIkZYIzn5dBQuM4O+5DXld/zKZ/XArV5Vw1y3u11V6KdJO3boK5R7pU0c32xtNAOG4cFQrISoPxaAjSfvFWhyVCZCMAB8RMTPSJoj8yOoqBcjPQT67bUK1xMCLjYmfErz9RNVqHDJXk5NfgOFe3hHKyBjVjH5WBg1p/xN9VxdAz0VWJ7eIrIrHtXLTL4FVj2jTPzZZqsyufwyRkwRjO0xiquq0SV2aXF8RejxXbkeTQfLIJ86zbd24I8V7SdvE8R+neocSgYCPeATJK5A6ATgmqYe4kabhKDowJ+ROo1GaLQ45LfEcOhkls+eDPrWYLyhobSo7liP0U1cs8wRGAZQJ7BmA+ZM1e4qXWbHus5IZJ9InY+tJ6altDqbi6kZWuyFnUhMjCM7Hzx0qyTZIWWC9pJBPfEfrQP4HiZ1sq47NHz0gxV1bbtuUExus7dfI0qh8vsNKSW7+5XC2CcOnqWUfoZFR4vgrCgsOIRTvCsrfYKSaBxFt7ebd6SN4tlYHq01m8SznxXGYkYmSfT0pJUvBWEXLiWv58gzX9GVLZMA4UH0xmtThPaN10hmb5u+ryggwK5cQfime8k0RbJOADHoalGbT0XeFNfiO0TnTXBINxlnIFzAPmNWfpV61zRoG4A66jGfTFef+5VTmZ32Jq6hcr4XkDpABH13rRDM/YyZOm9mde/PWJhLomcgO2w8hiqnG86bKi/4ierXDHrG1c9a97ABnTPXI+Yq7w164JgJB6aF/pTeq26oR4FFXZaF7iv/ALH/AHv/AEpqgeNf+U/9v9KVNcPn9xO2fy+hzf8ACXAdm+RzVzgSwYGbg/1ER8pIit1uZiSQuryKEfsaPZ4tCQDZMn8qwPrFMsMU9SEeeTVOIDh3dhOq6p9JX7Gr1u5cOPeIT30kH7GrVrjV2EjGBpP/AKqpxF8A516vK2n71RqvIq34DWeDu9bxjf4VI+RqTKuxdWxuY/SaocRw2oZuOB12WPkpip8JZs/hOfOST965PdfqzpLX7Fv/AAlXJtyPKfoBmqhXhgQW0Gegtk584zUuJuadkZ26DI/SqfvdRJPDeLyuAfWulJcf+nRi3vYS9x1tf+FYs+c+HHzWhnnLMNKqqej/AKalAoa3ujWFHqdRn6Ve/hLbBSyqgG6gAA/KkTk+GO1Fcr/P+Sl7y6YhlLfmuIPpHX5VFeEvkksAxjcBCfrM/ar54K0Z8I232/cCqj2rc7lSOoYfLYmuafl/c5NeF9v3ApxV8EB7e2RBIP71es8QLkB9anqNTTP1rL4vmyKwCe8Yjck6R9xNH4Ln0/EAD8/1IihHKk6bGlhbXco0blzhlaNKK2IkwD9YqK8Eoxo6fhVmj5mKZOMMYiI6sI+UCgpcuMRpuRHlj6Rmqycb4JRUvcK/L58Muo6iVz9ar8Ry9QIX3rHstwL9c09+yzTqdmxmIUegilyjl9uDKjfcnI+c0vb3OqG7lHdgbPAXCfCXXyZ3P6gioHh2kggEA+nykda271tFHxXM/wArE0J0tqILEz/MZkfLaucK0cpXsrW7QUSywSI8JkgeUbUW1ojAbV1JEkeuKT3CMWwiDzOon59KT28eN2B6wBn5gUydAavZO6oOFtg9S0R/ZqrxVm5HhbT84+pprnECIW3cYbfEM+pJrOe4JhrBI7Els1Oc1/P9FMeN/wA/2WChG90MesMD9oqSqG3XHXf9qKiqBKWdHSWx9IzRb11FADQJGdOon70vc/5+4XFXr+fQqX+ULMqgE7kwB9DVa9w9pYDMrGfhnp6irD8xtrIVGI6ln/aqqlSQfdL6wai5R8UWSnW7AXri/wCV4Z3Kxkdp3qPDkmdQPliZrWgEQqx6AECoXeWgjLHzzAo+nK7QPUjVMEUx/wATHaB+9FRBIhlHeQM0rfAA/CUI8wT+9HXlxJGw9NvpVUpexGTj7kyAMeH/AKW/pSqwOVn+Y09W7Z+xLvh7jp8HyFZfG3mx4j9TSpUuXgGLkoPeYQQxmd5M1u8sOpDqz65pUqz4fiNmT4Qmgdh9Ke1ZUDCgZOwHelSrTWzOwHMulYnD/wDFI86VKs+b40acXwG6MkTR71sEZA3HSmpVojwZWZ11RrIgRO3SrPBWV/lHXoPKmpVGPxF3wS5laWNh06CqF22NMwJneBP1pUqXLydiYXlxlgOk1c4kQJGDB2pUqdfALP4zPtGd81et2FMSq7dhSpUuPkeZZuIAIAAHaMUJzG3YU9KrLggindPjFaL/AA0qVCPLHy+CtxB+CrZ3+VPSpo8snPhAuKYxvWYjmDk7d6elUcnxFMfBG0MD0qwzeAUqVJiKTJBsCrKqCMgGlSrVEzz5KtlzqYSYjafOqnFfGPlSpVml8JePP/QVXPc/WlSpVRPRNn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9" name="Picture 11" descr="C:\Users\Owner\AppData\Local\Microsoft\Windows\Temporary Internet Files\Low\Content.IE5\5R7367P8\MC90043983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2156" y="4222039"/>
            <a:ext cx="1803451" cy="180345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93049"/>
            <a:ext cx="3599166" cy="826351"/>
          </a:xfrm>
          <a:prstGeom prst="rect">
            <a:avLst/>
          </a:prstGeom>
          <a:noFill/>
          <a:ln>
            <a:noFill/>
          </a:ln>
          <a:effectLst>
            <a:outerShdw dist="50800" dir="6600000" algn="ctr" rotWithShape="0">
              <a:schemeClr val="tx1"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05757" y="2362200"/>
            <a:ext cx="455204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sz="2800" b="1" dirty="0">
                <a:solidFill>
                  <a:srgbClr val="552579"/>
                </a:solidFill>
                <a:effectLst>
                  <a:outerShdw blurRad="50800" dist="381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blue whale might weigh 350,000 pounds…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sp>
          <p:nvSpPr>
            <p:cNvPr id="23" name="Moon 22"/>
            <p:cNvSpPr/>
            <p:nvPr/>
          </p:nvSpPr>
          <p:spPr>
            <a:xfrm rot="9182831" flipH="1">
              <a:off x="8184851" y="32524"/>
              <a:ext cx="851496" cy="1596703"/>
            </a:xfrm>
            <a:prstGeom prst="moon">
              <a:avLst/>
            </a:prstGeom>
            <a:gradFill>
              <a:gsLst>
                <a:gs pos="0">
                  <a:srgbClr val="481F67"/>
                </a:gs>
                <a:gs pos="32000">
                  <a:srgbClr val="FFC000"/>
                </a:gs>
                <a:gs pos="99000">
                  <a:srgbClr val="FFFF00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76200" dir="36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loud 23"/>
            <p:cNvSpPr/>
            <p:nvPr/>
          </p:nvSpPr>
          <p:spPr>
            <a:xfrm>
              <a:off x="304800" y="248500"/>
              <a:ext cx="8305800" cy="874599"/>
            </a:xfrm>
            <a:prstGeom prst="cloud">
              <a:avLst/>
            </a:prstGeom>
            <a:gradFill>
              <a:gsLst>
                <a:gs pos="0">
                  <a:srgbClr val="FFC000"/>
                </a:gs>
                <a:gs pos="52000">
                  <a:srgbClr val="9C5BCD">
                    <a:lumMod val="76000"/>
                    <a:lumOff val="24000"/>
                  </a:srgbClr>
                </a:gs>
                <a:gs pos="84000">
                  <a:srgbClr val="552579"/>
                </a:gs>
              </a:gsLst>
              <a:lin ang="5400000" scaled="0"/>
            </a:gradFill>
            <a:ln>
              <a:solidFill>
                <a:srgbClr val="002060"/>
              </a:solidFill>
            </a:ln>
            <a:effectLst>
              <a:outerShdw blurRad="50800" dist="762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24001" y="248501"/>
              <a:ext cx="6096000" cy="80323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  <a:sp3d extrusionH="57150">
                <a:bevelT h="25400" prst="softRound"/>
              </a:sp3d>
            </a:bodyPr>
            <a:lstStyle/>
            <a:p>
              <a:pPr>
                <a:lnSpc>
                  <a:spcPts val="6100"/>
                </a:lnSpc>
              </a:pPr>
              <a:r>
                <a:rPr lang="en-US" sz="4000" b="1" dirty="0">
                  <a:ln w="9525">
                    <a:solidFill>
                      <a:srgbClr val="FFFF00"/>
                    </a:solidFill>
                  </a:ln>
                  <a:solidFill>
                    <a:srgbClr val="FFC000"/>
                  </a:solidFill>
                  <a:effectLst>
                    <a:glow rad="38100">
                      <a:schemeClr val="accent6">
                        <a:satMod val="175000"/>
                        <a:alpha val="40000"/>
                      </a:schemeClr>
                    </a:glow>
                    <a:outerShdw dist="63500" dir="8100000" algn="tr" rotWithShape="0">
                      <a:schemeClr val="tx1"/>
                    </a:outerShdw>
                  </a:effectLst>
                  <a:latin typeface="AR CHRISTY" pitchFamily="2" charset="0"/>
                </a:rPr>
                <a:t>Customary </a:t>
              </a:r>
              <a:r>
                <a:rPr lang="en-US" sz="3200" b="1" dirty="0">
                  <a:ln w="9525">
                    <a:solidFill>
                      <a:srgbClr val="FFFF00"/>
                    </a:solidFill>
                  </a:ln>
                  <a:solidFill>
                    <a:srgbClr val="FFC000"/>
                  </a:solidFill>
                  <a:effectLst>
                    <a:glow rad="38100">
                      <a:schemeClr val="accent6">
                        <a:satMod val="175000"/>
                        <a:alpha val="40000"/>
                      </a:schemeClr>
                    </a:glow>
                    <a:outerShdw dist="63500" dir="8100000" algn="tr" rotWithShape="0">
                      <a:schemeClr val="tx1"/>
                    </a:outerShdw>
                  </a:effectLst>
                  <a:latin typeface="AR CHRISTY" pitchFamily="2" charset="0"/>
                </a:rPr>
                <a:t>and</a:t>
              </a:r>
              <a:r>
                <a:rPr lang="en-US" sz="4000" b="1" dirty="0">
                  <a:ln w="9525">
                    <a:solidFill>
                      <a:srgbClr val="FFFF00"/>
                    </a:solidFill>
                  </a:ln>
                  <a:solidFill>
                    <a:srgbClr val="FFC000"/>
                  </a:solidFill>
                  <a:effectLst>
                    <a:glow rad="38100">
                      <a:schemeClr val="accent6">
                        <a:satMod val="175000"/>
                        <a:alpha val="40000"/>
                      </a:schemeClr>
                    </a:glow>
                    <a:outerShdw dist="63500" dir="8100000" algn="tr" rotWithShape="0">
                      <a:schemeClr val="tx1"/>
                    </a:outerShdw>
                  </a:effectLst>
                  <a:latin typeface="AR CHRISTY" pitchFamily="2" charset="0"/>
                </a:rPr>
                <a:t> Metric Units</a:t>
              </a:r>
            </a:p>
          </p:txBody>
        </p:sp>
        <p:sp>
          <p:nvSpPr>
            <p:cNvPr id="26" name="4-Point Star 25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87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7564" y="1371600"/>
            <a:ext cx="74882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900" b="1" dirty="0">
                <a:solidFill>
                  <a:srgbClr val="552579"/>
                </a:solidFill>
                <a:effectLst>
                  <a:outerShdw blurRad="50800" dist="381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Here are a few important vocabulary terms that will help during this lesson:</a:t>
            </a:r>
          </a:p>
        </p:txBody>
      </p:sp>
      <p:sp>
        <p:nvSpPr>
          <p:cNvPr id="19" name="AutoShape 4" descr="data:image/jpeg;base64,/9j/4AAQSkZJRgABAQAAAQABAAD/2wCEAAkGBxQTEhUUEhQVFhQXFBQWFRcXFBQVFhYVFxUWFxQXFBcYHCggGB0lHBQUITEhJSkrLi4uFx8zODMsNygtLisBCgoKDg0OGxAQGywmICQsLCwsLCwsLCwsLCwsLCwsLCwsNCwsLCwsLCwsNCwsLCwsLCwsLCwsLCwsLCwsLCwsLP/AABEIAMIBAwMBIgACEQEDEQH/xAAcAAABBQEBAQAAAAAAAAAAAAADAAECBAUGBwj/xAA+EAACAQMCBAMGBAQDCAMAAAABAhEAAyESMQQFQVEiYXEGEzKBkaFCYrHBFFLR8CNDcgcVM4KSouHxJFTC/8QAGgEAAwEBAQEAAAAAAAAAAAAAAQIDBAAFBv/EADARAAICAgEDAgQFBAMBAAAAAAABAhEDITEEEkETUTJhkaEicbHh8BRCwfFigdEF/9oADAMBAAIRAxEAPwCTPUkNBWiKa+kej55BYqarTLU0pSiHikDTNUKFDNhAKbRSVqejQO4g1JanoqQSiAiKZhU38qiRXHElEVEmnmmNdR1kYpwlEtrRGWuF2BApytSxTCgEhFNpogFRIohGC0azbzTolWLVulkxkMXig3SSKvDh6a5apE0M0zPt26OMVJhFRLU3IqJLUiKGGpjcodoe4jct1XK0ZrlBLUyQjZBxUdFEpGiKCilU9NKmoWymBRAtJRRkWmAh0WqfF8zVF8JDuZChSD4hjMbQd6uXrZKMFMMVIU5gEjBx51xPLtWpEvAKyMA6gaQJbtOZAGdsiMVj6vNLGtLk1YManydhzf2ldOET/wCCFZk/wWuByzYjVqSC8tLZAGdiDWbyvnWtFa6mgmRKsHRioltPXA3x8zXtK2OH4uxo0K9oaQAUIUQoKlJAkAMMjG46GuH5n/s/90v+ExIGMJbLxOrxaQs59T9BXl4s+SD0/qehkwRkuDFs3FY4IOSN+o3qworN4jlkSpbSumQDbI1HyQkbQDvjSN5xLhODJ+EzuD4VkTkR4wA2RiMERJkitkeuf9y+hlfS+zNQU5qqvB42uwQPEWViviAIABMtscnqcAVq8PwYYqX1AspkC5YtqTkWwlsErtpxgDxScmnfXLwgLpX7lEkChPdqzc4ZElihN1zIwzhU6sqKulmJ2nwxECpDljQXYgagSNalUVzsvhiOoiBG/YGkesj5Qsuml4ZRBohq1wfL1lveXVEQIWXJJ1RED8tXeK5MFClX1agDA+IjAJVGgtk7feqf1WNurJ/0+TmjKQ07vV3iOUOF1r41iTA8Sj8wzGx64istjkg4IMEHBB7EGqxyQlwycoSjygpNIGhsadadoREtVEtJURRrZpWOixaSjKtVw9I3Km1Y6aRaL0G5doJu1EtXKJzkMxoLGjUJ6dCMiGohbFDikWrgEWqNImmmmoWx4ppqOqozRoFhNZpUPXT0QDW1o0VELFJjXA2S1VzfthwrhDftiSoUXBG9sNO4zgnOdvSuiWplQQQQCCIIIkEHcEVHPjWSDiy+KXbLuB+xH+0ccOf4bjDCggLcEMVnOloHiAkid8bGvXOB463eUNadLifzKwOexjavmj2i9lChd7X/AAjB07sneMTpgRvj0FYnKuZcRwzMbF24mI8LkTvp26eL714GSMsbqSPXx5IyWmfWHGcBZug+9tow/MoP61gcT7I8K0lEG8iCuD0AIRjFeIj/AGrcwXUputpOBgEj/S3xfWhX/bnir+rVxVwITJBdwignAO5joJml76HpPweg82s2OHulfdM3hYavduTIM4LAA5JnAiNq2+D5/wAPbtgJYlpUYIuaWbcMPi1ADYA7V4lwfHlmwzESBqfUBJiQiIR1kxP9K7PlXL7l3xzq06gNTMjYAEprdmHYQYqsZd2iT/Cej8t50lxhIBuEZFvUlySwnBYbY333wK6i9b1CGgiIIiSflPb9a8x1XQwKsphvCL1oMvoLqzdUwDnAwMya0U9oPdaVvhwJ3S7w/GgAd1n3i4AmAT6dOkPGR0fF8CkElFYouFKG422kEL4JHT9I3rg+fWFBdSSWOnUv+JYuhZl4N4MrYzJbr1r0HknH2r1mLF5bqiQ5Us7LOYuW7hLr1wfpFZ3MuUNdU6Ftsmn4kYRqkfhMnbV+IRkRma6LvR015R53y3nF2y5IvXLWpsFx5xDEDSRHbsSa3b3NrTqBetLrgNqJNs+JC0qASkHcAsPStnhfZu0pi4NcgAogKr2JKAQCJ6HpUx7I25YKNKkHSBqZvWGETttn61VKnyS7W0ceeYKzaVVwASB8Mx0nvnt2qzbaf08+vT5Vrcf7HlZjUwjOgbgDBZNj1+pNYHEcE6eI6nAhRpYrHnpJjr3BzvWiGacfmZp4k/BrcNy+7cylt2HcKY+u1aNv2d4k/wCV9Xtj/wDVc/yrmLpm25kkSCSqwR+LUBGYEHHY12HKPaTWM4YeePlTT6nJzGh8XT43qTdjct9lbjBvfTbgeGCjEnzicVk8z5ZcsZceHowGPKe3pXW/7zYjela5iZzBH1qEeryKVv6Gp9DBxpfU4Or9vk3EHTFp4aIMYz1J6fOu1v8AM0xq0ntgH6Uw5yu/71V9bPwiK6BeWcHzTgnsPouxO4IMhh3GB9KpzXox5shzpB8yBVL+Ntq4dbNvUWhngKyrBlgYydhGN6MetajuOxZ9BvTOF1VEtXfW+KtHUfdW5YFSdCyQcEExkGqfMOB4e4oUILZ1KSyKoMD8O0AGqLrV5iI//nyrTOLY0xNWuY8P7u4yidGqLZZll8SYA/pVWK3Qmpq0efODhLtkKninFI0wo2mlUwopVxxEmhk5pA04ogWyQqeaZRRBSsogUVh8z5NObUK0iRsCAZx2M10TLUAlRyYozVSKRm4vR53zDl6gsqWlFyFkXE1AAgDUsyCSewMmR5UHiOGU2kstOtmNx9ATQhUlBqCL2BxsAxJiZHoXMeWpcKkjxKZUjcTvXGcy9mnVjksrt+EaRvMkzggTEDeOmK8jN00obStG/FmT0zQ4ngRbVXYe7hWVPdpknTI0KIBGwJLDB3zR+Kt3vdL7u5dtWNIVibgVyXBBLqvwKSlxRGIMSZyCx7QCxaY3CGvhGV2dtZuLdBUlWYjxrvBzgnINYljmFq4SjQjgt8YGROVQ5BxkEwCZyOsG/YqkzrOH5ubcL7+4CqrqcsLisyiRcBcMCnnjyMbXuXcmHMmIWFgai3u4CqQNOo9WMGJPQnpXAryu7JGAsA6WdUHiknSSQoBGpcHT48R19I/2X8WWt3lBVGe2jbzDKw1AyBGWOD50VLu0d2pHR+xvsvbsa4uOb6F4KtMI2F0AyJETtBmDOCOl427pX3l0KUx/jWyZ04+NRnfsW9K86vc4bh+JW+G8KmHEjxKzQ3hXHbPc+VNY5k11SZ0hmMSehbt85nyPbNfTqVHeou076xxNo3VKsWJUkEDBBg4HU+nfatG+0gMvjBxho9SDsfnXmFy24EgEgiYEYjTLdxEjIoh43iLX+JZuaZiVbZojXIbc5nV579KaUBY5fc9H90cFhL94gx2nPYVG5wSuZKgkbH8Q7xNecXvafiVlZN1SurRIV0/mKNpBIx1ncYzVjhPa680awWGQYhLqsMRGz5HQdelAfvTNT2h5JbkMg1HAgZYRgA9Ygf8AuuNd2S4cySCYhp3g+RM9vF5Guz4b2msglboEiRqCaTAOzJ065E1le072OIDFdLRpgBiBOnYEYO4p02SmlygXLvaHZW6x128p65xW0nH9enSO1edHh2t7yVkychlYSB7xeokHIzitDgebEaVOPij+U9MHbtt8wMUNS09MaGaUPmjrH4vWZOrHSDFGtXtRjaPWsI82YAk6jHQCT8gN6rJxnEXJIVbeRAeGJGMwOvlRWNvSKPqIrZ2liJywx5/1qpxXF21JDOmSYEwdPc57zXOWOBLvNxiWzA2UT+UYPqftWjb4PGYkbHG1WXS3y6Iy632Rbtc04dQZu2xHT3i7kSOvas1/avhzlGdxtKW7jL/1RH3p2tAHFRWqLo/n9v3JPr37GTx/OTfLW7Nq8GChwzo1pdWoacsMid/IN1gHUCCiCmcVpw4vTvZkzZfUdtA2SoaamadBNaDPRCmqxopqHcg0ykKkKirVO3TMCJLVm2uKFAiprdpXsqgjCmCUPXU9dLQbFfXqKrxRGudKHFL2oPccZz/2S8TPZJNt8Nb30kkEsCckdY/sci/AXldrYYvoyFJnSRpghDMkBYgThT0r2IisvmfJ1uyywl2PDcCqSCMrMjIBz8h2rBn6K9w+hrxdU1qRwHJ+YNpdR4iQ17R2IPjW0xky42I2OoFTvXZexvMbfvlYWyYIuXV0sgeUYsyEYMox+IidIPWuJ5jym5ZvK146DqJ1qp0PJksumIP5dvStX2dvXEcFQIkaoVSACrg6ivxFi06ogaeuY89JxlTNcqatM9A9ueA93cGkSjIukkk6hghgYjp6YrGustoDSW2IAM6ZmTp9Jrq/aLiFNu2lsglEIVxBAUMwUR0IgivPOY8UxIDCB5E6iQs+hGK0S/CrZB7lSJcZzMht8QR1A8anyInHltWjwnPHfRJIIVvBEo0tbJ8gSwkDy84rCA8XxehLFQcxq7neem01bvWTOtgoEgYBAGkAQAemw+lQ7ndjUjpODuo7lSCdCziZmNRYCcqCI/sVPjeFDFirAMZ8MYABBBViOygTP4oO1YLOZBkghSc4IjcY28JPnmtMcWzASNRUYjByQYJGPqO3arJ3yJQO+GuE23JVtMI2gZOPdiTBJOkicHyyas8Zw0Iivc03PiUr1DkEbHoP7ANTfhlIBksm41EzGMYmDET6HtUb90td03CACqjy8RALecLgj13pu0FkGRWKFnYPmSjAT5GZ1CCD9dqoX+Ck/CBEEw25giRHXJGr+s0XinS1qVwHUHwQQVCjqp/LBPfpjepWeYEFYPgYfEJJByIx09a7Teztisa1MDK6R0IgjyyRj5b7VrcLeB38qoe7BYhJECBgjsYJG67EdoGcVXscVDLbZWUzGrHxbgN69D19d7wn2MnOPcjp7TxmjNckVn2LmIbej+8rcqezK9DEZpjUWNMGqiEJVFqeaiaYRjTR7Q2qNpZomkHHalbCkHIFKq5NNS9o1matEWhqM0YCqsnEIop1FOgpE0jKoZhTVFjTFqYDZMUxqAalQoNhRUSaYmlvStDJgOK4dbilXGpTuD/eKz+Vey+m54G8JO53XzJjYCt1bQVNTsqywQaiBJOcd8VT4znipqt2iCCANQBDEwC2TsJkbDA9ax51BvfJoxKS/INxbKbjkHBZiJ3gkkT8q5bmzqWjE77iY8p+dW34k5NYnMLBvK1xRKKSmqGiQILKRkgExI6jyNZMsrVIvFK7Y/DcXbywHiAjK5iYPxHfef6bbHLmtMoC4A3iTsZ7bDH12rg21kjfUW8JzLBokNAyZC59ZGRG1yssrSMAATEgddQIn132jyrJDI7KzgkjqvcgjosQcHYGWBAPk36etG4fSpecmD8j3MHbJ/8AFVrPGEqAYBG+YwZj0z0/90LiOIO+T33J2EjzOPL1rTaWyOy1a4zS7CIXGIAGoZkDoDMRn4qKBrMH4QCyt0GPGD6xOeoPestwSANUk4EDeBH7DrvFTTjNgZkLKsNOGgFtjkbmD1kYpVL3DRav2AJU4nIbpLTqM+Y79xVDhLWjEEK5M5ETtiB4dh9Yov8AFq5a2TIZgbM9dptydsn9uuC2/GIcgGZWJBDKYIM75jNHTejuDes3ioVQoYkYBx4BuZjcdqzudWD8Sd4ztHUHyq5wPGe8thGDSpgGc60OSDAn+xR+JVX1AjBAOwwwAGcdsfStHxITgzOC47UMz2GQekx/frWuuRIwPM5j965Q3ApkL4temWbwntO0EEGB963OWcVrWTAYGGWZg79QD9qp0+W9Mllh5LxNRNPUa3ozMkaQqJqYNMKTtXIqDvNRIpUKBYtVKok0qJ1laamGpqQogSJaqcGmpCgMh6aKcUq44YCninmlqrgk0tTR7sWbbu+mFUsFJALtsqjrk4xtk9KHf45LNlnufConzJJhVHmSQPnXEc45qbt4FRrfTpFq2JKqsk4UknuSTueggVh6nP26RrwYk9mhzDmzXhb1hAUU4QEAFo1QTJMkdewqmhnbcn1M9AKJy/ld9z4rfuhAMllY5AMaQZneZIrouB5elvuT1Y/F9sD5Vmx4Zz2yk8kY6M23yA3ABdYqvVVMMR2Zug6ED61tCwFACqFUCAqiFAG0CjrFM71thjjDgzSm5LZz/MvZ5Lh1IAj9xIB9QDv51kPwj230lY8IgkzOcwxGdzj03rtNNM9sMIImpZemjJ2tMeGVx0zh74Ik7KZ3InuPQ4q1w/FFsMF67gRvkfID9avc15O65tZWR4SAYHUGenpms73Y0mJjEDsT+vQRXnyhKEqZpTUloP7sjsRJYagYELt5YAPyGKb3ZYBx6NGDqmScYAOoeWDReEuSCH3kZjVqBMAHEbz9qJYUr8JkMIg4kEqJCgAyBOM/ahSCYV7IkABtQYGQucSZ6EQPKtyzxQu2gznS4KqWjDOZ0uD1MCCe8eVc9xJVmx8W4XHwj036/Q1c4clfCCPEAAC251Aqep+3UVKE6ZSUdHTcu4oIST8QZQ3eSYDR0/pG9aT3y9zwAFep/N/L95nyrmuE4vX4t/CUYARqCmAT55iZ/Ca3BburpuoR4lhgYOJ8JIHXec1tjPWiDQDmvBAsZ+IgwAD4gBj1ORmqPJrkzsWgSdtYzpaOh3Bz0o/G8UwSGt5k+KZ0idonM+uIoFu/7u55EnUe/Q+mTXWlNMDVqjftNgVIiq/C3w0wIgx/QijTXpY5WrMc0OwpA0iaYiqokx5pmNIU5onbBU9SpVwCoDUxQxRAKLAiYpU60jQGFSFNNOK44ekDTU9cdwC4iwlwabiK4mYZQwkbGD61Dh+GS2AttFRRMBVCjO+BRiajSuKu6Ht1QQU6tUBTzShDUpqK021CghCacGhzTiupHEiapcfwAujsfsfIxV9RUlFTlFSVMZNp2jlG4ZrZGoDfO4LY31Qfp6UW44AnOkbRJywOZjMzme3eujfhwwIYSP72rM43loVcHtp64JyKwZMHbuJohkvk5fj+HyWU4BML2Ehs+kd4x9Rm2G0xuh/NjURGVzgmPkOm+jzC2AegG0HAhcSY3npHbzqlC6CQIEEkagJAB1AkHGCD9e1YpRpmlS0GRWJYoxKsjbSR71CDpgfl1GM/DkTFbHL+Z6f8EthhqQySQGE6T2E6lGcbVl8JxYW5pBID6gWJwTpOVYjOMzv4mzsRZt2XIhEBKlgy5gwwY6ZIA+NlB7561WEmtoWSLI4j3uJIKzrPWAQCB0J2n51TZmDtAPhY7wWIGHnboQ0mqtziGs3GZtB1NacicSVKuAQOrI042NaLuCRJACwh3gzsc7agIPTftTJ935iNNGhwlvRpwNobp6H++9aU4rJSe58p/KYI9d607IxXpYWloy5AhNRJpGlWpMzsVMTU4qBFNYNkSaVSpqXuOoqA0UUEVOadixCCnmozTA0BiVODUaQrjuByaeaalXHDUqVPXDIQNSFRBp5pBiaGnFQBqSmlbCSpxTU4FdZwW3RR3odkdJqwBNTbHSB1M2wQZ64ptPSiquP12pXwMkctzC0ZIODkD828TnfasFrDEwARJ05DRGkiAYhcYgZx866zn9ggawMfi2G22e09PSudvoG1RBIx8JE9YaDkSPXFeZnhT2asb0U7dtg6XhgaQMGQVEHPWcA5EwSTtjpX4prdtYA8RRmGqD4RqYNtqwWH27xg2bM6NKwfDIlsgGWPoTiMxmr3KLwxEEsgZYERgyJg4w3p9QExumPJAOc2JRcadNzQMj4WEod8QVY9PizT8HxDAArGoJnwgBXtNIBk58Fz0me9a3GWF90SCtxGQvpESWTSRBghd7mO6nFU2tajrVv5WMkEAkMGBE7Qv9zFM47sS9UD4fU1pXtzqU5UnfYmT1nf1JroOHMRWZyPhiGe3mCpKg9IciR2BJO2JnvXQvY0hZ8vn51s6fjZDKgN2OlQUVYK9aga2xdmZojcFCIqwVoTkU7YtAYpUjSoWMefpxXEj8TMNx4yD/5oB5neZiNd4iREB8ntgigarZafGGA/G7IPtSXmyCNRBgmR75iO0iVGfnWCU/8AkXjC+Imne5leT/NZf9Ycgd8kyfnULvNXJA9/OJEMV+bBSP1oN3mPDOpkFz3Klv8AuINZ9y7wQYtpLHeBbI+mQKWU2v7vuUjjT5T+htNzd1WDcPXxAuSPPrJ8prPT2gusTovEEdLhZRjrP/kVWtcVYPht2ng5Ik4+QBj60r1pANQsaiBABMzPcRP2oPJN8P8AUZQiuV+hoJxnEXVzxAWcDS9wT65/an4fgrobV755AidTfTLTFZdnmAQ6SApJHwswj7Z+ta1rikMTePl4vFPaI+1NGUZcvf5iTUlwtfkX7N66B4rtzuIZiYOR0PTvV21xJ7vPnrrP92JzrJjIKp9DIB+9F4dwpgI3nCjH0Y/arJtEmkXv4hz+Ly3M/erHCMd5n51QtlCcPkYjUD64q7a2wadbBovK5oguEVUW5AyY9aB/vqwDpF1C3ZWDH6LNFyS8hSvg1VuVF71YT+1XDqwX3gg/iGVB7MelWrXO7DbXbZ/5hU/Vi/I3ZJLaNfhb09etavLhMgiTiM+ecfMViWro6Vo8uujVORtJzkTECP7xRbOilYXibeljvE9/tQ3uNEAnHT07t9KLx94Tjtmo6xt0K5wN5MEiPTb9qFjVsqcS5IAkkGQf2xvWA1oo8SQQWmTkEyBAHoPTV9eh4twubjqqnqxAHrJjtvVLhOO4O4wD8RaABkn3iaCOsn9qz5knRSAk5K7W9fTxxO5DSMk4I6we9ZXD2BqAI20jSemTrM7xGrbMN1rtuK5nwjKq279pgIgLcSfLAPlVDibKsNI0AkZ8QPciRO21T9NPaGboyeVpCLqEMFu4joVcgwIzBkf6vOjct5abrKiAAlFDRjTpuyOhHQnfOKuW7vDWmCm9aBVSINxBEjJMmRJJPqaPyfnXBI518XaDRoADYjVOXiAPnXNKK5Cts2LPs9bt3C6sQABgwRMyabj3B8KrgGO533rct8TZvQUvWnxICOjk/wDSapNwZRiyKfF+g9fWqQkgTic9dWDFVrlo7r9M1t3uBb4ip3k+GcVVuZACjAGMfetUZexmarkx2Jxn70G5PetUWBv+1Vr9jeKZtimcSaVGNulQ2DR5z/u3JkLt/IXz8wCeu1OLdsf5dosPIpH/ACuD9qsPzK1J03AT2IZvtIq3wl0vBgT30BSPWWJqPZG9DKckt3+hQVNR1N7pRAEaSTHlLUQIfhRbceagA+Yw32rQNlifiKkHfSrCrR4fEAif9IH1pewp3Gdw/Akg+K3/AMo0/oBVTj+AKrC3E17iBJ8t2qd8G1OthBPRWck/PArOfmcNJW4SDibaKB8yv6UknHhjxjK7RnXLN9/juEZjT4x9lWKGthlyk7dm/QrWiOeMP5jM50oD9dNRTi01eJrgUnI1Ab9cDaoOMXwzSpTWmiH8TdeNV06gMalIjtBIgUXRfCajdJ/0ySSfRP3rWQLulxW6AM4YeW+1Au27ozJAmTpVM+WAfrVOzy2yXqK9JGUvC3WBOtt4ybnX1WPlUlW9a8DXbq/6dX2o3FXblwAsr6fwg6hkdqg/B3RGhtDRMAwfmRmk7fax+5+aC8ajOkNcukLk+8KQexIBI6bmgPy8gDTbIkZYIzn5dBQuM4O+5DXld/zKZ/XArV5Vw1y3u11V6KdJO3boK5R7pU0c32xtNAOG4cFQrISoPxaAjSfvFWhyVCZCMAB8RMTPSJoj8yOoqBcjPQT67bUK1xMCLjYmfErz9RNVqHDJXk5NfgOFe3hHKyBjVjH5WBg1p/xN9VxdAz0VWJ7eIrIrHtXLTL4FVj2jTPzZZqsyufwyRkwRjO0xiquq0SV2aXF8RejxXbkeTQfLIJ86zbd24I8V7SdvE8R+neocSgYCPeATJK5A6ATgmqYe4kabhKDowJ+ROo1GaLQ45LfEcOhkls+eDPrWYLyhobSo7liP0U1cs8wRGAZQJ7BmA+ZM1e4qXWbHus5IZJ9InY+tJ6altDqbi6kZWuyFnUhMjCM7Hzx0qyTZIWWC9pJBPfEfrQP4HiZ1sq47NHz0gxV1bbtuUExus7dfI0qh8vsNKSW7+5XC2CcOnqWUfoZFR4vgrCgsOIRTvCsrfYKSaBxFt7ebd6SN4tlYHq01m8SznxXGYkYmSfT0pJUvBWEXLiWv58gzX9GVLZMA4UH0xmtThPaN10hmb5u+ryggwK5cQfime8k0RbJOADHoalGbT0XeFNfiO0TnTXBINxlnIFzAPmNWfpV61zRoG4A66jGfTFef+5VTmZ32Jq6hcr4XkDpABH13rRDM/YyZOm9mde/PWJhLomcgO2w8hiqnG86bKi/4ierXDHrG1c9a97ABnTPXI+Yq7w164JgJB6aF/pTeq26oR4FFXZaF7iv/ALH/AHv/AEpqgeNf+U/9v9KVNcPn9xO2fy+hzf8ACXAdm+RzVzgSwYGbg/1ER8pIit1uZiSQuryKEfsaPZ4tCQDZMn8qwPrFMsMU9SEeeTVOIDh3dhOq6p9JX7Gr1u5cOPeIT30kH7GrVrjV2EjGBpP/AKqpxF8A516vK2n71RqvIq34DWeDu9bxjf4VI+RqTKuxdWxuY/SaocRw2oZuOB12WPkpip8JZs/hOfOST965PdfqzpLX7Fv/AAlXJtyPKfoBmqhXhgQW0Gegtk584zUuJuadkZ26DI/SqfvdRJPDeLyuAfWulJcf+nRi3vYS9x1tf+FYs+c+HHzWhnnLMNKqqej/AKalAoa3ujWFHqdRn6Ve/hLbBSyqgG6gAA/KkTk+GO1Fcr/P+Sl7y6YhlLfmuIPpHX5VFeEvkksAxjcBCfrM/ar54K0Z8I232/cCqj2rc7lSOoYfLYmuafl/c5NeF9v3ApxV8EB7e2RBIP71es8QLkB9anqNTTP1rL4vmyKwCe8Yjck6R9xNH4Ln0/EAD8/1IihHKk6bGlhbXco0blzhlaNKK2IkwD9YqK8Eoxo6fhVmj5mKZOMMYiI6sI+UCgpcuMRpuRHlj6Rmqycb4JRUvcK/L58Muo6iVz9ar8Ry9QIX3rHstwL9c09+yzTqdmxmIUegilyjl9uDKjfcnI+c0vb3OqG7lHdgbPAXCfCXXyZ3P6gioHh2kggEA+nykda271tFHxXM/wArE0J0tqILEz/MZkfLaucK0cpXsrW7QUSywSI8JkgeUbUW1ojAbV1JEkeuKT3CMWwiDzOon59KT28eN2B6wBn5gUydAavZO6oOFtg9S0R/ZqrxVm5HhbT84+pprnECIW3cYbfEM+pJrOe4JhrBI7Els1Oc1/P9FMeN/wA/2WChG90MesMD9oqSqG3XHXf9qKiqBKWdHSWx9IzRb11FADQJGdOon70vc/5+4XFXr+fQqX+ULMqgE7kwB9DVa9w9pYDMrGfhnp6irD8xtrIVGI6ln/aqqlSQfdL6wai5R8UWSnW7AXri/wCV4Z3Kxkdp3qPDkmdQPliZrWgEQqx6AECoXeWgjLHzzAo+nK7QPUjVMEUx/wATHaB+9FRBIhlHeQM0rfAA/CUI8wT+9HXlxJGw9NvpVUpexGTj7kyAMeH/AKW/pSqwOVn+Y09W7Z+xLvh7jp8HyFZfG3mx4j9TSpUuXgGLkoPeYQQxmd5M1u8sOpDqz65pUqz4fiNmT4Qmgdh9Ke1ZUDCgZOwHelSrTWzOwHMulYnD/wDFI86VKs+b40acXwG6MkTR71sEZA3HSmpVojwZWZ11RrIgRO3SrPBWV/lHXoPKmpVGPxF3wS5laWNh06CqF22NMwJneBP1pUqXLydiYXlxlgOk1c4kQJGDB2pUqdfALP4zPtGd81et2FMSq7dhSpUuPkeZZuIAIAAHaMUJzG3YU9KrLggindPjFaL/AA0qVCPLHy+CtxB+CrZ3+VPSpo8snPhAuKYxvWYjmDk7d6elUcnxFMfBG0MD0qwzeAUqVJiKTJBsCrKqCMgGlSrVEzz5KtlzqYSYjafOqnFfGPlSpVml8JePP/QVXPc/WlSpVRPRNn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6" descr="data:image/jpeg;base64,/9j/4AAQSkZJRgABAQAAAQABAAD/2wCEAAkGBxQTEhUUEhQVFhQXFBQWFRcXFBQVFhYVFxUWFxQXFBcYHCggGB0lHBQUITEhJSkrLi4uFx8zODMsNygtLisBCgoKDg0OGxAQGywmICQsLCwsLCwsLCwsLCwsLCwsLCwsNCwsLCwsLCwsNCwsLCwsLCwsLCwsLCwsLCwsLCwsLP/AABEIAMIBAwMBIgACEQEDEQH/xAAcAAABBQEBAQAAAAAAAAAAAAADAAECBAUGBwj/xAA+EAACAQMCBAMGBAQDCAMAAAABAhEAAyESMQQFQVEiYXEGEzKBkaFCYrHBFFLR8CNDcgcVM4KSouHxJFTC/8QAGgEAAwEBAQEAAAAAAAAAAAAAAQIDBAAFBv/EADARAAICAgEDAgQFBAMBAAAAAAABAhEDITEEEkETUTJhkaEicbHh8BRCwfFigdEF/9oADAMBAAIRAxEAPwCTPUkNBWiKa+kej55BYqarTLU0pSiHikDTNUKFDNhAKbRSVqejQO4g1JanoqQSiAiKZhU38qiRXHElEVEmnmmNdR1kYpwlEtrRGWuF2BApytSxTCgEhFNpogFRIohGC0azbzTolWLVulkxkMXig3SSKvDh6a5apE0M0zPt26OMVJhFRLU3IqJLUiKGGpjcodoe4jct1XK0ZrlBLUyQjZBxUdFEpGiKCilU9NKmoWymBRAtJRRkWmAh0WqfF8zVF8JDuZChSD4hjMbQd6uXrZKMFMMVIU5gEjBx51xPLtWpEvAKyMA6gaQJbtOZAGdsiMVj6vNLGtLk1YManydhzf2ldOET/wCCFZk/wWuByzYjVqSC8tLZAGdiDWbyvnWtFa6mgmRKsHRioltPXA3x8zXtK2OH4uxo0K9oaQAUIUQoKlJAkAMMjG46GuH5n/s/90v+ExIGMJbLxOrxaQs59T9BXl4s+SD0/qehkwRkuDFs3FY4IOSN+o3qworN4jlkSpbSumQDbI1HyQkbQDvjSN5xLhODJ+EzuD4VkTkR4wA2RiMERJkitkeuf9y+hlfS+zNQU5qqvB42uwQPEWViviAIABMtscnqcAVq8PwYYqX1AspkC5YtqTkWwlsErtpxgDxScmnfXLwgLpX7lEkChPdqzc4ZElihN1zIwzhU6sqKulmJ2nwxECpDljQXYgagSNalUVzsvhiOoiBG/YGkesj5Qsuml4ZRBohq1wfL1lveXVEQIWXJJ1RED8tXeK5MFClX1agDA+IjAJVGgtk7feqf1WNurJ/0+TmjKQ07vV3iOUOF1r41iTA8Sj8wzGx64istjkg4IMEHBB7EGqxyQlwycoSjygpNIGhsadadoREtVEtJURRrZpWOixaSjKtVw9I3Km1Y6aRaL0G5doJu1EtXKJzkMxoLGjUJ6dCMiGohbFDikWrgEWqNImmmmoWx4ppqOqozRoFhNZpUPXT0QDW1o0VELFJjXA2S1VzfthwrhDftiSoUXBG9sNO4zgnOdvSuiWplQQQQCCIIIkEHcEVHPjWSDiy+KXbLuB+xH+0ccOf4bjDCggLcEMVnOloHiAkid8bGvXOB463eUNadLifzKwOexjavmj2i9lChd7X/AAjB07sneMTpgRvj0FYnKuZcRwzMbF24mI8LkTvp26eL714GSMsbqSPXx5IyWmfWHGcBZug+9tow/MoP61gcT7I8K0lEG8iCuD0AIRjFeIj/AGrcwXUputpOBgEj/S3xfWhX/bnir+rVxVwITJBdwignAO5joJml76HpPweg82s2OHulfdM3hYavduTIM4LAA5JnAiNq2+D5/wAPbtgJYlpUYIuaWbcMPi1ADYA7V4lwfHlmwzESBqfUBJiQiIR1kxP9K7PlXL7l3xzq06gNTMjYAEprdmHYQYqsZd2iT/Cej8t50lxhIBuEZFvUlySwnBYbY333wK6i9b1CGgiIIiSflPb9a8x1XQwKsphvCL1oMvoLqzdUwDnAwMya0U9oPdaVvhwJ3S7w/GgAd1n3i4AmAT6dOkPGR0fF8CkElFYouFKG422kEL4JHT9I3rg+fWFBdSSWOnUv+JYuhZl4N4MrYzJbr1r0HknH2r1mLF5bqiQ5Us7LOYuW7hLr1wfpFZ3MuUNdU6Ftsmn4kYRqkfhMnbV+IRkRma6LvR015R53y3nF2y5IvXLWpsFx5xDEDSRHbsSa3b3NrTqBetLrgNqJNs+JC0qASkHcAsPStnhfZu0pi4NcgAogKr2JKAQCJ6HpUx7I25YKNKkHSBqZvWGETttn61VKnyS7W0ceeYKzaVVwASB8Mx0nvnt2qzbaf08+vT5Vrcf7HlZjUwjOgbgDBZNj1+pNYHEcE6eI6nAhRpYrHnpJjr3BzvWiGacfmZp4k/BrcNy+7cylt2HcKY+u1aNv2d4k/wCV9Xtj/wDVc/yrmLpm25kkSCSqwR+LUBGYEHHY12HKPaTWM4YeePlTT6nJzGh8XT43qTdjct9lbjBvfTbgeGCjEnzicVk8z5ZcsZceHowGPKe3pXW/7zYjela5iZzBH1qEeryKVv6Gp9DBxpfU4Or9vk3EHTFp4aIMYz1J6fOu1v8AM0xq0ntgH6Uw5yu/71V9bPwiK6BeWcHzTgnsPouxO4IMhh3GB9KpzXox5shzpB8yBVL+Ntq4dbNvUWhngKyrBlgYydhGN6MetajuOxZ9BvTOF1VEtXfW+KtHUfdW5YFSdCyQcEExkGqfMOB4e4oUILZ1KSyKoMD8O0AGqLrV5iI//nyrTOLY0xNWuY8P7u4yidGqLZZll8SYA/pVWK3Qmpq0efODhLtkKninFI0wo2mlUwopVxxEmhk5pA04ogWyQqeaZRRBSsogUVh8z5NObUK0iRsCAZx2M10TLUAlRyYozVSKRm4vR53zDl6gsqWlFyFkXE1AAgDUsyCSewMmR5UHiOGU2kstOtmNx9ATQhUlBqCL2BxsAxJiZHoXMeWpcKkjxKZUjcTvXGcy9mnVjksrt+EaRvMkzggTEDeOmK8jN00obStG/FmT0zQ4ngRbVXYe7hWVPdpknTI0KIBGwJLDB3zR+Kt3vdL7u5dtWNIVibgVyXBBLqvwKSlxRGIMSZyCx7QCxaY3CGvhGV2dtZuLdBUlWYjxrvBzgnINYljmFq4SjQjgt8YGROVQ5BxkEwCZyOsG/YqkzrOH5ubcL7+4CqrqcsLisyiRcBcMCnnjyMbXuXcmHMmIWFgai3u4CqQNOo9WMGJPQnpXAryu7JGAsA6WdUHiknSSQoBGpcHT48R19I/2X8WWt3lBVGe2jbzDKw1AyBGWOD50VLu0d2pHR+xvsvbsa4uOb6F4KtMI2F0AyJETtBmDOCOl427pX3l0KUx/jWyZ04+NRnfsW9K86vc4bh+JW+G8KmHEjxKzQ3hXHbPc+VNY5k11SZ0hmMSehbt85nyPbNfTqVHeou076xxNo3VKsWJUkEDBBg4HU+nfatG+0gMvjBxho9SDsfnXmFy24EgEgiYEYjTLdxEjIoh43iLX+JZuaZiVbZojXIbc5nV579KaUBY5fc9H90cFhL94gx2nPYVG5wSuZKgkbH8Q7xNecXvafiVlZN1SurRIV0/mKNpBIx1ncYzVjhPa680awWGQYhLqsMRGz5HQdelAfvTNT2h5JbkMg1HAgZYRgA9Ygf8AuuNd2S4cySCYhp3g+RM9vF5Guz4b2msglboEiRqCaTAOzJ065E1le072OIDFdLRpgBiBOnYEYO4p02SmlygXLvaHZW6x128p65xW0nH9enSO1edHh2t7yVkychlYSB7xeokHIzitDgebEaVOPij+U9MHbtt8wMUNS09MaGaUPmjrH4vWZOrHSDFGtXtRjaPWsI82YAk6jHQCT8gN6rJxnEXJIVbeRAeGJGMwOvlRWNvSKPqIrZ2liJywx5/1qpxXF21JDOmSYEwdPc57zXOWOBLvNxiWzA2UT+UYPqftWjb4PGYkbHG1WXS3y6Iy632Rbtc04dQZu2xHT3i7kSOvas1/avhzlGdxtKW7jL/1RH3p2tAHFRWqLo/n9v3JPr37GTx/OTfLW7Nq8GChwzo1pdWoacsMid/IN1gHUCCiCmcVpw4vTvZkzZfUdtA2SoaamadBNaDPRCmqxopqHcg0ykKkKirVO3TMCJLVm2uKFAiprdpXsqgjCmCUPXU9dLQbFfXqKrxRGudKHFL2oPccZz/2S8TPZJNt8Nb30kkEsCckdY/sci/AXldrYYvoyFJnSRpghDMkBYgThT0r2IisvmfJ1uyywl2PDcCqSCMrMjIBz8h2rBn6K9w+hrxdU1qRwHJ+YNpdR4iQ17R2IPjW0xky42I2OoFTvXZexvMbfvlYWyYIuXV0sgeUYsyEYMox+IidIPWuJ5jym5ZvK146DqJ1qp0PJksumIP5dvStX2dvXEcFQIkaoVSACrg6ivxFi06ogaeuY89JxlTNcqatM9A9ueA93cGkSjIukkk6hghgYjp6YrGustoDSW2IAM6ZmTp9Jrq/aLiFNu2lsglEIVxBAUMwUR0IgivPOY8UxIDCB5E6iQs+hGK0S/CrZB7lSJcZzMht8QR1A8anyInHltWjwnPHfRJIIVvBEo0tbJ8gSwkDy84rCA8XxehLFQcxq7neem01bvWTOtgoEgYBAGkAQAemw+lQ7ndjUjpODuo7lSCdCziZmNRYCcqCI/sVPjeFDFirAMZ8MYABBBViOygTP4oO1YLOZBkghSc4IjcY28JPnmtMcWzASNRUYjByQYJGPqO3arJ3yJQO+GuE23JVtMI2gZOPdiTBJOkicHyyas8Zw0Iivc03PiUr1DkEbHoP7ANTfhlIBksm41EzGMYmDET6HtUb90td03CACqjy8RALecLgj13pu0FkGRWKFnYPmSjAT5GZ1CCD9dqoX+Ck/CBEEw25giRHXJGr+s0XinS1qVwHUHwQQVCjqp/LBPfpjepWeYEFYPgYfEJJByIx09a7Teztisa1MDK6R0IgjyyRj5b7VrcLeB38qoe7BYhJECBgjsYJG67EdoGcVXscVDLbZWUzGrHxbgN69D19d7wn2MnOPcjp7TxmjNckVn2LmIbej+8rcqezK9DEZpjUWNMGqiEJVFqeaiaYRjTR7Q2qNpZomkHHalbCkHIFKq5NNS9o1matEWhqM0YCqsnEIop1FOgpE0jKoZhTVFjTFqYDZMUxqAalQoNhRUSaYmlvStDJgOK4dbilXGpTuD/eKz+Vey+m54G8JO53XzJjYCt1bQVNTsqywQaiBJOcd8VT4znipqt2iCCANQBDEwC2TsJkbDA9ax51BvfJoxKS/INxbKbjkHBZiJ3gkkT8q5bmzqWjE77iY8p+dW34k5NYnMLBvK1xRKKSmqGiQILKRkgExI6jyNZMsrVIvFK7Y/DcXbywHiAjK5iYPxHfef6bbHLmtMoC4A3iTsZ7bDH12rg21kjfUW8JzLBokNAyZC59ZGRG1yssrSMAATEgddQIn132jyrJDI7KzgkjqvcgjosQcHYGWBAPk36etG4fSpecmD8j3MHbJ/8AFVrPGEqAYBG+YwZj0z0/90LiOIO+T33J2EjzOPL1rTaWyOy1a4zS7CIXGIAGoZkDoDMRn4qKBrMH4QCyt0GPGD6xOeoPestwSANUk4EDeBH7DrvFTTjNgZkLKsNOGgFtjkbmD1kYpVL3DRav2AJU4nIbpLTqM+Y79xVDhLWjEEK5M5ETtiB4dh9Yov8AFq5a2TIZgbM9dptydsn9uuC2/GIcgGZWJBDKYIM75jNHTejuDes3ioVQoYkYBx4BuZjcdqzudWD8Sd4ztHUHyq5wPGe8thGDSpgGc60OSDAn+xR+JVX1AjBAOwwwAGcdsfStHxITgzOC47UMz2GQekx/frWuuRIwPM5j965Q3ApkL4temWbwntO0EEGB963OWcVrWTAYGGWZg79QD9qp0+W9Mllh5LxNRNPUa3ozMkaQqJqYNMKTtXIqDvNRIpUKBYtVKok0qJ1laamGpqQogSJaqcGmpCgMh6aKcUq44YCninmlqrgk0tTR7sWbbu+mFUsFJALtsqjrk4xtk9KHf45LNlnufConzJJhVHmSQPnXEc45qbt4FRrfTpFq2JKqsk4UknuSTueggVh6nP26RrwYk9mhzDmzXhb1hAUU4QEAFo1QTJMkdewqmhnbcn1M9AKJy/ld9z4rfuhAMllY5AMaQZneZIrouB5elvuT1Y/F9sD5Vmx4Zz2yk8kY6M23yA3ABdYqvVVMMR2Zug6ED61tCwFACqFUCAqiFAG0CjrFM71thjjDgzSm5LZz/MvZ5Lh1IAj9xIB9QDv51kPwj230lY8IgkzOcwxGdzj03rtNNM9sMIImpZemjJ2tMeGVx0zh74Ik7KZ3InuPQ4q1w/FFsMF67gRvkfID9avc15O65tZWR4SAYHUGenpms73Y0mJjEDsT+vQRXnyhKEqZpTUloP7sjsRJYagYELt5YAPyGKb3ZYBx6NGDqmScYAOoeWDReEuSCH3kZjVqBMAHEbz9qJYUr8JkMIg4kEqJCgAyBOM/ahSCYV7IkABtQYGQucSZ6EQPKtyzxQu2gznS4KqWjDOZ0uD1MCCe8eVc9xJVmx8W4XHwj036/Q1c4clfCCPEAAC251Aqep+3UVKE6ZSUdHTcu4oIST8QZQ3eSYDR0/pG9aT3y9zwAFep/N/L95nyrmuE4vX4t/CUYARqCmAT55iZ/Ca3BburpuoR4lhgYOJ8JIHXec1tjPWiDQDmvBAsZ+IgwAD4gBj1ORmqPJrkzsWgSdtYzpaOh3Bz0o/G8UwSGt5k+KZ0idonM+uIoFu/7u55EnUe/Q+mTXWlNMDVqjftNgVIiq/C3w0wIgx/QijTXpY5WrMc0OwpA0iaYiqokx5pmNIU5onbBU9SpVwCoDUxQxRAKLAiYpU60jQGFSFNNOK44ekDTU9cdwC4iwlwabiK4mYZQwkbGD61Dh+GS2AttFRRMBVCjO+BRiajSuKu6Ht1QQU6tUBTzShDUpqK021CghCacGhzTiupHEiapcfwAujsfsfIxV9RUlFTlFSVMZNp2jlG4ZrZGoDfO4LY31Qfp6UW44AnOkbRJywOZjMzme3eujfhwwIYSP72rM43loVcHtp64JyKwZMHbuJohkvk5fj+HyWU4BML2Ehs+kd4x9Rm2G0xuh/NjURGVzgmPkOm+jzC2AegG0HAhcSY3npHbzqlC6CQIEEkagJAB1AkHGCD9e1YpRpmlS0GRWJYoxKsjbSR71CDpgfl1GM/DkTFbHL+Z6f8EthhqQySQGE6T2E6lGcbVl8JxYW5pBID6gWJwTpOVYjOMzv4mzsRZt2XIhEBKlgy5gwwY6ZIA+NlB7561WEmtoWSLI4j3uJIKzrPWAQCB0J2n51TZmDtAPhY7wWIGHnboQ0mqtziGs3GZtB1NacicSVKuAQOrI042NaLuCRJACwh3gzsc7agIPTftTJ935iNNGhwlvRpwNobp6H++9aU4rJSe58p/KYI9d607IxXpYWloy5AhNRJpGlWpMzsVMTU4qBFNYNkSaVSpqXuOoqA0UUEVOadixCCnmozTA0BiVODUaQrjuByaeaalXHDUqVPXDIQNSFRBp5pBiaGnFQBqSmlbCSpxTU4FdZwW3RR3odkdJqwBNTbHSB1M2wQZ64ptPSiquP12pXwMkctzC0ZIODkD828TnfasFrDEwARJ05DRGkiAYhcYgZx866zn9ggawMfi2G22e09PSudvoG1RBIx8JE9YaDkSPXFeZnhT2asb0U7dtg6XhgaQMGQVEHPWcA5EwSTtjpX4prdtYA8RRmGqD4RqYNtqwWH27xg2bM6NKwfDIlsgGWPoTiMxmr3KLwxEEsgZYERgyJg4w3p9QExumPJAOc2JRcadNzQMj4WEod8QVY9PizT8HxDAArGoJnwgBXtNIBk58Fz0me9a3GWF90SCtxGQvpESWTSRBghd7mO6nFU2tajrVv5WMkEAkMGBE7Qv9zFM47sS9UD4fU1pXtzqU5UnfYmT1nf1JroOHMRWZyPhiGe3mCpKg9IciR2BJO2JnvXQvY0hZ8vn51s6fjZDKgN2OlQUVYK9aga2xdmZojcFCIqwVoTkU7YtAYpUjSoWMefpxXEj8TMNx4yD/5oB5neZiNd4iREB8ntgigarZafGGA/G7IPtSXmyCNRBgmR75iO0iVGfnWCU/8AkXjC+Imne5leT/NZf9Ycgd8kyfnULvNXJA9/OJEMV+bBSP1oN3mPDOpkFz3Klv8AuINZ9y7wQYtpLHeBbI+mQKWU2v7vuUjjT5T+htNzd1WDcPXxAuSPPrJ8prPT2gusTovEEdLhZRjrP/kVWtcVYPht2ng5Ik4+QBj60r1pANQsaiBABMzPcRP2oPJN8P8AUZQiuV+hoJxnEXVzxAWcDS9wT65/an4fgrobV755AidTfTLTFZdnmAQ6SApJHwswj7Z+ta1rikMTePl4vFPaI+1NGUZcvf5iTUlwtfkX7N66B4rtzuIZiYOR0PTvV21xJ7vPnrrP92JzrJjIKp9DIB+9F4dwpgI3nCjH0Y/arJtEmkXv4hz+Ly3M/erHCMd5n51QtlCcPkYjUD64q7a2wadbBovK5oguEVUW5AyY9aB/vqwDpF1C3ZWDH6LNFyS8hSvg1VuVF71YT+1XDqwX3gg/iGVB7MelWrXO7DbXbZ/5hU/Vi/I3ZJLaNfhb09etavLhMgiTiM+ecfMViWro6Vo8uujVORtJzkTECP7xRbOilYXibeljvE9/tQ3uNEAnHT07t9KLx94Tjtmo6xt0K5wN5MEiPTb9qFjVsqcS5IAkkGQf2xvWA1oo8SQQWmTkEyBAHoPTV9eh4twubjqqnqxAHrJjtvVLhOO4O4wD8RaABkn3iaCOsn9qz5knRSAk5K7W9fTxxO5DSMk4I6we9ZXD2BqAI20jSemTrM7xGrbMN1rtuK5nwjKq279pgIgLcSfLAPlVDibKsNI0AkZ8QPciRO21T9NPaGboyeVpCLqEMFu4joVcgwIzBkf6vOjct5abrKiAAlFDRjTpuyOhHQnfOKuW7vDWmCm9aBVSINxBEjJMmRJJPqaPyfnXBI518XaDRoADYjVOXiAPnXNKK5Cts2LPs9bt3C6sQABgwRMyabj3B8KrgGO533rct8TZvQUvWnxICOjk/wDSapNwZRiyKfF+g9fWqQkgTic9dWDFVrlo7r9M1t3uBb4ip3k+GcVVuZACjAGMfetUZexmarkx2Jxn70G5PetUWBv+1Vr9jeKZtimcSaVGNulQ2DR5z/u3JkLt/IXz8wCeu1OLdsf5dosPIpH/ACuD9qsPzK1J03AT2IZvtIq3wl0vBgT30BSPWWJqPZG9DKckt3+hQVNR1N7pRAEaSTHlLUQIfhRbceagA+Yw32rQNlifiKkHfSrCrR4fEAif9IH1pewp3Gdw/Akg+K3/AMo0/oBVTj+AKrC3E17iBJ8t2qd8G1OthBPRWck/PArOfmcNJW4SDibaKB8yv6UknHhjxjK7RnXLN9/juEZjT4x9lWKGthlyk7dm/QrWiOeMP5jM50oD9dNRTi01eJrgUnI1Ab9cDaoOMXwzSpTWmiH8TdeNV06gMalIjtBIgUXRfCajdJ/0ySSfRP3rWQLulxW6AM4YeW+1Au27ozJAmTpVM+WAfrVOzy2yXqK9JGUvC3WBOtt4ybnX1WPlUlW9a8DXbq/6dX2o3FXblwAsr6fwg6hkdqg/B3RGhtDRMAwfmRmk7fax+5+aC8ajOkNcukLk+8KQexIBI6bmgPy8gDTbIkZYIzn5dBQuM4O+5DXld/zKZ/XArV5Vw1y3u11V6KdJO3boK5R7pU0c32xtNAOG4cFQrISoPxaAjSfvFWhyVCZCMAB8RMTPSJoj8yOoqBcjPQT67bUK1xMCLjYmfErz9RNVqHDJXk5NfgOFe3hHKyBjVjH5WBg1p/xN9VxdAz0VWJ7eIrIrHtXLTL4FVj2jTPzZZqsyufwyRkwRjO0xiquq0SV2aXF8RejxXbkeTQfLIJ86zbd24I8V7SdvE8R+neocSgYCPeATJK5A6ATgmqYe4kabhKDowJ+ROo1GaLQ45LfEcOhkls+eDPrWYLyhobSo7liP0U1cs8wRGAZQJ7BmA+ZM1e4qXWbHus5IZJ9InY+tJ6altDqbi6kZWuyFnUhMjCM7Hzx0qyTZIWWC9pJBPfEfrQP4HiZ1sq47NHz0gxV1bbtuUExus7dfI0qh8vsNKSW7+5XC2CcOnqWUfoZFR4vgrCgsOIRTvCsrfYKSaBxFt7ebd6SN4tlYHq01m8SznxXGYkYmSfT0pJUvBWEXLiWv58gzX9GVLZMA4UH0xmtThPaN10hmb5u+ryggwK5cQfime8k0RbJOADHoalGbT0XeFNfiO0TnTXBINxlnIFzAPmNWfpV61zRoG4A66jGfTFef+5VTmZ32Jq6hcr4XkDpABH13rRDM/YyZOm9mde/PWJhLomcgO2w8hiqnG86bKi/4ierXDHrG1c9a97ABnTPXI+Yq7w164JgJB6aF/pTeq26oR4FFXZaF7iv/ALH/AHv/AEpqgeNf+U/9v9KVNcPn9xO2fy+hzf8ACXAdm+RzVzgSwYGbg/1ER8pIit1uZiSQuryKEfsaPZ4tCQDZMn8qwPrFMsMU9SEeeTVOIDh3dhOq6p9JX7Gr1u5cOPeIT30kH7GrVrjV2EjGBpP/AKqpxF8A516vK2n71RqvIq34DWeDu9bxjf4VI+RqTKuxdWxuY/SaocRw2oZuOB12WPkpip8JZs/hOfOST965PdfqzpLX7Fv/AAlXJtyPKfoBmqhXhgQW0Gegtk584zUuJuadkZ26DI/SqfvdRJPDeLyuAfWulJcf+nRi3vYS9x1tf+FYs+c+HHzWhnnLMNKqqej/AKalAoa3ujWFHqdRn6Ve/hLbBSyqgG6gAA/KkTk+GO1Fcr/P+Sl7y6YhlLfmuIPpHX5VFeEvkksAxjcBCfrM/ar54K0Z8I232/cCqj2rc7lSOoYfLYmuafl/c5NeF9v3ApxV8EB7e2RBIP71es8QLkB9anqNTTP1rL4vmyKwCe8Yjck6R9xNH4Ln0/EAD8/1IihHKk6bGlhbXco0blzhlaNKK2IkwD9YqK8Eoxo6fhVmj5mKZOMMYiI6sI+UCgpcuMRpuRHlj6Rmqycb4JRUvcK/L58Muo6iVz9ar8Ry9QIX3rHstwL9c09+yzTqdmxmIUegilyjl9uDKjfcnI+c0vb3OqG7lHdgbPAXCfCXXyZ3P6gioHh2kggEA+nykda271tFHxXM/wArE0J0tqILEz/MZkfLaucK0cpXsrW7QUSywSI8JkgeUbUW1ojAbV1JEkeuKT3CMWwiDzOon59KT28eN2B6wBn5gUydAavZO6oOFtg9S0R/ZqrxVm5HhbT84+pprnECIW3cYbfEM+pJrOe4JhrBI7Els1Oc1/P9FMeN/wA/2WChG90MesMD9oqSqG3XHXf9qKiqBKWdHSWx9IzRb11FADQJGdOon70vc/5+4XFXr+fQqX+ULMqgE7kwB9DVa9w9pYDMrGfhnp6irD8xtrIVGI6ln/aqqlSQfdL6wai5R8UWSnW7AXri/wCV4Z3Kxkdp3qPDkmdQPliZrWgEQqx6AECoXeWgjLHzzAo+nK7QPUjVMEUx/wATHaB+9FRBIhlHeQM0rfAA/CUI8wT+9HXlxJGw9NvpVUpexGTj7kyAMeH/AKW/pSqwOVn+Y09W7Z+xLvh7jp8HyFZfG3mx4j9TSpUuXgGLkoPeYQQxmd5M1u8sOpDqz65pUqz4fiNmT4Qmgdh9Ke1ZUDCgZOwHelSrTWzOwHMulYnD/wDFI86VKs+b40acXwG6MkTR71sEZA3HSmpVojwZWZ11RrIgRO3SrPBWV/lHXoPKmpVGPxF3wS5laWNh06CqF22NMwJneBP1pUqXLydiYXlxlgOk1c4kQJGDB2pUqdfALP4zPtGd81et2FMSq7dhSpUuPkeZZuIAIAAHaMUJzG3YU9KrLggindPjFaL/AA0qVCPLHy+CtxB+CrZ3+VPSpo8snPhAuKYxvWYjmDk7d6elUcnxFMfBG0MD0qwzeAUqVJiKTJBsCrKqCMgGlSrVEzz5KtlzqYSYjafOqnFfGPlSpVml8JePP/QVXPc/WlSpVRPRNn//2Q==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1887" y="2362200"/>
            <a:ext cx="747735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800" b="1" dirty="0">
                <a:solidFill>
                  <a:srgbClr val="002060"/>
                </a:solidFill>
                <a:effectLst>
                  <a:outerShdw blurRad="50800" dist="38100" dir="5400000" algn="ctr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Capacity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50800" dist="254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– the amount of matter that a container 	         can hold.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8300" y="4114800"/>
            <a:ext cx="74882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solidFill>
                  <a:srgbClr val="070FB9"/>
                </a:solidFill>
                <a:effectLst>
                  <a:outerShdw blurRad="50800" dist="38100" dir="5400000" algn="ctr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Weight</a:t>
            </a:r>
            <a:r>
              <a:rPr lang="en-US" sz="2800" b="1" dirty="0">
                <a:solidFill>
                  <a:srgbClr val="070FB9"/>
                </a:solidFill>
                <a:effectLst>
                  <a:outerShdw blurRad="50800" dist="254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– the pull of gravity on an object.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2772" y="3276600"/>
            <a:ext cx="828402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solidFill>
                  <a:srgbClr val="00642D"/>
                </a:solidFill>
                <a:effectLst>
                  <a:outerShdw blurRad="50800" dist="38100" dir="5400000" algn="ctr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Mass</a:t>
            </a:r>
            <a:r>
              <a:rPr lang="en-US" sz="2800" b="1" dirty="0">
                <a:solidFill>
                  <a:srgbClr val="00642D"/>
                </a:solidFill>
                <a:effectLst>
                  <a:outerShdw blurRad="50800" dist="254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– the amount of matter that makes up an object.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1887" y="4876800"/>
            <a:ext cx="852351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solidFill>
                  <a:srgbClr val="7A0000"/>
                </a:solidFill>
                <a:effectLst>
                  <a:outerShdw blurRad="50800" dist="38100" dir="5400000" algn="ctr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Ratio</a:t>
            </a:r>
            <a:r>
              <a:rPr lang="en-US" sz="2800" b="1" dirty="0">
                <a:solidFill>
                  <a:srgbClr val="7A0000"/>
                </a:solidFill>
                <a:effectLst>
                  <a:outerShdw blurRad="50800" dist="254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– the amount of one thing compared to a the 	  	  amount of another </a:t>
            </a:r>
            <a:r>
              <a:rPr lang="en-US" sz="2300" b="1" dirty="0">
                <a:solidFill>
                  <a:srgbClr val="7A0000"/>
                </a:solidFill>
                <a:effectLst>
                  <a:outerShdw blurRad="50800" dist="127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(sometimes written as a fraction)</a:t>
            </a:r>
            <a:r>
              <a:rPr lang="en-US" sz="2500" b="1" dirty="0">
                <a:solidFill>
                  <a:srgbClr val="7A0000"/>
                </a:solidFill>
                <a:effectLst>
                  <a:outerShdw blurRad="50800" dist="12700" dir="5400000" algn="ctr" rotWithShape="0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09800" y="5867400"/>
                <a:ext cx="4114800" cy="57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500"/>
                  </a:lnSpc>
                </a:pPr>
                <a:r>
                  <a:rPr lang="en-US" sz="2600" b="1" dirty="0">
                    <a:solidFill>
                      <a:srgbClr val="001642"/>
                    </a:solidFill>
                    <a:effectLst>
                      <a:outerShdw blurRad="50800" dist="127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Example of a ratio: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 smtClean="0">
                            <a:solidFill>
                              <a:srgbClr val="001642"/>
                            </a:solidFill>
                            <a:effectLst>
                              <a:outerShdw blurRad="50800" dist="12700" dir="5400000" algn="ctr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 smtClean="0">
                            <a:solidFill>
                              <a:srgbClr val="001642"/>
                            </a:solidFill>
                            <a:effectLst>
                              <a:outerShdw blurRad="50800" dist="12700" dir="5400000" algn="ctr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001642"/>
                            </a:solidFill>
                            <a:effectLst>
                              <a:outerShdw blurRad="50800" dist="12700" dir="5400000" algn="ctr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 smtClean="0">
                            <a:solidFill>
                              <a:srgbClr val="001642"/>
                            </a:solidFill>
                            <a:effectLst>
                              <a:outerShdw blurRad="50800" dist="12700" dir="5400000" algn="ctr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𝒇𝒐𝒐𝒕</m:t>
                        </m:r>
                      </m:num>
                      <m:den>
                        <m:r>
                          <a:rPr lang="en-US" sz="2600" b="1" i="1" smtClean="0">
                            <a:solidFill>
                              <a:srgbClr val="001642"/>
                            </a:solidFill>
                            <a:effectLst>
                              <a:outerShdw blurRad="50800" dist="12700" dir="5400000" algn="ctr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𝟏𝟐</m:t>
                        </m:r>
                        <m:r>
                          <a:rPr lang="en-US" sz="2600" b="1" i="1" smtClean="0">
                            <a:solidFill>
                              <a:srgbClr val="001642"/>
                            </a:solidFill>
                            <a:effectLst>
                              <a:outerShdw blurRad="50800" dist="12700" dir="5400000" algn="ctr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1" i="1" smtClean="0">
                            <a:solidFill>
                              <a:srgbClr val="001642"/>
                            </a:solidFill>
                            <a:effectLst>
                              <a:outerShdw blurRad="50800" dist="12700" dir="5400000" algn="ctr" rotWithShape="0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𝒊𝒏𝒄𝒉𝒆𝒔</m:t>
                        </m:r>
                      </m:den>
                    </m:f>
                  </m:oMath>
                </a14:m>
                <a:r>
                  <a:rPr lang="en-US" sz="2600" b="1" dirty="0">
                    <a:solidFill>
                      <a:srgbClr val="001642"/>
                    </a:solidFill>
                    <a:effectLst>
                      <a:outerShdw blurRad="50800" dist="12700" dir="5400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867400"/>
                <a:ext cx="4114800" cy="575094"/>
              </a:xfrm>
              <a:prstGeom prst="rect">
                <a:avLst/>
              </a:prstGeom>
              <a:blipFill rotWithShape="1">
                <a:blip r:embed="rId2"/>
                <a:stretch>
                  <a:fillRect l="-3407" t="-15957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sp>
          <p:nvSpPr>
            <p:cNvPr id="18" name="Moon 17"/>
            <p:cNvSpPr/>
            <p:nvPr/>
          </p:nvSpPr>
          <p:spPr>
            <a:xfrm rot="9182831" flipH="1">
              <a:off x="8184851" y="32524"/>
              <a:ext cx="851496" cy="1596703"/>
            </a:xfrm>
            <a:prstGeom prst="moon">
              <a:avLst/>
            </a:prstGeom>
            <a:gradFill>
              <a:gsLst>
                <a:gs pos="0">
                  <a:srgbClr val="481F67"/>
                </a:gs>
                <a:gs pos="32000">
                  <a:srgbClr val="FFC000"/>
                </a:gs>
                <a:gs pos="99000">
                  <a:srgbClr val="FFFF00"/>
                </a:gs>
              </a:gsLst>
              <a:lin ang="5400000" scaled="0"/>
            </a:gradFill>
            <a:ln w="3175">
              <a:solidFill>
                <a:schemeClr val="tx1"/>
              </a:solidFill>
            </a:ln>
            <a:effectLst>
              <a:outerShdw blurRad="50800" dist="76200" dir="36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loud 20"/>
            <p:cNvSpPr/>
            <p:nvPr/>
          </p:nvSpPr>
          <p:spPr>
            <a:xfrm>
              <a:off x="304800" y="248500"/>
              <a:ext cx="8305800" cy="874599"/>
            </a:xfrm>
            <a:prstGeom prst="cloud">
              <a:avLst/>
            </a:prstGeom>
            <a:gradFill>
              <a:gsLst>
                <a:gs pos="0">
                  <a:srgbClr val="FFC000"/>
                </a:gs>
                <a:gs pos="52000">
                  <a:srgbClr val="9C5BCD">
                    <a:lumMod val="76000"/>
                    <a:lumOff val="24000"/>
                  </a:srgbClr>
                </a:gs>
                <a:gs pos="84000">
                  <a:srgbClr val="552579"/>
                </a:gs>
              </a:gsLst>
              <a:lin ang="5400000" scaled="0"/>
            </a:gradFill>
            <a:ln>
              <a:solidFill>
                <a:srgbClr val="002060"/>
              </a:solidFill>
            </a:ln>
            <a:effectLst>
              <a:outerShdw blurRad="50800" dist="76200" dir="8100000" algn="tr" rotWithShape="0">
                <a:prstClr val="black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24001" y="248501"/>
              <a:ext cx="6096000" cy="80323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  <a:sp3d extrusionH="57150">
                <a:bevelT h="25400" prst="softRound"/>
              </a:sp3d>
            </a:bodyPr>
            <a:lstStyle/>
            <a:p>
              <a:pPr>
                <a:lnSpc>
                  <a:spcPts val="6100"/>
                </a:lnSpc>
              </a:pPr>
              <a:r>
                <a:rPr lang="en-US" sz="4000" b="1" dirty="0">
                  <a:ln w="9525">
                    <a:solidFill>
                      <a:srgbClr val="FFFF00"/>
                    </a:solidFill>
                  </a:ln>
                  <a:solidFill>
                    <a:srgbClr val="FFC000"/>
                  </a:solidFill>
                  <a:effectLst>
                    <a:glow rad="38100">
                      <a:schemeClr val="accent6">
                        <a:satMod val="175000"/>
                        <a:alpha val="40000"/>
                      </a:schemeClr>
                    </a:glow>
                    <a:outerShdw dist="63500" dir="8100000" algn="tr" rotWithShape="0">
                      <a:schemeClr val="tx1"/>
                    </a:outerShdw>
                  </a:effectLst>
                  <a:latin typeface="AR CHRISTY" pitchFamily="2" charset="0"/>
                </a:rPr>
                <a:t>Customary </a:t>
              </a:r>
              <a:r>
                <a:rPr lang="en-US" sz="3200" b="1" dirty="0">
                  <a:ln w="9525">
                    <a:solidFill>
                      <a:srgbClr val="FFFF00"/>
                    </a:solidFill>
                  </a:ln>
                  <a:solidFill>
                    <a:srgbClr val="FFC000"/>
                  </a:solidFill>
                  <a:effectLst>
                    <a:glow rad="38100">
                      <a:schemeClr val="accent6">
                        <a:satMod val="175000"/>
                        <a:alpha val="40000"/>
                      </a:schemeClr>
                    </a:glow>
                    <a:outerShdw dist="63500" dir="8100000" algn="tr" rotWithShape="0">
                      <a:schemeClr val="tx1"/>
                    </a:outerShdw>
                  </a:effectLst>
                  <a:latin typeface="AR CHRISTY" pitchFamily="2" charset="0"/>
                </a:rPr>
                <a:t>and</a:t>
              </a:r>
              <a:r>
                <a:rPr lang="en-US" sz="4000" b="1" dirty="0">
                  <a:ln w="9525">
                    <a:solidFill>
                      <a:srgbClr val="FFFF00"/>
                    </a:solidFill>
                  </a:ln>
                  <a:solidFill>
                    <a:srgbClr val="FFC000"/>
                  </a:solidFill>
                  <a:effectLst>
                    <a:glow rad="38100">
                      <a:schemeClr val="accent6">
                        <a:satMod val="175000"/>
                        <a:alpha val="40000"/>
                      </a:schemeClr>
                    </a:glow>
                    <a:outerShdw dist="63500" dir="8100000" algn="tr" rotWithShape="0">
                      <a:schemeClr val="tx1"/>
                    </a:outerShdw>
                  </a:effectLst>
                  <a:latin typeface="AR CHRISTY" pitchFamily="2" charset="0"/>
                </a:rPr>
                <a:t> Metric Units</a:t>
              </a:r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92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-Point Star 9"/>
          <p:cNvSpPr/>
          <p:nvPr/>
        </p:nvSpPr>
        <p:spPr>
          <a:xfrm>
            <a:off x="0" y="97536"/>
            <a:ext cx="1752600" cy="2156672"/>
          </a:xfrm>
          <a:prstGeom prst="star4">
            <a:avLst/>
          </a:prstGeom>
          <a:gradFill flip="none" rotWithShape="1">
            <a:gsLst>
              <a:gs pos="28000">
                <a:schemeClr val="bg1"/>
              </a:gs>
              <a:gs pos="57000">
                <a:srgbClr val="FFC000"/>
              </a:gs>
              <a:gs pos="87000">
                <a:srgbClr val="552579"/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oon 3"/>
          <p:cNvSpPr/>
          <p:nvPr/>
        </p:nvSpPr>
        <p:spPr>
          <a:xfrm rot="9182831" flipH="1">
            <a:off x="8299897" y="32524"/>
            <a:ext cx="755710" cy="1596703"/>
          </a:xfrm>
          <a:prstGeom prst="moon">
            <a:avLst/>
          </a:prstGeom>
          <a:gradFill>
            <a:gsLst>
              <a:gs pos="0">
                <a:srgbClr val="481F67"/>
              </a:gs>
              <a:gs pos="32000">
                <a:srgbClr val="FFC000"/>
              </a:gs>
              <a:gs pos="99000">
                <a:srgbClr val="FFFF00"/>
              </a:gs>
            </a:gsLst>
            <a:lin ang="5400000" scaled="0"/>
          </a:gradFill>
          <a:ln w="3175">
            <a:solidFill>
              <a:schemeClr val="tx1"/>
            </a:solidFill>
          </a:ln>
          <a:effectLst>
            <a:outerShdw blurRad="50800" dist="76200" dir="36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905000" y="248500"/>
            <a:ext cx="5947908" cy="1885100"/>
          </a:xfrm>
          <a:prstGeom prst="cloud">
            <a:avLst/>
          </a:prstGeom>
          <a:gradFill>
            <a:gsLst>
              <a:gs pos="0">
                <a:srgbClr val="FFC000"/>
              </a:gs>
              <a:gs pos="43000">
                <a:srgbClr val="9C5BCD">
                  <a:lumMod val="76000"/>
                  <a:lumOff val="24000"/>
                </a:srgbClr>
              </a:gs>
              <a:gs pos="64000">
                <a:srgbClr val="552579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33400" y="1676400"/>
            <a:ext cx="8144352" cy="4208116"/>
          </a:xfrm>
          <a:prstGeom prst="cloud">
            <a:avLst/>
          </a:prstGeom>
          <a:gradFill>
            <a:gsLst>
              <a:gs pos="0">
                <a:srgbClr val="FFC000"/>
              </a:gs>
              <a:gs pos="35000">
                <a:srgbClr val="9C5BCD">
                  <a:lumMod val="76000"/>
                  <a:lumOff val="24000"/>
                </a:srgbClr>
              </a:gs>
              <a:gs pos="64000">
                <a:srgbClr val="552579"/>
              </a:gs>
            </a:gsLst>
            <a:lin ang="5400000" scaled="0"/>
          </a:gradFill>
          <a:ln>
            <a:solidFill>
              <a:srgbClr val="002060"/>
            </a:solidFill>
          </a:ln>
          <a:effectLst>
            <a:outerShdw blurRad="50800" dist="76200" dir="8100000" algn="tr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0">
                    <a:srgbClr val="481F67"/>
                  </a:gs>
                  <a:gs pos="61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209800"/>
            <a:ext cx="7461021" cy="3170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>
              <a:lnSpc>
                <a:spcPts val="8000"/>
              </a:lnSpc>
            </a:pPr>
            <a:r>
              <a:rPr lang="en-US" sz="5400" b="1" dirty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Converting</a:t>
            </a:r>
          </a:p>
          <a:p>
            <a:pPr algn="ctr">
              <a:lnSpc>
                <a:spcPts val="8000"/>
              </a:lnSpc>
            </a:pPr>
            <a:r>
              <a:rPr lang="en-US" sz="6600" b="1" dirty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Customary Units</a:t>
            </a:r>
          </a:p>
          <a:p>
            <a:pPr algn="ctr">
              <a:lnSpc>
                <a:spcPts val="8000"/>
              </a:lnSpc>
            </a:pPr>
            <a:r>
              <a:rPr lang="en-US" sz="4000" b="1" dirty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Of</a:t>
            </a:r>
            <a:r>
              <a:rPr lang="en-US" sz="5400" b="1" dirty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 Measure</a:t>
            </a:r>
          </a:p>
        </p:txBody>
      </p:sp>
      <p:sp>
        <p:nvSpPr>
          <p:cNvPr id="11" name="4-Point Star 10"/>
          <p:cNvSpPr/>
          <p:nvPr/>
        </p:nvSpPr>
        <p:spPr>
          <a:xfrm>
            <a:off x="925285" y="949043"/>
            <a:ext cx="762000" cy="1354484"/>
          </a:xfrm>
          <a:prstGeom prst="star4">
            <a:avLst/>
          </a:prstGeom>
          <a:gradFill flip="none" rotWithShape="1">
            <a:gsLst>
              <a:gs pos="28000">
                <a:schemeClr val="bg1"/>
              </a:gs>
              <a:gs pos="57000">
                <a:srgbClr val="FFC000"/>
              </a:gs>
              <a:gs pos="87000">
                <a:srgbClr val="552579"/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7852907" y="944729"/>
            <a:ext cx="381000" cy="790755"/>
          </a:xfrm>
          <a:prstGeom prst="star4">
            <a:avLst/>
          </a:prstGeom>
          <a:gradFill flip="none" rotWithShape="1">
            <a:gsLst>
              <a:gs pos="28000">
                <a:schemeClr val="bg1"/>
              </a:gs>
              <a:gs pos="57000">
                <a:srgbClr val="FFC000"/>
              </a:gs>
              <a:gs pos="87000">
                <a:srgbClr val="552579"/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345621" y="4267200"/>
            <a:ext cx="1159327" cy="2264229"/>
          </a:xfrm>
          <a:prstGeom prst="star4">
            <a:avLst/>
          </a:prstGeom>
          <a:gradFill flip="none" rotWithShape="1">
            <a:gsLst>
              <a:gs pos="28000">
                <a:schemeClr val="bg1"/>
              </a:gs>
              <a:gs pos="57000">
                <a:srgbClr val="FFC000"/>
              </a:gs>
              <a:gs pos="87000">
                <a:srgbClr val="552579"/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7759243" y="3858700"/>
            <a:ext cx="762000" cy="1354484"/>
          </a:xfrm>
          <a:prstGeom prst="star4">
            <a:avLst/>
          </a:prstGeom>
          <a:gradFill flip="none" rotWithShape="1">
            <a:gsLst>
              <a:gs pos="28000">
                <a:schemeClr val="bg1"/>
              </a:gs>
              <a:gs pos="57000">
                <a:srgbClr val="FFC000"/>
              </a:gs>
              <a:gs pos="87000">
                <a:srgbClr val="552579"/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178343" y="4422429"/>
            <a:ext cx="381000" cy="790755"/>
          </a:xfrm>
          <a:prstGeom prst="star4">
            <a:avLst/>
          </a:prstGeom>
          <a:gradFill flip="none" rotWithShape="1">
            <a:gsLst>
              <a:gs pos="28000">
                <a:schemeClr val="bg1"/>
              </a:gs>
              <a:gs pos="57000">
                <a:srgbClr val="FFC000"/>
              </a:gs>
              <a:gs pos="87000">
                <a:srgbClr val="552579"/>
              </a:gs>
            </a:gsLst>
            <a:lin ang="8100000" scaled="1"/>
            <a:tileRect/>
          </a:gradFill>
          <a:ln>
            <a:noFill/>
          </a:ln>
          <a:effectLst>
            <a:outerShdw blurRad="50800" dist="50800" dir="8100000" algn="tr" rotWithShape="0">
              <a:prstClr val="black">
                <a:alpha val="7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7999" y="634345"/>
            <a:ext cx="3810001" cy="11439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>
              <a:lnSpc>
                <a:spcPts val="8200"/>
              </a:lnSpc>
            </a:pPr>
            <a:r>
              <a:rPr lang="en-US" sz="8000" b="1" dirty="0">
                <a:ln w="952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Part 1:</a:t>
            </a:r>
          </a:p>
        </p:txBody>
      </p:sp>
      <p:pic>
        <p:nvPicPr>
          <p:cNvPr id="17" name="Picture 2" descr="C:\Users\Owner\AppData\Local\Microsoft\Windows\Temporary Internet Files\Content.IE5\M780U359\MM90004372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664" y="1806250"/>
            <a:ext cx="1522928" cy="1718533"/>
          </a:xfrm>
          <a:prstGeom prst="rect">
            <a:avLst/>
          </a:prstGeom>
          <a:noFill/>
          <a:effectLst>
            <a:outerShdw blurRad="50800" dist="63500" dir="60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33333E-6 -2.22222E-6 C 0.00694 -0.00301 0.01285 0.00023 0.01944 0.00324 C 0.02187 0.0044 0.02691 0.00648 0.02691 0.00648 C 0.03264 0.01157 0.02917 0.00903 0.03785 0.01296 C 0.04444 0.01597 0.05469 0.02824 0.06094 0.03403 C 0.06875 0.0412 0.07326 0.04282 0.08056 0.04861 C 0.08628 0.05324 0.09045 0.05926 0.09635 0.06319 C 0.09878 0.06643 0.10087 0.07037 0.10365 0.07315 C 0.10521 0.07477 0.10712 0.07616 0.10851 0.07801 C 0.11215 0.08287 0.11476 0.08912 0.11823 0.09421 C 0.12656 0.10648 0.13507 0.11806 0.14392 0.12986 C 0.14479 0.13264 0.14514 0.13565 0.14635 0.13819 C 0.14722 0.13981 0.14913 0.13981 0.15 0.14143 C 0.15677 0.15255 0.14444 0.14028 0.15486 0.14954 C 0.15955 0.15903 0.16441 0.16736 0.17066 0.17546 C 0.17483 0.18935 0.17135 0.18148 0.18299 0.19653 C 0.18767 0.20255 0.19288 0.21574 0.19635 0.22268 C 0.19722 0.22454 0.19896 0.22569 0.2 0.22755 C 0.20608 0.23866 0.21163 0.25069 0.21823 0.26157 C 0.21997 0.2713 0.225 0.27454 0.22813 0.28287 C 0.2316 0.2919 0.23194 0.30046 0.23663 0.3088 C 0.23802 0.31806 0.24132 0.32454 0.24392 0.33333 C 0.24514 0.34306 0.24722 0.34583 0.25 0.3544 C 0.25243 0.36204 0.25382 0.37014 0.25729 0.37708 C 0.25851 0.38403 0.26042 0.38912 0.26337 0.39491 C 0.2651 0.40185 0.26823 0.40787 0.27066 0.41458 C 0.27188 0.42245 0.27292 0.42708 0.27569 0.43403 C 0.27691 0.44028 0.27708 0.44768 0.27934 0.45347 C 0.28194 0.46065 0.28403 0.4669 0.28542 0.47477 C 0.28715 0.48449 0.28854 0.4956 0.29271 0.50393 C 0.29306 0.50602 0.29323 0.50833 0.29392 0.51042 C 0.29444 0.51227 0.29583 0.51343 0.29635 0.51528 C 0.29844 0.52268 0.29931 0.53056 0.30122 0.53819 C 0.3026 0.54398 0.30556 0.54907 0.30729 0.5544 C 0.31042 0.56458 0.31319 0.57454 0.3158 0.58518 C 0.3151 0.57431 0.31319 0.56366 0.31319 0.55278 C 0.31319 0.53009 0.31354 0.50718 0.31458 0.48449 C 0.31476 0.48218 0.31632 0.48032 0.31701 0.47801 C 0.3184 0.47315 0.31944 0.46806 0.32066 0.46319 C 0.32517 0.44468 0.32969 0.42384 0.3401 0.40972 C 0.34288 0.39861 0.35122 0.38843 0.35729 0.38032 C 0.36285 0.37292 0.36753 0.36319 0.37309 0.35602 C 0.37986 0.34745 0.38733 0.34028 0.39514 0.33333 C 0.4 0.32893 0.40903 0.32662 0.41458 0.325 C 0.41875 0.32384 0.42691 0.32176 0.42691 0.32176 C 0.44844 0.32245 0.46441 0.31667 0.48177 0.32824 C 0.48542 0.33333 0.49045 0.33518 0.49514 0.33819 C 0.49878 0.34074 0.50469 0.34722 0.50729 0.35116 C 0.51267 0.35926 0.51597 0.36921 0.52188 0.37708 C 0.52222 0.3787 0.5224 0.38056 0.52309 0.38194 C 0.52378 0.38333 0.52517 0.3838 0.52569 0.38518 C 0.52847 0.39236 0.52969 0.39931 0.53299 0.40648 C 0.53681 0.41481 0.54219 0.42454 0.54392 0.43403 C 0.54583 0.44421 0.55 0.45324 0.55243 0.46319 C 0.55573 0.47662 0.55747 0.4912 0.56215 0.50393 C 0.56424 0.52106 0.56892 0.53935 0.57309 0.55602 C 0.57326 0.53843 0.57031 0.43843 0.58299 0.40486 C 0.58455 0.39421 0.58646 0.38241 0.58906 0.37222 C 0.58958 0.36991 0.5908 0.36806 0.59149 0.36574 C 0.59236 0.36319 0.59323 0.36042 0.59392 0.35764 C 0.59618 0.34768 0.59705 0.33866 0.60122 0.32986 C 0.60278 0.3169 0.60729 0.30324 0.61337 0.29259 C 0.61719 0.27731 0.62535 0.26412 0.63299 0.25185 C 0.63385 0.25046 0.63438 0.24838 0.63542 0.24699 C 0.64497 0.23588 0.65903 0.23102 0.67066 0.22593 C 0.68767 0.22639 0.70486 0.22569 0.72188 0.22755 C 0.72205 0.22755 0.73333 0.23264 0.73663 0.23403 C 0.73906 0.23518 0.74392 0.23727 0.74392 0.23727 C 0.74705 0.24352 0.75069 0.24398 0.75486 0.24861 C 0.76424 0.25903 0.75313 0.24861 0.76215 0.25671 C 0.76806 0.26875 0.76042 0.25393 0.76823 0.26667 C 0.77153 0.27222 0.7717 0.27616 0.77569 0.28125 C 0.7783 0.29143 0.77483 0.28079 0.78177 0.29097 C 0.7875 0.29954 0.79149 0.3088 0.79757 0.3169 C 0.79931 0.32361 0.80174 0.32755 0.80608 0.33171 C 0.80799 0.33912 0.81285 0.34421 0.81458 0.35116 C 0.81719 0.36157 0.82188 0.37176 0.82691 0.38032 C 0.82813 0.39028 0.8309 0.39606 0.8342 0.40486 C 0.83628 0.41042 0.83646 0.41574 0.83906 0.42106 C 0.85017 0.48009 0.8658 0.5375 0.87691 0.59653 C 0.87726 0.56667 0.87743 0.53704 0.87813 0.50718 C 0.8783 0.49722 0.88264 0.48426 0.8842 0.47477 C 0.88698 0.45764 0.88976 0.43935 0.89392 0.42268 C 0.89566 0.39606 0.90017 0.37083 0.90365 0.34468 C 0.90503 0.33472 0.90417 0.33495 0.90608 0.32662 C 0.90885 0.31389 0.91337 0.30231 0.9158 0.28935 C 0.91858 0.27431 0.91944 0.25486 0.92813 0.24375 C 0.93021 0.2294 0.93281 0.2125 0.93906 0.2 C 0.94236 0.18588 0.94809 0.16481 0.95486 0.15278 C 0.95816 0.13935 0.96319 0.12199 0.97066 0.11204 C 0.97205 0.10671 0.97691 0.09745 0.97691 0.09745 C 0.97899 0.08889 0.97743 0.09398 0.98299 0.08287 C 0.98385 0.08125 0.98542 0.07801 0.98542 0.07801 C 0.98715 0.06898 0.98906 0.0706 0.99271 0.06319 C 0.99444 0.05417 1.00226 0.03958 1.00851 0.03403 C 1.01007 0.02755 1.01163 0.02477 1.0158 0.02106 C 1.02153 0.00972 1.01823 0.01343 1.02431 0.0081 C 1.03056 -0.00347 1.03941 -0.01991 1.05 -0.02454 C 1.05799 -0.03264 1.06458 -0.0412 1.07431 -0.0456 C 1.08021 -0.05301 1.08924 -0.05648 1.09635 -0.06181 C 1.09792 -0.06296 1.09948 -0.06412 1.10122 -0.06505 C 1.10365 -0.0662 1.10851 -0.06829 1.10851 -0.06829 C 1.11319 -0.07269 1.11771 -0.07454 1.12309 -0.07662 C 1.13924 -0.08287 1.1559 -0.0875 1.17188 -0.09444 C 1.17986 -0.09792 1.18802 -0.10255 1.19635 -0.10255 " pathEditMode="relative" ptsTypes="ffffffffffffffffffffffffffffffffffffffffffffffffffffffffffffffffffffffffffffffffffffffffffffffffffffffffA">
                                      <p:cBhvr>
                                        <p:cTn id="6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81000" y="3062370"/>
            <a:ext cx="8534400" cy="583750"/>
            <a:chOff x="381000" y="2971800"/>
            <a:chExt cx="8534400" cy="58375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81000" y="3466446"/>
              <a:ext cx="8412480" cy="0"/>
            </a:xfrm>
            <a:prstGeom prst="line">
              <a:avLst/>
            </a:prstGeom>
            <a:ln w="28575">
              <a:solidFill>
                <a:srgbClr val="6E4080"/>
              </a:solidFill>
            </a:ln>
            <a:effectLst>
              <a:outerShdw blurRad="50800" dist="38100" dir="8100000" algn="tr" rotWithShape="0">
                <a:srgbClr val="FFFF00">
                  <a:alpha val="6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81000" y="2971800"/>
              <a:ext cx="8534400" cy="58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b="1" dirty="0">
                  <a:solidFill>
                    <a:srgbClr val="552579"/>
                  </a:solidFill>
                  <a:effectLst>
                    <a:outerShdw blurRad="50800" dist="38100" dir="5400000" algn="t" rotWithShape="0">
                      <a:prstClr val="black"/>
                    </a:outerShdw>
                  </a:effectLst>
                  <a:latin typeface="Cambria" pitchFamily="18" charset="0"/>
                </a:rPr>
                <a:t>  Length:	              Capacity:		 Weight: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1371600"/>
            <a:ext cx="58674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Let’s take a look at the basic</a:t>
            </a:r>
          </a:p>
          <a:p>
            <a:pPr algn="ctr">
              <a:lnSpc>
                <a:spcPts val="3200"/>
              </a:lnSpc>
            </a:pPr>
            <a:r>
              <a:rPr lang="en-US" sz="3200" b="1" dirty="0">
                <a:solidFill>
                  <a:srgbClr val="552579"/>
                </a:solidFill>
                <a:effectLst>
                  <a:outerShdw blurRad="50800" dist="50800" dir="8100000" algn="tr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U.S. customary</a:t>
            </a:r>
            <a:r>
              <a:rPr lang="en-US" sz="3200" b="1" dirty="0">
                <a:solidFill>
                  <a:srgbClr val="552579"/>
                </a:solidFill>
                <a:effectLst>
                  <a:outerShdw blurRad="50800" dist="25400" dir="8100000" algn="tr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200" b="1" dirty="0">
                <a:solidFill>
                  <a:srgbClr val="552579"/>
                </a:solidFill>
                <a:effectLst>
                  <a:outerShdw blurRad="50800" dist="50800" dir="5400000" algn="t" rotWithShape="0">
                    <a:srgbClr val="FFFF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units</a:t>
            </a:r>
            <a:r>
              <a:rPr lang="en-US" sz="32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of measure.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16085" y="2438400"/>
            <a:ext cx="372291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Name some if you can!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grpSp>
          <p:nvGrpSpPr>
            <p:cNvPr id="8" name="Group 7"/>
            <p:cNvGrpSpPr/>
            <p:nvPr/>
          </p:nvGrpSpPr>
          <p:grpSpPr>
            <a:xfrm>
              <a:off x="304800" y="32524"/>
              <a:ext cx="8731547" cy="1596703"/>
              <a:chOff x="304800" y="32524"/>
              <a:chExt cx="8731547" cy="1596703"/>
            </a:xfrm>
          </p:grpSpPr>
          <p:sp>
            <p:nvSpPr>
              <p:cNvPr id="9" name="Moon 8"/>
              <p:cNvSpPr/>
              <p:nvPr/>
            </p:nvSpPr>
            <p:spPr>
              <a:xfrm rot="9182831" flipH="1">
                <a:off x="8184851" y="32524"/>
                <a:ext cx="851496" cy="1596703"/>
              </a:xfrm>
              <a:prstGeom prst="moon">
                <a:avLst/>
              </a:prstGeom>
              <a:gradFill>
                <a:gsLst>
                  <a:gs pos="0">
                    <a:srgbClr val="481F67"/>
                  </a:gs>
                  <a:gs pos="32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>
                <a:outerShdw blurRad="50800" dist="76200" dir="3600000" algn="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304800" y="248500"/>
                <a:ext cx="8305800" cy="874599"/>
                <a:chOff x="304800" y="248500"/>
                <a:chExt cx="8305800" cy="874599"/>
              </a:xfrm>
            </p:grpSpPr>
            <p:sp>
              <p:nvSpPr>
                <p:cNvPr id="11" name="Cloud 10"/>
                <p:cNvSpPr/>
                <p:nvPr/>
              </p:nvSpPr>
              <p:spPr>
                <a:xfrm>
                  <a:off x="304800" y="248500"/>
                  <a:ext cx="8305800" cy="874599"/>
                </a:xfrm>
                <a:prstGeom prst="cloud">
                  <a:avLst/>
                </a:prstGeom>
                <a:gradFill>
                  <a:gsLst>
                    <a:gs pos="0">
                      <a:srgbClr val="FFC000"/>
                    </a:gs>
                    <a:gs pos="55000">
                      <a:srgbClr val="9C5BCD">
                        <a:lumMod val="76000"/>
                        <a:lumOff val="24000"/>
                      </a:srgbClr>
                    </a:gs>
                    <a:gs pos="80000">
                      <a:srgbClr val="552579"/>
                    </a:gs>
                  </a:gsLst>
                  <a:lin ang="5400000" scaled="0"/>
                </a:gradFill>
                <a:ln>
                  <a:solidFill>
                    <a:srgbClr val="002060"/>
                  </a:solidFill>
                </a:ln>
                <a:effectLst>
                  <a:outerShdw blurRad="50800" dist="76200" dir="8100000" algn="tr" rotWithShape="0">
                    <a:prstClr val="black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743201" y="248501"/>
                  <a:ext cx="4038599" cy="874598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  <a:sp3d extrusionH="57150">
                    <a:bevelT h="25400" prst="softRound"/>
                  </a:sp3d>
                </a:bodyPr>
                <a:lstStyle/>
                <a:p>
                  <a:pPr>
                    <a:lnSpc>
                      <a:spcPts val="6100"/>
                    </a:lnSpc>
                  </a:pPr>
                  <a:r>
                    <a:rPr lang="en-US" sz="4000" b="1" dirty="0">
                      <a:ln w="9525">
                        <a:solidFill>
                          <a:srgbClr val="FFFF00"/>
                        </a:solidFill>
                      </a:ln>
                      <a:solidFill>
                        <a:srgbClr val="FFC000"/>
                      </a:solidFill>
                      <a:effectLst>
                        <a:glow rad="38100">
                          <a:schemeClr val="accent6">
                            <a:satMod val="175000"/>
                            <a:alpha val="40000"/>
                          </a:schemeClr>
                        </a:glow>
                        <a:outerShdw dist="63500" dir="8100000" algn="tr" rotWithShape="0">
                          <a:schemeClr val="tx1"/>
                        </a:outerShdw>
                      </a:effectLst>
                      <a:latin typeface="AR CHRISTY" pitchFamily="2" charset="0"/>
                    </a:rPr>
                    <a:t>Customary Units</a:t>
                  </a:r>
                </a:p>
              </p:txBody>
            </p:sp>
          </p:grpSp>
        </p:grpSp>
        <p:sp>
          <p:nvSpPr>
            <p:cNvPr id="23" name="4-Point Star 22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4224" y="3614828"/>
            <a:ext cx="2176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Inches (in.)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Feet (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ft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)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Yards (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yd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)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Miles (mi)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5600" y="3615422"/>
            <a:ext cx="36146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Fluid Ounces (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fl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oz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)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Cups (c)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Pints (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pt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)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Quarts (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qt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)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Gallons (gal)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5600" y="3615422"/>
            <a:ext cx="23241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Ounces (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oz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)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Pounds (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lb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)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Tons (t)</a:t>
            </a:r>
          </a:p>
        </p:txBody>
      </p:sp>
      <p:pic>
        <p:nvPicPr>
          <p:cNvPr id="1026" name="Picture 2" descr="C:\Users\Owner\AppData\Local\Microsoft\Windows\Temporary Internet Files\Low\Content.IE5\9VXZ1OL6\MC900433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4" y="2180426"/>
            <a:ext cx="1523886" cy="1523886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9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AppData\Local\Microsoft\Windows\Temporary Internet Files\Low\Content.IE5\9XOPSXI6\MC90044175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36845"/>
            <a:ext cx="1413253" cy="1413253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9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142" y="4829908"/>
            <a:ext cx="956466" cy="1755950"/>
          </a:xfrm>
          <a:prstGeom prst="rect">
            <a:avLst/>
          </a:prstGeom>
          <a:noFill/>
          <a:ln>
            <a:noFill/>
          </a:ln>
          <a:effectLst>
            <a:outerShdw dist="63500" dir="2700000" algn="ctr" rotWithShape="0">
              <a:schemeClr val="tx1">
                <a:alpha val="6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296730"/>
            <a:ext cx="804014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8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Here are some very useful </a:t>
            </a:r>
            <a:r>
              <a:rPr lang="en-US" sz="2800" b="1" dirty="0">
                <a:solidFill>
                  <a:srgbClr val="552579"/>
                </a:solidFill>
                <a:effectLst>
                  <a:outerShdw blurRad="50800" dist="38100" dir="8100000" algn="tr" rotWithShape="0">
                    <a:srgbClr val="FFFF00"/>
                  </a:outerShdw>
                </a:effectLst>
                <a:latin typeface="Cambria" pitchFamily="18" charset="0"/>
              </a:rPr>
              <a:t>equivalents</a:t>
            </a:r>
            <a:r>
              <a:rPr lang="en-US" sz="2800" b="1" dirty="0">
                <a:solidFill>
                  <a:srgbClr val="552579"/>
                </a:solidFill>
                <a:effectLst>
                  <a:outerShdw blurRad="50800" dist="25400" dir="8100000" algn="tr" rotWithShape="0">
                    <a:prstClr val="black"/>
                  </a:outerShdw>
                </a:effectLst>
                <a:latin typeface="Cambria" pitchFamily="18" charset="0"/>
              </a:rPr>
              <a:t> </a:t>
            </a:r>
            <a:r>
              <a:rPr lang="en-US" sz="28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(they’re called</a:t>
            </a:r>
            <a:r>
              <a:rPr lang="en-US" sz="2800" b="1" dirty="0">
                <a:solidFill>
                  <a:srgbClr val="552579"/>
                </a:solidFill>
                <a:effectLst>
                  <a:outerShdw blurRad="50800" dist="25400" dir="8100000" algn="tr" rotWithShape="0">
                    <a:prstClr val="black"/>
                  </a:outerShdw>
                </a:effectLst>
                <a:latin typeface="Cambria" pitchFamily="18" charset="0"/>
              </a:rPr>
              <a:t> </a:t>
            </a:r>
            <a:r>
              <a:rPr lang="en-US" sz="2800" b="1" dirty="0">
                <a:solidFill>
                  <a:srgbClr val="552579"/>
                </a:solidFill>
                <a:effectLst>
                  <a:outerShdw blurRad="50800" dist="38100" dir="8100000" algn="tr" rotWithShape="0">
                    <a:srgbClr val="FFFF00"/>
                  </a:outerShdw>
                </a:effectLst>
                <a:latin typeface="Cambria" pitchFamily="18" charset="0"/>
              </a:rPr>
              <a:t>conversion factors</a:t>
            </a:r>
            <a:r>
              <a:rPr lang="en-US" sz="2800" b="1" dirty="0">
                <a:solidFill>
                  <a:srgbClr val="552579"/>
                </a:solidFill>
                <a:effectLst>
                  <a:outerShdw blurRad="50800" dist="25400" dir="8100000" algn="tr" rotWithShape="0">
                    <a:prstClr val="black"/>
                  </a:outerShdw>
                </a:effectLst>
                <a:latin typeface="Cambria" pitchFamily="18" charset="0"/>
              </a:rPr>
              <a:t> </a:t>
            </a:r>
            <a:r>
              <a:rPr lang="en-US" sz="28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in the big leagues).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4800" y="3062370"/>
            <a:ext cx="8534400" cy="583750"/>
            <a:chOff x="381000" y="2971800"/>
            <a:chExt cx="8534400" cy="58375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81000" y="3466446"/>
              <a:ext cx="8412480" cy="0"/>
            </a:xfrm>
            <a:prstGeom prst="line">
              <a:avLst/>
            </a:prstGeom>
            <a:ln w="28575">
              <a:solidFill>
                <a:srgbClr val="6E4080"/>
              </a:solidFill>
            </a:ln>
            <a:effectLst>
              <a:outerShdw blurRad="50800" dist="38100" dir="8100000" algn="tr" rotWithShape="0">
                <a:srgbClr val="FFFF00">
                  <a:alpha val="65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81000" y="2971800"/>
              <a:ext cx="8534400" cy="58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b="1" dirty="0">
                  <a:solidFill>
                    <a:srgbClr val="552579"/>
                  </a:solidFill>
                  <a:effectLst>
                    <a:outerShdw blurRad="50800" dist="38100" dir="5400000" algn="t" rotWithShape="0">
                      <a:prstClr val="black"/>
                    </a:outerShdw>
                  </a:effectLst>
                  <a:latin typeface="Cambria" pitchFamily="18" charset="0"/>
                </a:rPr>
                <a:t>  Length:	                 Capacity:		Weight: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3614828"/>
            <a:ext cx="27099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1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ft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 = 12 in.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1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yd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 = 3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ft</a:t>
            </a:r>
            <a:endParaRPr lang="en-US" sz="3000" b="1" dirty="0">
              <a:solidFill>
                <a:srgbClr val="552579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ambria" pitchFamily="18" charset="0"/>
            </a:endParaRP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1 mi = 5,280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ft</a:t>
            </a:r>
            <a:endParaRPr lang="en-US" sz="3000" b="1" dirty="0">
              <a:solidFill>
                <a:srgbClr val="552579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1976" y="3615422"/>
            <a:ext cx="2395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1 c = 8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fl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oz</a:t>
            </a:r>
            <a:endParaRPr lang="en-US" sz="3000" b="1" dirty="0">
              <a:solidFill>
                <a:srgbClr val="552579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ambria" pitchFamily="18" charset="0"/>
            </a:endParaRP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1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pt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 = 2 c</a:t>
            </a: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1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qt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 = 2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pt</a:t>
            </a:r>
            <a:endParaRPr lang="en-US" sz="3000" b="1" dirty="0">
              <a:solidFill>
                <a:srgbClr val="552579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ambria" pitchFamily="18" charset="0"/>
            </a:endParaRP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1 gal = 4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qt</a:t>
            </a:r>
            <a:endParaRPr lang="en-US" sz="3000" b="1" dirty="0">
              <a:solidFill>
                <a:srgbClr val="552579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3615422"/>
            <a:ext cx="2476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1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lb</a:t>
            </a: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 = 16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oz</a:t>
            </a:r>
            <a:endParaRPr lang="en-US" sz="3000" b="1" dirty="0">
              <a:solidFill>
                <a:srgbClr val="552579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ambria" pitchFamily="18" charset="0"/>
            </a:endParaRPr>
          </a:p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1 t = 2,000 </a:t>
            </a:r>
            <a:r>
              <a:rPr lang="en-US" sz="3000" b="1" dirty="0" err="1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lb</a:t>
            </a:r>
            <a:endParaRPr lang="en-US" sz="3000" b="1" dirty="0">
              <a:solidFill>
                <a:srgbClr val="552579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ambria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87797" y="4572001"/>
            <a:ext cx="3260255" cy="2013018"/>
            <a:chOff x="5787797" y="4572001"/>
            <a:chExt cx="3260255" cy="2013018"/>
          </a:xfrm>
        </p:grpSpPr>
        <p:pic>
          <p:nvPicPr>
            <p:cNvPr id="2050" name="Picture 2" descr="C:\Users\Owner\AppData\Local\Microsoft\Windows\Temporary Internet Files\Content.IE5\M780U359\MM900043730[1]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229" y="4572001"/>
              <a:ext cx="1253823" cy="2013018"/>
            </a:xfrm>
            <a:prstGeom prst="rect">
              <a:avLst/>
            </a:prstGeom>
            <a:noFill/>
            <a:effectLst>
              <a:outerShdw blurRad="50800" dist="63500" dir="8100000" algn="tr" rotWithShape="0">
                <a:prstClr val="black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5787797" y="4953000"/>
              <a:ext cx="2140405" cy="784755"/>
              <a:chOff x="5787797" y="5082645"/>
              <a:chExt cx="2140405" cy="784755"/>
            </a:xfrm>
          </p:grpSpPr>
          <p:sp>
            <p:nvSpPr>
              <p:cNvPr id="17" name="Oval Callout 16"/>
              <p:cNvSpPr/>
              <p:nvPr/>
            </p:nvSpPr>
            <p:spPr>
              <a:xfrm>
                <a:off x="5787797" y="5082645"/>
                <a:ext cx="2140405" cy="784755"/>
              </a:xfrm>
              <a:prstGeom prst="wedgeEllipseCallout">
                <a:avLst>
                  <a:gd name="adj1" fmla="val 42082"/>
                  <a:gd name="adj2" fmla="val 50303"/>
                </a:avLst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847778" y="5181600"/>
                <a:ext cx="1988005" cy="57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sz="2000" b="1" dirty="0">
                    <a:ln w="6350">
                      <a:noFill/>
                    </a:ln>
                    <a:effectLst>
                      <a:outerShdw blurRad="50800" dist="25400" dir="8100000" algn="tr" rotWithShape="0">
                        <a:schemeClr val="bg1">
                          <a:alpha val="80000"/>
                        </a:schemeClr>
                      </a:outerShdw>
                    </a:effectLst>
                  </a:rPr>
                  <a:t>T…M…I…</a:t>
                </a:r>
              </a:p>
              <a:p>
                <a:pPr algn="ctr">
                  <a:lnSpc>
                    <a:spcPts val="1900"/>
                  </a:lnSpc>
                </a:pPr>
                <a:r>
                  <a:rPr lang="en-US" sz="2000" b="1" dirty="0">
                    <a:ln w="6350">
                      <a:noFill/>
                    </a:ln>
                    <a:effectLst>
                      <a:outerShdw blurRad="50800" dist="25400" dir="8100000" algn="tr" rotWithShape="0">
                        <a:schemeClr val="bg1">
                          <a:alpha val="80000"/>
                        </a:schemeClr>
                      </a:outerShdw>
                    </a:effectLst>
                  </a:rPr>
                  <a:t>Brain…on….fire!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990600" y="6177994"/>
            <a:ext cx="701040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000" b="1" dirty="0">
                <a:solidFill>
                  <a:srgbClr val="3020FC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" pitchFamily="18" charset="0"/>
              </a:rPr>
              <a:t>Keep it together, Sparky! You’ll be fine!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2392898"/>
            <a:ext cx="61722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000" b="1" dirty="0">
                <a:ln>
                  <a:solidFill>
                    <a:srgbClr val="860000"/>
                  </a:solidFill>
                </a:ln>
                <a:solidFill>
                  <a:srgbClr val="552579"/>
                </a:solidFill>
                <a:effectLst>
                  <a:glow rad="50800">
                    <a:schemeClr val="accent2">
                      <a:satMod val="175000"/>
                      <a:alpha val="60000"/>
                    </a:schemeClr>
                  </a:glow>
                  <a:outerShdw blurRad="50800" dist="38100" dir="8100000" algn="tr" rotWithShape="0">
                    <a:srgbClr val="860000"/>
                  </a:outerShdw>
                </a:effectLst>
                <a:latin typeface="Cambria" pitchFamily="18" charset="0"/>
              </a:rPr>
              <a:t>See how many you can memorize!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grpSp>
          <p:nvGrpSpPr>
            <p:cNvPr id="24" name="Group 23"/>
            <p:cNvGrpSpPr/>
            <p:nvPr/>
          </p:nvGrpSpPr>
          <p:grpSpPr>
            <a:xfrm>
              <a:off x="304800" y="32524"/>
              <a:ext cx="8731547" cy="1596703"/>
              <a:chOff x="304800" y="32524"/>
              <a:chExt cx="8731547" cy="1596703"/>
            </a:xfrm>
          </p:grpSpPr>
          <p:sp>
            <p:nvSpPr>
              <p:cNvPr id="26" name="Moon 25"/>
              <p:cNvSpPr/>
              <p:nvPr/>
            </p:nvSpPr>
            <p:spPr>
              <a:xfrm rot="9182831" flipH="1">
                <a:off x="8184851" y="32524"/>
                <a:ext cx="851496" cy="1596703"/>
              </a:xfrm>
              <a:prstGeom prst="moon">
                <a:avLst/>
              </a:prstGeom>
              <a:gradFill>
                <a:gsLst>
                  <a:gs pos="0">
                    <a:srgbClr val="481F67"/>
                  </a:gs>
                  <a:gs pos="32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>
                <a:outerShdw blurRad="50800" dist="76200" dir="3600000" algn="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304800" y="248500"/>
                <a:ext cx="8305800" cy="874599"/>
                <a:chOff x="304800" y="248500"/>
                <a:chExt cx="8305800" cy="874599"/>
              </a:xfrm>
            </p:grpSpPr>
            <p:sp>
              <p:nvSpPr>
                <p:cNvPr id="28" name="Cloud 27"/>
                <p:cNvSpPr/>
                <p:nvPr/>
              </p:nvSpPr>
              <p:spPr>
                <a:xfrm>
                  <a:off x="304800" y="248500"/>
                  <a:ext cx="8305800" cy="874599"/>
                </a:xfrm>
                <a:prstGeom prst="cloud">
                  <a:avLst/>
                </a:prstGeom>
                <a:gradFill>
                  <a:gsLst>
                    <a:gs pos="0">
                      <a:srgbClr val="FFC000"/>
                    </a:gs>
                    <a:gs pos="55000">
                      <a:srgbClr val="9C5BCD">
                        <a:lumMod val="76000"/>
                        <a:lumOff val="24000"/>
                      </a:srgbClr>
                    </a:gs>
                    <a:gs pos="80000">
                      <a:srgbClr val="552579"/>
                    </a:gs>
                  </a:gsLst>
                  <a:lin ang="5400000" scaled="0"/>
                </a:gradFill>
                <a:ln>
                  <a:solidFill>
                    <a:srgbClr val="002060"/>
                  </a:solidFill>
                </a:ln>
                <a:effectLst>
                  <a:outerShdw blurRad="50800" dist="76200" dir="8100000" algn="tr" rotWithShape="0">
                    <a:prstClr val="black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743201" y="248501"/>
                  <a:ext cx="4038599" cy="874598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  <a:sp3d extrusionH="57150">
                    <a:bevelT h="25400" prst="softRound"/>
                  </a:sp3d>
                </a:bodyPr>
                <a:lstStyle/>
                <a:p>
                  <a:pPr>
                    <a:lnSpc>
                      <a:spcPts val="6100"/>
                    </a:lnSpc>
                  </a:pPr>
                  <a:r>
                    <a:rPr lang="en-US" sz="4000" b="1" dirty="0">
                      <a:ln w="9525">
                        <a:solidFill>
                          <a:srgbClr val="FFFF00"/>
                        </a:solidFill>
                      </a:ln>
                      <a:solidFill>
                        <a:srgbClr val="FFC000"/>
                      </a:solidFill>
                      <a:effectLst>
                        <a:glow rad="38100">
                          <a:schemeClr val="accent6">
                            <a:satMod val="175000"/>
                            <a:alpha val="40000"/>
                          </a:schemeClr>
                        </a:glow>
                        <a:outerShdw dist="63500" dir="8100000" algn="tr" rotWithShape="0">
                          <a:schemeClr val="tx1"/>
                        </a:outerShdw>
                      </a:effectLst>
                      <a:latin typeface="AR CHRISTY" pitchFamily="2" charset="0"/>
                    </a:rPr>
                    <a:t>Customary Units</a:t>
                  </a:r>
                </a:p>
              </p:txBody>
            </p:sp>
          </p:grpSp>
        </p:grpSp>
        <p:sp>
          <p:nvSpPr>
            <p:cNvPr id="25" name="4-Point Star 24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6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:\Users\Owner\AppData\Local\Microsoft\Windows\Temporary Internet Files\Content.IE5\M780U359\MM90004373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17" y="2819400"/>
            <a:ext cx="1637173" cy="2628488"/>
          </a:xfrm>
          <a:prstGeom prst="rect">
            <a:avLst/>
          </a:prstGeom>
          <a:noFill/>
          <a:effectLst>
            <a:outerShdw blurRad="50800" dist="63500" dir="8100000" algn="tr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243258" y="3010311"/>
            <a:ext cx="2771286" cy="1435608"/>
            <a:chOff x="4970801" y="4701645"/>
            <a:chExt cx="2771286" cy="1435608"/>
          </a:xfrm>
        </p:grpSpPr>
        <p:sp>
          <p:nvSpPr>
            <p:cNvPr id="6" name="Oval Callout 5"/>
            <p:cNvSpPr/>
            <p:nvPr/>
          </p:nvSpPr>
          <p:spPr>
            <a:xfrm>
              <a:off x="5022944" y="4701645"/>
              <a:ext cx="2667000" cy="1435608"/>
            </a:xfrm>
            <a:prstGeom prst="wedgeEllipseCallout">
              <a:avLst>
                <a:gd name="adj1" fmla="val 42082"/>
                <a:gd name="adj2" fmla="val 50303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70801" y="4819601"/>
              <a:ext cx="2771286" cy="1317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Sparky needs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a double-beefy, triple-fire, chili-dipped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burrito to help calm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his nerves!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4799" y="1524000"/>
            <a:ext cx="83057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3020FC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 can’t help you with the burrito, </a:t>
            </a:r>
            <a:r>
              <a:rPr lang="en-US" sz="3000" b="1" dirty="0" err="1">
                <a:solidFill>
                  <a:srgbClr val="3020FC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Sparticus</a:t>
            </a:r>
            <a:r>
              <a:rPr lang="en-US" sz="3000" b="1" dirty="0">
                <a:solidFill>
                  <a:srgbClr val="3020FC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, but check out a couple of conversion problems and you’ll see that this isn’t so bad!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5615226"/>
            <a:ext cx="76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3020FC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Besides, this over-dramatic behavior is not going to impress the ladies.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81600" y="3064523"/>
            <a:ext cx="2525486" cy="1103393"/>
            <a:chOff x="5182015" y="3429001"/>
            <a:chExt cx="2525486" cy="1103393"/>
          </a:xfrm>
        </p:grpSpPr>
        <p:sp>
          <p:nvSpPr>
            <p:cNvPr id="17" name="Oval Callout 16"/>
            <p:cNvSpPr/>
            <p:nvPr/>
          </p:nvSpPr>
          <p:spPr>
            <a:xfrm>
              <a:off x="5182015" y="3429001"/>
              <a:ext cx="2514600" cy="1096174"/>
            </a:xfrm>
            <a:prstGeom prst="wedgeEllipseCallout">
              <a:avLst>
                <a:gd name="adj1" fmla="val -45180"/>
                <a:gd name="adj2" fmla="val 63336"/>
              </a:avLst>
            </a:prstGeom>
            <a:noFill/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92901" y="3465435"/>
              <a:ext cx="2514600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Sparky…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must…drama down!</a:t>
              </a:r>
            </a:p>
            <a:p>
              <a:pPr algn="ctr">
                <a:lnSpc>
                  <a:spcPts val="1900"/>
                </a:lnSpc>
              </a:pPr>
              <a:r>
                <a:rPr lang="en-US" sz="2000" b="1" dirty="0">
                  <a:ln w="6350">
                    <a:noFill/>
                  </a:ln>
                  <a:effectLst>
                    <a:outerShdw blurRad="50800" dist="25400" dir="8100000" algn="tr" rotWithShape="0">
                      <a:schemeClr val="bg1">
                        <a:alpha val="80000"/>
                      </a:schemeClr>
                    </a:outerShdw>
                  </a:effectLst>
                </a:rPr>
                <a:t>Sparky…likes the ladies!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84490" y="4659086"/>
            <a:ext cx="280851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3000" b="1" dirty="0">
                <a:solidFill>
                  <a:srgbClr val="3020FC"/>
                </a:solidFill>
                <a:effectLst>
                  <a:outerShdw blurRad="50800" dist="254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That’s my boy!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grpSp>
          <p:nvGrpSpPr>
            <p:cNvPr id="21" name="Group 20"/>
            <p:cNvGrpSpPr/>
            <p:nvPr/>
          </p:nvGrpSpPr>
          <p:grpSpPr>
            <a:xfrm>
              <a:off x="304800" y="32524"/>
              <a:ext cx="8731547" cy="1596703"/>
              <a:chOff x="304800" y="32524"/>
              <a:chExt cx="8731547" cy="1596703"/>
            </a:xfrm>
          </p:grpSpPr>
          <p:sp>
            <p:nvSpPr>
              <p:cNvPr id="23" name="Moon 22"/>
              <p:cNvSpPr/>
              <p:nvPr/>
            </p:nvSpPr>
            <p:spPr>
              <a:xfrm rot="9182831" flipH="1">
                <a:off x="8184851" y="32524"/>
                <a:ext cx="851496" cy="1596703"/>
              </a:xfrm>
              <a:prstGeom prst="moon">
                <a:avLst/>
              </a:prstGeom>
              <a:gradFill>
                <a:gsLst>
                  <a:gs pos="0">
                    <a:srgbClr val="481F67"/>
                  </a:gs>
                  <a:gs pos="32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>
                <a:outerShdw blurRad="50800" dist="76200" dir="3600000" algn="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304800" y="248500"/>
                <a:ext cx="8305800" cy="874599"/>
                <a:chOff x="304800" y="248500"/>
                <a:chExt cx="8305800" cy="874599"/>
              </a:xfrm>
            </p:grpSpPr>
            <p:sp>
              <p:nvSpPr>
                <p:cNvPr id="25" name="Cloud 24"/>
                <p:cNvSpPr/>
                <p:nvPr/>
              </p:nvSpPr>
              <p:spPr>
                <a:xfrm>
                  <a:off x="304800" y="248500"/>
                  <a:ext cx="8305800" cy="874599"/>
                </a:xfrm>
                <a:prstGeom prst="cloud">
                  <a:avLst/>
                </a:prstGeom>
                <a:gradFill>
                  <a:gsLst>
                    <a:gs pos="0">
                      <a:srgbClr val="FFC000"/>
                    </a:gs>
                    <a:gs pos="55000">
                      <a:srgbClr val="9C5BCD">
                        <a:lumMod val="76000"/>
                        <a:lumOff val="24000"/>
                      </a:srgbClr>
                    </a:gs>
                    <a:gs pos="80000">
                      <a:srgbClr val="552579"/>
                    </a:gs>
                  </a:gsLst>
                  <a:lin ang="5400000" scaled="0"/>
                </a:gradFill>
                <a:ln>
                  <a:solidFill>
                    <a:srgbClr val="002060"/>
                  </a:solidFill>
                </a:ln>
                <a:effectLst>
                  <a:outerShdw blurRad="50800" dist="76200" dir="8100000" algn="tr" rotWithShape="0">
                    <a:prstClr val="black"/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743201" y="248501"/>
                  <a:ext cx="4038599" cy="874598"/>
                </a:xfrm>
                <a:prstGeom prst="rect">
                  <a:avLst/>
                </a:prstGeom>
                <a:noFill/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txBody>
                <a:bodyPr wrap="square" rtlCol="0">
                  <a:spAutoFit/>
                  <a:sp3d extrusionH="57150">
                    <a:bevelT h="25400" prst="softRound"/>
                  </a:sp3d>
                </a:bodyPr>
                <a:lstStyle/>
                <a:p>
                  <a:pPr>
                    <a:lnSpc>
                      <a:spcPts val="6100"/>
                    </a:lnSpc>
                  </a:pPr>
                  <a:r>
                    <a:rPr lang="en-US" sz="4000" b="1" dirty="0">
                      <a:ln w="9525">
                        <a:solidFill>
                          <a:srgbClr val="FFFF00"/>
                        </a:solidFill>
                      </a:ln>
                      <a:solidFill>
                        <a:srgbClr val="FFC000"/>
                      </a:solidFill>
                      <a:effectLst>
                        <a:glow rad="38100">
                          <a:schemeClr val="accent6">
                            <a:satMod val="175000"/>
                            <a:alpha val="40000"/>
                          </a:schemeClr>
                        </a:glow>
                        <a:outerShdw dist="63500" dir="8100000" algn="tr" rotWithShape="0">
                          <a:schemeClr val="tx1"/>
                        </a:outerShdw>
                      </a:effectLst>
                      <a:latin typeface="AR CHRISTY" pitchFamily="2" charset="0"/>
                    </a:rPr>
                    <a:t>Customary Units</a:t>
                  </a:r>
                </a:p>
              </p:txBody>
            </p:sp>
          </p:grpSp>
        </p:grpSp>
        <p:sp>
          <p:nvSpPr>
            <p:cNvPr id="22" name="4-Point Star 21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76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97536"/>
            <a:ext cx="8979408" cy="6684264"/>
          </a:xfrm>
          <a:prstGeom prst="rect">
            <a:avLst/>
          </a:prstGeom>
          <a:noFill/>
          <a:ln w="1905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04800" y="32524"/>
            <a:ext cx="8731547" cy="1596703"/>
            <a:chOff x="304800" y="32524"/>
            <a:chExt cx="8731547" cy="1596703"/>
          </a:xfrm>
        </p:grpSpPr>
        <p:grpSp>
          <p:nvGrpSpPr>
            <p:cNvPr id="3" name="Group 2"/>
            <p:cNvGrpSpPr/>
            <p:nvPr/>
          </p:nvGrpSpPr>
          <p:grpSpPr>
            <a:xfrm>
              <a:off x="304800" y="32524"/>
              <a:ext cx="8731547" cy="1596703"/>
              <a:chOff x="304800" y="32524"/>
              <a:chExt cx="8731547" cy="1596703"/>
            </a:xfrm>
          </p:grpSpPr>
          <p:sp>
            <p:nvSpPr>
              <p:cNvPr id="4" name="Moon 3"/>
              <p:cNvSpPr/>
              <p:nvPr/>
            </p:nvSpPr>
            <p:spPr>
              <a:xfrm rot="9182831" flipH="1">
                <a:off x="8184851" y="32524"/>
                <a:ext cx="851496" cy="1596703"/>
              </a:xfrm>
              <a:prstGeom prst="moon">
                <a:avLst/>
              </a:prstGeom>
              <a:gradFill>
                <a:gsLst>
                  <a:gs pos="0">
                    <a:srgbClr val="481F67"/>
                  </a:gs>
                  <a:gs pos="32000">
                    <a:srgbClr val="FFC000"/>
                  </a:gs>
                  <a:gs pos="99000">
                    <a:srgbClr val="FFFF00"/>
                  </a:gs>
                </a:gsLst>
                <a:lin ang="5400000" scaled="0"/>
              </a:gradFill>
              <a:ln w="3175">
                <a:solidFill>
                  <a:schemeClr val="tx1"/>
                </a:solidFill>
              </a:ln>
              <a:effectLst>
                <a:outerShdw blurRad="50800" dist="76200" dir="3600000" algn="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304800" y="248500"/>
                <a:ext cx="8305800" cy="874599"/>
              </a:xfrm>
              <a:prstGeom prst="cloud">
                <a:avLst/>
              </a:prstGeom>
              <a:gradFill>
                <a:gsLst>
                  <a:gs pos="0">
                    <a:srgbClr val="FFC000"/>
                  </a:gs>
                  <a:gs pos="50000">
                    <a:srgbClr val="9C5BCD">
                      <a:lumMod val="76000"/>
                      <a:lumOff val="24000"/>
                    </a:srgbClr>
                  </a:gs>
                  <a:gs pos="81000">
                    <a:srgbClr val="552579"/>
                  </a:gs>
                </a:gsLst>
                <a:lin ang="5400000" scaled="0"/>
              </a:gradFill>
              <a:ln>
                <a:solidFill>
                  <a:srgbClr val="002060"/>
                </a:solidFill>
              </a:ln>
              <a:effectLst>
                <a:outerShdw blurRad="50800" dist="76200" dir="8100000" algn="tr" rotWithShape="0">
                  <a:prstClr val="black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4-Point Star 7"/>
            <p:cNvSpPr/>
            <p:nvPr/>
          </p:nvSpPr>
          <p:spPr>
            <a:xfrm>
              <a:off x="381000" y="317428"/>
              <a:ext cx="533400" cy="1026893"/>
            </a:xfrm>
            <a:prstGeom prst="star4">
              <a:avLst/>
            </a:prstGeom>
            <a:gradFill flip="none" rotWithShape="1">
              <a:gsLst>
                <a:gs pos="28000">
                  <a:schemeClr val="bg1"/>
                </a:gs>
                <a:gs pos="57000">
                  <a:srgbClr val="FFC000"/>
                </a:gs>
                <a:gs pos="87000">
                  <a:srgbClr val="552579"/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50800" dir="8100000" algn="tr" rotWithShape="0">
                <a:prstClr val="black">
                  <a:alpha val="7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" y="1424226"/>
            <a:ext cx="84466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>
                <a:solidFill>
                  <a:srgbClr val="552579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Before we convert customary units, we need to think about choosing appropriate units of measure.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362200"/>
            <a:ext cx="844663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200" b="1" dirty="0">
                <a:solidFill>
                  <a:srgbClr val="2F1543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Choose an appropriate unit of measure for each of the following: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895600"/>
            <a:ext cx="834879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1)  Length of a soccer field:    </a:t>
            </a:r>
            <a:r>
              <a:rPr lang="en-US" sz="22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feet,   yards,   miles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505200"/>
            <a:ext cx="834879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2)  Amount of water in a hot tub:   </a:t>
            </a:r>
            <a:r>
              <a:rPr lang="en-US" sz="22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cups,   pints,   gallons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114800"/>
            <a:ext cx="834879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3)  Weight of  a car tire:    </a:t>
            </a:r>
            <a:r>
              <a:rPr lang="en-US" sz="22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ounces,   pounds,   tons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1" y="4724400"/>
            <a:ext cx="755409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4)  Height of a basketball rim:    </a:t>
            </a:r>
            <a:r>
              <a:rPr lang="en-US" sz="22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inches,   feet,   yards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5364698"/>
            <a:ext cx="859882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5)  Capacity of a shampoo bottle:    </a:t>
            </a:r>
            <a:r>
              <a:rPr lang="en-US" sz="21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fluid ounces,   cups,   gallons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1" y="5974298"/>
            <a:ext cx="755409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6)  Weight of a grey whale:    </a:t>
            </a:r>
            <a:r>
              <a:rPr lang="en-US" sz="2200" b="1" dirty="0">
                <a:solidFill>
                  <a:srgbClr val="552579"/>
                </a:solidFill>
                <a:effectLst>
                  <a:outerShdw blurRad="50800" dist="12700" dir="5400000" algn="t" rotWithShape="0">
                    <a:prstClr val="black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ounces,   pounds,   tons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2743200"/>
            <a:ext cx="1046163" cy="2550788"/>
          </a:xfrm>
          <a:prstGeom prst="rect">
            <a:avLst/>
          </a:prstGeom>
          <a:noFill/>
          <a:ln>
            <a:noFill/>
          </a:ln>
          <a:effectLst>
            <a:outerShdw dist="63500" dir="3000000" algn="ctr" rotWithShape="0">
              <a:schemeClr val="tx1">
                <a:alpha val="66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4648200" y="2932176"/>
            <a:ext cx="930729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58719" y="3572256"/>
            <a:ext cx="1132682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08576" y="4169664"/>
            <a:ext cx="1143000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34000" y="4780570"/>
            <a:ext cx="685800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4400" y="5408897"/>
            <a:ext cx="1676400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72200" y="6022848"/>
            <a:ext cx="652860" cy="446532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25400" dir="5400000" algn="t" rotWithShape="0">
              <a:prstClr val="black">
                <a:alpha val="9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43201" y="248501"/>
            <a:ext cx="4038599" cy="8745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>
              <a:lnSpc>
                <a:spcPts val="6100"/>
              </a:lnSpc>
            </a:pPr>
            <a:r>
              <a:rPr lang="en-US" sz="4000" b="1" dirty="0">
                <a:ln w="9525">
                  <a:solidFill>
                    <a:srgbClr val="FFFF00"/>
                  </a:solidFill>
                </a:ln>
                <a:solidFill>
                  <a:srgbClr val="FFC000"/>
                </a:solidFill>
                <a:effectLst>
                  <a:glow rad="38100">
                    <a:schemeClr val="accent6">
                      <a:satMod val="175000"/>
                      <a:alpha val="40000"/>
                    </a:schemeClr>
                  </a:glow>
                  <a:outerShdw dist="63500" dir="8100000" algn="tr" rotWithShape="0">
                    <a:schemeClr val="tx1"/>
                  </a:outerShdw>
                </a:effectLst>
                <a:latin typeface="AR CHRISTY" pitchFamily="2" charset="0"/>
              </a:rPr>
              <a:t>Customary Units</a:t>
            </a:r>
          </a:p>
        </p:txBody>
      </p:sp>
    </p:spTree>
    <p:extLst>
      <p:ext uri="{BB962C8B-B14F-4D97-AF65-F5344CB8AC3E}">
        <p14:creationId xmlns:p14="http://schemas.microsoft.com/office/powerpoint/2010/main" val="28701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9427</TotalTime>
  <Words>1953</Words>
  <Application>Microsoft Macintosh PowerPoint</Application>
  <PresentationFormat>On-screen Show (4:3)</PresentationFormat>
  <Paragraphs>487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Cambria</vt:lpstr>
      <vt:lpstr>AR CHRISTY</vt:lpstr>
      <vt:lpstr>Calibri</vt:lpstr>
      <vt:lpstr>Cambria Math</vt:lpstr>
      <vt:lpstr>Kristen ITC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Microsoft Office User</cp:lastModifiedBy>
  <cp:revision>199</cp:revision>
  <dcterms:created xsi:type="dcterms:W3CDTF">2013-09-11T22:03:23Z</dcterms:created>
  <dcterms:modified xsi:type="dcterms:W3CDTF">2018-10-01T10:53:42Z</dcterms:modified>
</cp:coreProperties>
</file>