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  <p:sldId id="274" r:id="rId3"/>
    <p:sldId id="260" r:id="rId4"/>
    <p:sldId id="261" r:id="rId5"/>
    <p:sldId id="275" r:id="rId6"/>
    <p:sldId id="276" r:id="rId7"/>
    <p:sldId id="262" r:id="rId8"/>
    <p:sldId id="268" r:id="rId9"/>
    <p:sldId id="267" r:id="rId10"/>
    <p:sldId id="270" r:id="rId11"/>
    <p:sldId id="269" r:id="rId12"/>
    <p:sldId id="263" r:id="rId13"/>
    <p:sldId id="264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66CC"/>
    <a:srgbClr val="006600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13" autoAdjust="0"/>
  </p:normalViewPr>
  <p:slideViewPr>
    <p:cSldViewPr>
      <p:cViewPr varScale="1">
        <p:scale>
          <a:sx n="119" d="100"/>
          <a:sy n="119" d="100"/>
        </p:scale>
        <p:origin x="47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emf"/><Relationship Id="rId10" Type="http://schemas.openxmlformats.org/officeDocument/2006/relationships/image" Target="../media/image11.emf"/><Relationship Id="rId4" Type="http://schemas.openxmlformats.org/officeDocument/2006/relationships/image" Target="../media/image5.emf"/><Relationship Id="rId9" Type="http://schemas.openxmlformats.org/officeDocument/2006/relationships/image" Target="../media/image10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emf"/><Relationship Id="rId2" Type="http://schemas.openxmlformats.org/officeDocument/2006/relationships/image" Target="../media/image73.emf"/><Relationship Id="rId1" Type="http://schemas.openxmlformats.org/officeDocument/2006/relationships/image" Target="../media/image72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image" Target="../media/image24.emf"/><Relationship Id="rId7" Type="http://schemas.openxmlformats.org/officeDocument/2006/relationships/image" Target="../media/image28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36.emf"/><Relationship Id="rId6" Type="http://schemas.openxmlformats.org/officeDocument/2006/relationships/image" Target="../media/image41.emf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image" Target="../media/image42.emf"/><Relationship Id="rId6" Type="http://schemas.openxmlformats.org/officeDocument/2006/relationships/image" Target="../media/image47.emf"/><Relationship Id="rId5" Type="http://schemas.openxmlformats.org/officeDocument/2006/relationships/image" Target="../media/image46.emf"/><Relationship Id="rId4" Type="http://schemas.openxmlformats.org/officeDocument/2006/relationships/image" Target="../media/image45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emf"/><Relationship Id="rId1" Type="http://schemas.openxmlformats.org/officeDocument/2006/relationships/image" Target="../media/image48.emf"/><Relationship Id="rId6" Type="http://schemas.openxmlformats.org/officeDocument/2006/relationships/image" Target="../media/image53.emf"/><Relationship Id="rId5" Type="http://schemas.openxmlformats.org/officeDocument/2006/relationships/image" Target="../media/image52.emf"/><Relationship Id="rId4" Type="http://schemas.openxmlformats.org/officeDocument/2006/relationships/image" Target="../media/image51.e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emf"/><Relationship Id="rId3" Type="http://schemas.openxmlformats.org/officeDocument/2006/relationships/image" Target="../media/image56.emf"/><Relationship Id="rId7" Type="http://schemas.openxmlformats.org/officeDocument/2006/relationships/image" Target="../media/image60.emf"/><Relationship Id="rId2" Type="http://schemas.openxmlformats.org/officeDocument/2006/relationships/image" Target="../media/image55.emf"/><Relationship Id="rId1" Type="http://schemas.openxmlformats.org/officeDocument/2006/relationships/image" Target="../media/image54.emf"/><Relationship Id="rId6" Type="http://schemas.openxmlformats.org/officeDocument/2006/relationships/image" Target="../media/image59.emf"/><Relationship Id="rId11" Type="http://schemas.openxmlformats.org/officeDocument/2006/relationships/image" Target="../media/image64.emf"/><Relationship Id="rId5" Type="http://schemas.openxmlformats.org/officeDocument/2006/relationships/image" Target="../media/image58.emf"/><Relationship Id="rId10" Type="http://schemas.openxmlformats.org/officeDocument/2006/relationships/image" Target="../media/image63.emf"/><Relationship Id="rId4" Type="http://schemas.openxmlformats.org/officeDocument/2006/relationships/image" Target="../media/image57.emf"/><Relationship Id="rId9" Type="http://schemas.openxmlformats.org/officeDocument/2006/relationships/image" Target="../media/image62.e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emf"/><Relationship Id="rId3" Type="http://schemas.openxmlformats.org/officeDocument/2006/relationships/image" Target="../media/image67.emf"/><Relationship Id="rId7" Type="http://schemas.openxmlformats.org/officeDocument/2006/relationships/image" Target="../media/image71.emf"/><Relationship Id="rId2" Type="http://schemas.openxmlformats.org/officeDocument/2006/relationships/image" Target="../media/image66.emf"/><Relationship Id="rId1" Type="http://schemas.openxmlformats.org/officeDocument/2006/relationships/image" Target="../media/image65.emf"/><Relationship Id="rId6" Type="http://schemas.openxmlformats.org/officeDocument/2006/relationships/image" Target="../media/image70.emf"/><Relationship Id="rId5" Type="http://schemas.openxmlformats.org/officeDocument/2006/relationships/image" Target="../media/image69.emf"/><Relationship Id="rId4" Type="http://schemas.openxmlformats.org/officeDocument/2006/relationships/image" Target="../media/image6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C23F4-BFE4-4576-96DD-CD09C0BFCC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65AD9-A067-454A-88E5-0B945369BE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0B542-EF65-4C84-A5BF-08E3B6077A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B17DAA-5496-4CE4-99A4-C20C68170A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D5AF8-BD22-4B41-9D31-983FC5ECB2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2E725-554A-4022-926B-25CBF012DD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9E3C3C-5865-4573-A752-7D17E5993A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438C8-5A46-46CF-9308-4F3D6F9F5E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2E4B8-C05B-40FD-B2E0-D717FD619B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53879-8D47-4511-8778-3669323C1F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9CAA5E-D007-42C6-A1FC-A45F2E2600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CAD198-BD02-4759-BE24-37D6F20A2F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0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7.e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9.emf"/><Relationship Id="rId4" Type="http://schemas.openxmlformats.org/officeDocument/2006/relationships/image" Target="../media/image36.e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1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6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3.e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5.emf"/><Relationship Id="rId4" Type="http://schemas.openxmlformats.org/officeDocument/2006/relationships/image" Target="../media/image42.e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7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emf"/><Relationship Id="rId13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2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9.e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1.emf"/><Relationship Id="rId4" Type="http://schemas.openxmlformats.org/officeDocument/2006/relationships/image" Target="../media/image48.e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3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emf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61.emf"/><Relationship Id="rId26" Type="http://schemas.openxmlformats.org/officeDocument/2006/relationships/oleObject" Target="../embeddings/oleObject66.bin"/><Relationship Id="rId3" Type="http://schemas.openxmlformats.org/officeDocument/2006/relationships/oleObject" Target="../embeddings/oleObject53.bin"/><Relationship Id="rId21" Type="http://schemas.openxmlformats.org/officeDocument/2006/relationships/oleObject" Target="../embeddings/oleObject62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58.emf"/><Relationship Id="rId17" Type="http://schemas.openxmlformats.org/officeDocument/2006/relationships/oleObject" Target="../embeddings/oleObject60.bin"/><Relationship Id="rId25" Type="http://schemas.openxmlformats.org/officeDocument/2006/relationships/image" Target="../media/image63.e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60.emf"/><Relationship Id="rId20" Type="http://schemas.openxmlformats.org/officeDocument/2006/relationships/image" Target="../media/image62.e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5.emf"/><Relationship Id="rId11" Type="http://schemas.openxmlformats.org/officeDocument/2006/relationships/oleObject" Target="../embeddings/oleObject57.bin"/><Relationship Id="rId24" Type="http://schemas.openxmlformats.org/officeDocument/2006/relationships/oleObject" Target="../embeddings/oleObject65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59.bin"/><Relationship Id="rId23" Type="http://schemas.openxmlformats.org/officeDocument/2006/relationships/oleObject" Target="../embeddings/oleObject64.bin"/><Relationship Id="rId10" Type="http://schemas.openxmlformats.org/officeDocument/2006/relationships/image" Target="../media/image57.emf"/><Relationship Id="rId19" Type="http://schemas.openxmlformats.org/officeDocument/2006/relationships/oleObject" Target="../embeddings/oleObject61.bin"/><Relationship Id="rId4" Type="http://schemas.openxmlformats.org/officeDocument/2006/relationships/image" Target="../media/image54.e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59.emf"/><Relationship Id="rId22" Type="http://schemas.openxmlformats.org/officeDocument/2006/relationships/oleObject" Target="../embeddings/oleObject63.bin"/><Relationship Id="rId27" Type="http://schemas.openxmlformats.org/officeDocument/2006/relationships/image" Target="../media/image64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emf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72.e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69.emf"/><Relationship Id="rId17" Type="http://schemas.openxmlformats.org/officeDocument/2006/relationships/oleObject" Target="../embeddings/oleObject74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1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66.e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10" Type="http://schemas.openxmlformats.org/officeDocument/2006/relationships/image" Target="../media/image68.emf"/><Relationship Id="rId4" Type="http://schemas.openxmlformats.org/officeDocument/2006/relationships/image" Target="../media/image65.e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70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e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73.e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7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emf"/><Relationship Id="rId26" Type="http://schemas.openxmlformats.org/officeDocument/2006/relationships/image" Target="../media/image13.e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e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.emf"/><Relationship Id="rId20" Type="http://schemas.openxmlformats.org/officeDocument/2006/relationships/image" Target="../media/image10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e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5.e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emf"/><Relationship Id="rId22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1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e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0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e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9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9.e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6.e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8.e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e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5.emf"/><Relationship Id="rId4" Type="http://schemas.openxmlformats.org/officeDocument/2006/relationships/image" Target="../media/image22.e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7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4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e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3.emf"/><Relationship Id="rId4" Type="http://schemas.openxmlformats.org/officeDocument/2006/relationships/image" Target="../media/image30.e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Completing </a:t>
            </a:r>
            <a:r>
              <a:rPr lang="en-US" dirty="0"/>
              <a:t>the Square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dirty="0"/>
          </a:p>
          <a:p>
            <a:pPr eaLnBrk="1" hangingPunct="1"/>
            <a:r>
              <a:rPr lang="en-US" dirty="0"/>
              <a:t>Objective:  To complete a square for a quadratic equation and solve by completing the square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609600"/>
          </a:xfrm>
        </p:spPr>
        <p:txBody>
          <a:bodyPr/>
          <a:lstStyle/>
          <a:p>
            <a:pPr eaLnBrk="1" hangingPunct="1"/>
            <a:r>
              <a:rPr lang="en-US" sz="4400" dirty="0"/>
              <a:t>Solve by </a:t>
            </a:r>
            <a:r>
              <a:rPr lang="en-US" sz="4400" u="sng" dirty="0">
                <a:solidFill>
                  <a:schemeClr val="accent2"/>
                </a:solidFill>
                <a:latin typeface="Tahoma" pitchFamily="34" charset="0"/>
              </a:rPr>
              <a:t>Completing the Square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2159000" y="838200"/>
          <a:ext cx="402431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3" imgW="977476" imgH="203112" progId="">
                  <p:embed/>
                </p:oleObj>
              </mc:Choice>
              <mc:Fallback>
                <p:oleObj name="Equation" r:id="rId3" imgW="977476" imgH="203112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838200"/>
                        <a:ext cx="4024313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2438400" y="1676400"/>
          <a:ext cx="3189288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5" imgW="774364" imgH="203112" progId="">
                  <p:embed/>
                </p:oleObj>
              </mc:Choice>
              <mc:Fallback>
                <p:oleObj name="Equation" r:id="rId5" imgW="774364" imgH="203112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676400"/>
                        <a:ext cx="3189288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05200" y="2438400"/>
            <a:ext cx="2743200" cy="701675"/>
            <a:chOff x="2208" y="1728"/>
            <a:chExt cx="1728" cy="442"/>
          </a:xfrm>
        </p:grpSpPr>
        <p:sp>
          <p:nvSpPr>
            <p:cNvPr id="5130" name="Text Box 6"/>
            <p:cNvSpPr txBox="1">
              <a:spLocks noChangeArrowheads="1"/>
            </p:cNvSpPr>
            <p:nvPr/>
          </p:nvSpPr>
          <p:spPr bwMode="auto">
            <a:xfrm>
              <a:off x="2208" y="1728"/>
              <a:ext cx="7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Tahoma" pitchFamily="34" charset="0"/>
                </a:rPr>
                <a:t>+25</a:t>
              </a:r>
            </a:p>
          </p:txBody>
        </p:sp>
        <p:sp>
          <p:nvSpPr>
            <p:cNvPr id="5131" name="Text Box 7"/>
            <p:cNvSpPr txBox="1">
              <a:spLocks noChangeArrowheads="1"/>
            </p:cNvSpPr>
            <p:nvPr/>
          </p:nvSpPr>
          <p:spPr bwMode="auto">
            <a:xfrm>
              <a:off x="3168" y="1728"/>
              <a:ext cx="7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Tahoma" pitchFamily="34" charset="0"/>
                </a:rPr>
                <a:t>+25</a:t>
              </a:r>
            </a:p>
          </p:txBody>
        </p:sp>
      </p:grp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230438" y="3124200"/>
          <a:ext cx="465137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quation" r:id="rId7" imgW="1129810" imgH="203112" progId="">
                  <p:embed/>
                </p:oleObj>
              </mc:Choice>
              <mc:Fallback>
                <p:oleObj name="Equation" r:id="rId7" imgW="1129810" imgH="203112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438" y="3124200"/>
                        <a:ext cx="4651375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3402013" y="3808413"/>
          <a:ext cx="3343275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9" imgW="812447" imgH="279279" progId="">
                  <p:embed/>
                </p:oleObj>
              </mc:Choice>
              <mc:Fallback>
                <p:oleObj name="Equation" r:id="rId9" imgW="812447" imgH="279279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2013" y="3808413"/>
                        <a:ext cx="3343275" cy="114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3632200" y="4826000"/>
          <a:ext cx="3446463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11" imgW="838200" imgH="228600" progId="">
                  <p:embed/>
                </p:oleObj>
              </mc:Choice>
              <mc:Fallback>
                <p:oleObj name="Equation" r:id="rId11" imgW="838200" imgH="228600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4826000"/>
                        <a:ext cx="3446463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3759200" y="5764213"/>
          <a:ext cx="3449638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13" imgW="838200" imgH="228600" progId="">
                  <p:embed/>
                </p:oleObj>
              </mc:Choice>
              <mc:Fallback>
                <p:oleObj name="Equation" r:id="rId13" imgW="838200" imgH="228600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200" y="5764213"/>
                        <a:ext cx="3449638" cy="941387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609600"/>
          </a:xfrm>
        </p:spPr>
        <p:txBody>
          <a:bodyPr/>
          <a:lstStyle/>
          <a:p>
            <a:pPr eaLnBrk="1" hangingPunct="1"/>
            <a:r>
              <a:rPr lang="en-US" sz="4000" dirty="0"/>
              <a:t>Solve by </a:t>
            </a:r>
            <a:r>
              <a:rPr lang="en-US" sz="4000" u="sng" dirty="0">
                <a:solidFill>
                  <a:schemeClr val="accent2"/>
                </a:solidFill>
                <a:latin typeface="Tahoma" pitchFamily="34" charset="0"/>
              </a:rPr>
              <a:t>Completing the Square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159000" y="838200"/>
          <a:ext cx="402431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3" imgW="977476" imgH="203112" progId="Equation.3">
                  <p:embed/>
                </p:oleObj>
              </mc:Choice>
              <mc:Fallback>
                <p:oleObj name="Equation" r:id="rId3" imgW="977476" imgH="203112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838200"/>
                        <a:ext cx="4024313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2255838" y="1676400"/>
          <a:ext cx="3554412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5" imgW="863225" imgH="203112" progId="Equation.3">
                  <p:embed/>
                </p:oleObj>
              </mc:Choice>
              <mc:Fallback>
                <p:oleObj name="Equation" r:id="rId5" imgW="863225" imgH="203112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8" y="1676400"/>
                        <a:ext cx="3554412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05200" y="2438400"/>
            <a:ext cx="2743200" cy="701675"/>
            <a:chOff x="2208" y="1728"/>
            <a:chExt cx="1728" cy="442"/>
          </a:xfrm>
        </p:grpSpPr>
        <p:sp>
          <p:nvSpPr>
            <p:cNvPr id="6154" name="Text Box 6"/>
            <p:cNvSpPr txBox="1">
              <a:spLocks noChangeArrowheads="1"/>
            </p:cNvSpPr>
            <p:nvPr/>
          </p:nvSpPr>
          <p:spPr bwMode="auto">
            <a:xfrm>
              <a:off x="2208" y="1728"/>
              <a:ext cx="7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Tahoma" pitchFamily="34" charset="0"/>
                </a:rPr>
                <a:t>+16</a:t>
              </a:r>
            </a:p>
          </p:txBody>
        </p:sp>
        <p:sp>
          <p:nvSpPr>
            <p:cNvPr id="6155" name="Text Box 7"/>
            <p:cNvSpPr txBox="1">
              <a:spLocks noChangeArrowheads="1"/>
            </p:cNvSpPr>
            <p:nvPr/>
          </p:nvSpPr>
          <p:spPr bwMode="auto">
            <a:xfrm>
              <a:off x="3168" y="1728"/>
              <a:ext cx="7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Tahoma" pitchFamily="34" charset="0"/>
                </a:rPr>
                <a:t>+16</a:t>
              </a:r>
            </a:p>
          </p:txBody>
        </p:sp>
      </p:grpSp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2519363" y="3124200"/>
          <a:ext cx="4075112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Equation" r:id="rId7" imgW="990170" imgH="203112" progId="Equation.3">
                  <p:embed/>
                </p:oleObj>
              </mc:Choice>
              <mc:Fallback>
                <p:oleObj name="Equation" r:id="rId7" imgW="990170" imgH="203112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363" y="3124200"/>
                        <a:ext cx="4075112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3584575" y="3886200"/>
          <a:ext cx="297815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Equation" r:id="rId9" imgW="723586" imgH="241195" progId="Equation.3">
                  <p:embed/>
                </p:oleObj>
              </mc:Choice>
              <mc:Fallback>
                <p:oleObj name="Equation" r:id="rId9" imgW="723586" imgH="241195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4575" y="3886200"/>
                        <a:ext cx="2978150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3581400" y="4800600"/>
          <a:ext cx="355123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Equation" r:id="rId11" imgW="863225" imgH="241195" progId="Equation.3">
                  <p:embed/>
                </p:oleObj>
              </mc:Choice>
              <mc:Fallback>
                <p:oleObj name="Equation" r:id="rId11" imgW="863225" imgH="241195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800600"/>
                        <a:ext cx="3551238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3889375" y="5764213"/>
          <a:ext cx="318770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Equation" r:id="rId13" imgW="774364" imgH="228501" progId="Equation.3">
                  <p:embed/>
                </p:oleObj>
              </mc:Choice>
              <mc:Fallback>
                <p:oleObj name="Equation" r:id="rId13" imgW="774364" imgH="228501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5764213"/>
                        <a:ext cx="3187700" cy="941387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609600"/>
          </a:xfrm>
        </p:spPr>
        <p:txBody>
          <a:bodyPr/>
          <a:lstStyle/>
          <a:p>
            <a:pPr eaLnBrk="1" hangingPunct="1"/>
            <a:r>
              <a:rPr lang="en-US" sz="4400" dirty="0"/>
              <a:t>Solve by </a:t>
            </a:r>
            <a:r>
              <a:rPr lang="en-US" sz="4400" u="sng" dirty="0">
                <a:solidFill>
                  <a:schemeClr val="accent2"/>
                </a:solidFill>
                <a:latin typeface="Tahoma" pitchFamily="34" charset="0"/>
              </a:rPr>
              <a:t>Completing the Square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2236788" y="838200"/>
          <a:ext cx="38671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3" imgW="939392" imgH="203112" progId="Equation.3">
                  <p:embed/>
                </p:oleObj>
              </mc:Choice>
              <mc:Fallback>
                <p:oleObj name="Equation" r:id="rId3" imgW="939392" imgH="203112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788" y="838200"/>
                        <a:ext cx="3867150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359025" y="1676400"/>
          <a:ext cx="33464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5" imgW="812447" imgH="203112" progId="Equation.3">
                  <p:embed/>
                </p:oleObj>
              </mc:Choice>
              <mc:Fallback>
                <p:oleObj name="Equation" r:id="rId5" imgW="812447" imgH="203112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1676400"/>
                        <a:ext cx="3346450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05200" y="2438400"/>
            <a:ext cx="2743200" cy="701675"/>
            <a:chOff x="2208" y="1728"/>
            <a:chExt cx="1728" cy="442"/>
          </a:xfrm>
        </p:grpSpPr>
        <p:sp>
          <p:nvSpPr>
            <p:cNvPr id="7178" name="Text Box 6"/>
            <p:cNvSpPr txBox="1">
              <a:spLocks noChangeArrowheads="1"/>
            </p:cNvSpPr>
            <p:nvPr/>
          </p:nvSpPr>
          <p:spPr bwMode="auto">
            <a:xfrm>
              <a:off x="2208" y="1728"/>
              <a:ext cx="7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Tahoma" pitchFamily="34" charset="0"/>
                </a:rPr>
                <a:t>+9</a:t>
              </a:r>
            </a:p>
          </p:txBody>
        </p:sp>
        <p:sp>
          <p:nvSpPr>
            <p:cNvPr id="7179" name="Text Box 7"/>
            <p:cNvSpPr txBox="1">
              <a:spLocks noChangeArrowheads="1"/>
            </p:cNvSpPr>
            <p:nvPr/>
          </p:nvSpPr>
          <p:spPr bwMode="auto">
            <a:xfrm>
              <a:off x="3168" y="1728"/>
              <a:ext cx="7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Tahoma" pitchFamily="34" charset="0"/>
                </a:rPr>
                <a:t>+9</a:t>
              </a:r>
            </a:p>
          </p:txBody>
        </p:sp>
      </p:grp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2649538" y="3124200"/>
          <a:ext cx="3814762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7" imgW="926698" imgH="203112" progId="Equation.3">
                  <p:embed/>
                </p:oleObj>
              </mc:Choice>
              <mc:Fallback>
                <p:oleObj name="Equation" r:id="rId7" imgW="926698" imgH="203112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9538" y="3124200"/>
                        <a:ext cx="3814762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3609975" y="3886200"/>
          <a:ext cx="2925763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9" imgW="710891" imgH="241195" progId="Equation.3">
                  <p:embed/>
                </p:oleObj>
              </mc:Choice>
              <mc:Fallback>
                <p:oleObj name="Equation" r:id="rId9" imgW="710891" imgH="241195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3886200"/>
                        <a:ext cx="2925763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3606800" y="4800600"/>
          <a:ext cx="349885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11" imgW="850531" imgH="241195" progId="Equation.3">
                  <p:embed/>
                </p:oleObj>
              </mc:Choice>
              <mc:Fallback>
                <p:oleObj name="Equation" r:id="rId11" imgW="850531" imgH="241195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4800600"/>
                        <a:ext cx="3498850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4098925" y="5764213"/>
          <a:ext cx="276860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13" imgW="672808" imgH="228501" progId="Equation.3">
                  <p:embed/>
                </p:oleObj>
              </mc:Choice>
              <mc:Fallback>
                <p:oleObj name="Equation" r:id="rId13" imgW="672808" imgH="228501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5764213"/>
                        <a:ext cx="2768600" cy="941387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609600"/>
          </a:xfrm>
          <a:ln w="28575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en-US"/>
              <a:t>The coefficient of x</a:t>
            </a:r>
            <a:r>
              <a:rPr lang="en-US" baseline="30000"/>
              <a:t>2</a:t>
            </a:r>
            <a:r>
              <a:rPr lang="en-US"/>
              <a:t> must be “1”</a:t>
            </a:r>
            <a:endParaRPr lang="en-US" u="sng">
              <a:solidFill>
                <a:schemeClr val="accent2"/>
              </a:solidFill>
              <a:latin typeface="Tahoma" pitchFamily="34" charset="0"/>
            </a:endParaRP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228600" y="838200"/>
          <a:ext cx="35687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Equation" r:id="rId3" imgW="1002865" imgH="203112" progId="Equation.3">
                  <p:embed/>
                </p:oleObj>
              </mc:Choice>
              <mc:Fallback>
                <p:oleObj name="Equation" r:id="rId3" imgW="1002865" imgH="203112" progId="Equation.3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38200"/>
                        <a:ext cx="3568700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304800" y="2286000"/>
          <a:ext cx="3409950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Equation" r:id="rId5" imgW="1002865" imgH="393529" progId="Equation.3">
                  <p:embed/>
                </p:oleObj>
              </mc:Choice>
              <mc:Fallback>
                <p:oleObj name="Equation" r:id="rId5" imgW="1002865" imgH="393529" progId="Equation.3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86000"/>
                        <a:ext cx="3409950" cy="13382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143057"/>
              </p:ext>
            </p:extLst>
          </p:nvPr>
        </p:nvGraphicFramePr>
        <p:xfrm>
          <a:off x="5105400" y="1066800"/>
          <a:ext cx="3038475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Equation" r:id="rId7" imgW="901309" imgH="469696" progId="Equation.3">
                  <p:embed/>
                </p:oleObj>
              </mc:Choice>
              <mc:Fallback>
                <p:oleObj name="Equation" r:id="rId7" imgW="901309" imgH="469696" progId="Equation.3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066800"/>
                        <a:ext cx="3038475" cy="15843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228600" y="3810000"/>
          <a:ext cx="2674938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1" name="Equation" r:id="rId9" imgW="787058" imgH="393529" progId="Equation.3">
                  <p:embed/>
                </p:oleObj>
              </mc:Choice>
              <mc:Fallback>
                <p:oleObj name="Equation" r:id="rId9" imgW="787058" imgH="393529" progId="Equation.3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10000"/>
                        <a:ext cx="2674938" cy="13382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246454"/>
              </p:ext>
            </p:extLst>
          </p:nvPr>
        </p:nvGraphicFramePr>
        <p:xfrm>
          <a:off x="3124200" y="3886200"/>
          <a:ext cx="1740447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2" name="Equation" r:id="rId11" imgW="622030" imgH="393529" progId="">
                  <p:embed/>
                </p:oleObj>
              </mc:Choice>
              <mc:Fallback>
                <p:oleObj name="Equation" r:id="rId11" imgW="622030" imgH="393529" progId="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86200"/>
                        <a:ext cx="1740447" cy="110172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57150">
                        <a:solidFill>
                          <a:srgbClr val="0066CC"/>
                        </a:solidFill>
                        <a:prstDash val="dash"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304800" y="5334000"/>
          <a:ext cx="4264025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3" name="Equation" r:id="rId13" imgW="1371600" imgH="393700" progId="">
                  <p:embed/>
                </p:oleObj>
              </mc:Choice>
              <mc:Fallback>
                <p:oleObj name="Equation" r:id="rId13" imgW="1371600" imgH="393700" progId="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334000"/>
                        <a:ext cx="4264025" cy="12255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812103"/>
              </p:ext>
            </p:extLst>
          </p:nvPr>
        </p:nvGraphicFramePr>
        <p:xfrm>
          <a:off x="5105400" y="2743200"/>
          <a:ext cx="3040063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4" name="Equation" r:id="rId15" imgW="901309" imgH="444307" progId="Equation.3">
                  <p:embed/>
                </p:oleObj>
              </mc:Choice>
              <mc:Fallback>
                <p:oleObj name="Equation" r:id="rId15" imgW="901309" imgH="444307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743200"/>
                        <a:ext cx="3040063" cy="1498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870553"/>
              </p:ext>
            </p:extLst>
          </p:nvPr>
        </p:nvGraphicFramePr>
        <p:xfrm>
          <a:off x="5105400" y="4343400"/>
          <a:ext cx="3082925" cy="154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5" name="Equation" r:id="rId17" imgW="914400" imgH="457200" progId="Equation.3">
                  <p:embed/>
                </p:oleObj>
              </mc:Choice>
              <mc:Fallback>
                <p:oleObj name="Equation" r:id="rId17" imgW="914400" imgH="457200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343400"/>
                        <a:ext cx="3082925" cy="15414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04800" y="1447800"/>
            <a:ext cx="3771900" cy="646113"/>
            <a:chOff x="192" y="912"/>
            <a:chExt cx="2376" cy="407"/>
          </a:xfrm>
        </p:grpSpPr>
        <p:graphicFrame>
          <p:nvGraphicFramePr>
            <p:cNvPr id="8204" name="Object 18"/>
            <p:cNvGraphicFramePr>
              <a:graphicFrameLocks noChangeAspect="1"/>
            </p:cNvGraphicFramePr>
            <p:nvPr/>
          </p:nvGraphicFramePr>
          <p:xfrm>
            <a:off x="192" y="912"/>
            <a:ext cx="408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6" name="Equation" r:id="rId19" imgW="203024" imgH="203024" progId="">
                    <p:embed/>
                  </p:oleObj>
                </mc:Choice>
                <mc:Fallback>
                  <p:oleObj name="Equation" r:id="rId19" imgW="203024" imgH="203024" progId="">
                    <p:embed/>
                    <p:pic>
                      <p:nvPicPr>
                        <p:cNvPr id="0" name="Picture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912"/>
                          <a:ext cx="408" cy="407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57150">
                              <a:solidFill>
                                <a:srgbClr val="0066CC"/>
                              </a:solidFill>
                              <a:prstDash val="dash"/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5" name="Object 19"/>
            <p:cNvGraphicFramePr>
              <a:graphicFrameLocks noChangeAspect="1"/>
            </p:cNvGraphicFramePr>
            <p:nvPr/>
          </p:nvGraphicFramePr>
          <p:xfrm>
            <a:off x="912" y="912"/>
            <a:ext cx="408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7" name="Equation" r:id="rId21" imgW="203024" imgH="203024" progId="">
                    <p:embed/>
                  </p:oleObj>
                </mc:Choice>
                <mc:Fallback>
                  <p:oleObj name="Equation" r:id="rId21" imgW="203024" imgH="203024" progId="">
                    <p:embed/>
                    <p:pic>
                      <p:nvPicPr>
                        <p:cNvPr id="0" name="Picture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2" y="912"/>
                          <a:ext cx="408" cy="407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57150">
                              <a:solidFill>
                                <a:srgbClr val="0066CC"/>
                              </a:solidFill>
                              <a:prstDash val="dash"/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6" name="Object 20"/>
            <p:cNvGraphicFramePr>
              <a:graphicFrameLocks noChangeAspect="1"/>
            </p:cNvGraphicFramePr>
            <p:nvPr/>
          </p:nvGraphicFramePr>
          <p:xfrm>
            <a:off x="1440" y="912"/>
            <a:ext cx="408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8" name="Equation" r:id="rId22" imgW="203024" imgH="203024" progId="">
                    <p:embed/>
                  </p:oleObj>
                </mc:Choice>
                <mc:Fallback>
                  <p:oleObj name="Equation" r:id="rId22" imgW="203024" imgH="203024" progId="">
                    <p:embed/>
                    <p:pic>
                      <p:nvPicPr>
                        <p:cNvPr id="0" name="Picture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912"/>
                          <a:ext cx="408" cy="407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57150">
                              <a:solidFill>
                                <a:srgbClr val="0066CC"/>
                              </a:solidFill>
                              <a:prstDash val="dash"/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7" name="Object 21"/>
            <p:cNvGraphicFramePr>
              <a:graphicFrameLocks noChangeAspect="1"/>
            </p:cNvGraphicFramePr>
            <p:nvPr/>
          </p:nvGraphicFramePr>
          <p:xfrm>
            <a:off x="2160" y="912"/>
            <a:ext cx="408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89" name="Equation" r:id="rId23" imgW="203024" imgH="203024" progId="">
                    <p:embed/>
                  </p:oleObj>
                </mc:Choice>
                <mc:Fallback>
                  <p:oleObj name="Equation" r:id="rId23" imgW="203024" imgH="203024" progId="">
                    <p:embed/>
                    <p:pic>
                      <p:nvPicPr>
                        <p:cNvPr id="0" name="Picture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912"/>
                          <a:ext cx="408" cy="407"/>
                        </a:xfrm>
                        <a:prstGeom prst="rect">
                          <a:avLst/>
                        </a:prstGeom>
                        <a:solidFill>
                          <a:srgbClr val="FFCC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57150">
                              <a:solidFill>
                                <a:srgbClr val="0066CC"/>
                              </a:solidFill>
                              <a:prstDash val="dash"/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6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289313"/>
              </p:ext>
            </p:extLst>
          </p:nvPr>
        </p:nvGraphicFramePr>
        <p:xfrm>
          <a:off x="7162800" y="4343400"/>
          <a:ext cx="1114425" cy="1455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0" name="Equation" r:id="rId24" imgW="330057" imgH="431613" progId="">
                  <p:embed/>
                </p:oleObj>
              </mc:Choice>
              <mc:Fallback>
                <p:oleObj name="Equation" r:id="rId24" imgW="330057" imgH="431613" progId="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343400"/>
                        <a:ext cx="1114425" cy="1455737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688312"/>
              </p:ext>
            </p:extLst>
          </p:nvPr>
        </p:nvGraphicFramePr>
        <p:xfrm>
          <a:off x="5029200" y="4419600"/>
          <a:ext cx="3656013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1" name="Equation" r:id="rId26" imgW="888614" imgH="431613" progId="">
                  <p:embed/>
                </p:oleObj>
              </mc:Choice>
              <mc:Fallback>
                <p:oleObj name="Equation" r:id="rId26" imgW="888614" imgH="431613" progId="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419600"/>
                        <a:ext cx="3656013" cy="1778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02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3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609600"/>
          </a:xfrm>
          <a:ln w="28575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en-US"/>
              <a:t>The coefficient of x</a:t>
            </a:r>
            <a:r>
              <a:rPr lang="en-US" baseline="30000"/>
              <a:t>2</a:t>
            </a:r>
            <a:r>
              <a:rPr lang="en-US"/>
              <a:t> must be “1”</a:t>
            </a:r>
            <a:endParaRPr lang="en-US" u="sng">
              <a:solidFill>
                <a:schemeClr val="accent2"/>
              </a:solidFill>
              <a:latin typeface="Tahoma" pitchFamily="34" charset="0"/>
            </a:endParaRP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206375" y="838200"/>
          <a:ext cx="361315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6" name="Equation" r:id="rId3" imgW="1016000" imgH="203200" progId="">
                  <p:embed/>
                </p:oleObj>
              </mc:Choice>
              <mc:Fallback>
                <p:oleObj name="Equation" r:id="rId3" imgW="1016000" imgH="203200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" y="838200"/>
                        <a:ext cx="3613150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990600" y="1600200"/>
          <a:ext cx="2805113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7" name="Equation" r:id="rId5" imgW="825500" imgH="393700" progId="">
                  <p:embed/>
                </p:oleObj>
              </mc:Choice>
              <mc:Fallback>
                <p:oleObj name="Equation" r:id="rId5" imgW="825500" imgH="39370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00200"/>
                        <a:ext cx="2805113" cy="13382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327025" y="3124200"/>
          <a:ext cx="4186238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8" name="Equation" r:id="rId7" imgW="1231366" imgH="393529" progId="">
                  <p:embed/>
                </p:oleObj>
              </mc:Choice>
              <mc:Fallback>
                <p:oleObj name="Equation" r:id="rId7" imgW="1231366" imgH="393529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3124200"/>
                        <a:ext cx="4186238" cy="13382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990600" y="4724400"/>
          <a:ext cx="25273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Equation" r:id="rId9" imgW="812447" imgH="393529" progId="">
                  <p:embed/>
                </p:oleObj>
              </mc:Choice>
              <mc:Fallback>
                <p:oleObj name="Equation" r:id="rId9" imgW="812447" imgH="393529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724400"/>
                        <a:ext cx="2527300" cy="12255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5638800" y="1143000"/>
          <a:ext cx="282575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name="Equation" r:id="rId11" imgW="837836" imgH="444307" progId="">
                  <p:embed/>
                </p:oleObj>
              </mc:Choice>
              <mc:Fallback>
                <p:oleObj name="Equation" r:id="rId11" imgW="837836" imgH="444307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143000"/>
                        <a:ext cx="2825750" cy="1498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5181600" y="2819400"/>
          <a:ext cx="2819400" cy="167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Equation" r:id="rId13" imgW="748975" imgH="444307" progId="">
                  <p:embed/>
                </p:oleObj>
              </mc:Choice>
              <mc:Fallback>
                <p:oleObj name="Equation" r:id="rId13" imgW="748975" imgH="444307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819400"/>
                        <a:ext cx="2819400" cy="16748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8115300" y="3048000"/>
          <a:ext cx="10287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Equation" r:id="rId15" imgW="342751" imgH="457002" progId="">
                  <p:embed/>
                </p:oleObj>
              </mc:Choice>
              <mc:Fallback>
                <p:oleObj name="Equation" r:id="rId15" imgW="342751" imgH="457002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300" y="3048000"/>
                        <a:ext cx="1028700" cy="137160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5057775" y="4748213"/>
          <a:ext cx="2914650" cy="162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Equation" r:id="rId17" imgW="774364" imgH="431613" progId="">
                  <p:embed/>
                </p:oleObj>
              </mc:Choice>
              <mc:Fallback>
                <p:oleObj name="Equation" r:id="rId17" imgW="774364" imgH="431613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7775" y="4748213"/>
                        <a:ext cx="2914650" cy="16271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74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8"/>
          <p:cNvGraphicFramePr>
            <a:graphicFrameLocks noChangeAspect="1"/>
          </p:cNvGraphicFramePr>
          <p:nvPr/>
        </p:nvGraphicFramePr>
        <p:xfrm>
          <a:off x="2286000" y="304800"/>
          <a:ext cx="4038600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3" imgW="774364" imgH="431613" progId="">
                  <p:embed/>
                </p:oleObj>
              </mc:Choice>
              <mc:Fallback>
                <p:oleObj name="Equation" r:id="rId3" imgW="774364" imgH="431613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04800"/>
                        <a:ext cx="4038600" cy="2254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3429000" y="609600"/>
          <a:ext cx="657225" cy="169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5" imgW="152334" imgH="393529" progId="">
                  <p:embed/>
                </p:oleObj>
              </mc:Choice>
              <mc:Fallback>
                <p:oleObj name="Equation" r:id="rId5" imgW="152334" imgH="393529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09600"/>
                        <a:ext cx="657225" cy="169703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2286000" y="3200400"/>
          <a:ext cx="4038600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7" imgW="774364" imgH="431613" progId="">
                  <p:embed/>
                </p:oleObj>
              </mc:Choice>
              <mc:Fallback>
                <p:oleObj name="Equation" r:id="rId7" imgW="774364" imgH="431613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200400"/>
                        <a:ext cx="4038600" cy="2254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Steps to complete the square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1.)  You will get an expression that looks like this: </a:t>
            </a:r>
          </a:p>
          <a:p>
            <a:pPr marL="114300" indent="0" eaLnBrk="1" hangingPunct="1">
              <a:buNone/>
            </a:pPr>
            <a:r>
              <a:rPr lang="en-US" dirty="0"/>
              <a:t>          	</a:t>
            </a:r>
            <a:r>
              <a:rPr lang="en-US" b="1" dirty="0"/>
              <a:t>AX</a:t>
            </a:r>
            <a:r>
              <a:rPr lang="en-US" b="1" dirty="0">
                <a:cs typeface="Times New Roman" pitchFamily="18" charset="0"/>
              </a:rPr>
              <a:t>²+ BX</a:t>
            </a:r>
          </a:p>
          <a:p>
            <a:pPr eaLnBrk="1" hangingPunct="1"/>
            <a:r>
              <a:rPr lang="en-US" dirty="0">
                <a:cs typeface="Times New Roman" pitchFamily="18" charset="0"/>
              </a:rPr>
              <a:t>2.)  Our goal is to make a square such that we have </a:t>
            </a:r>
          </a:p>
          <a:p>
            <a:pPr marL="114300" indent="0" eaLnBrk="1" hangingPunct="1">
              <a:buNone/>
            </a:pPr>
            <a:r>
              <a:rPr lang="en-US" b="1" dirty="0">
                <a:cs typeface="Times New Roman" pitchFamily="18" charset="0"/>
              </a:rPr>
              <a:t> 	(a + b)² = a² +2ab + b²</a:t>
            </a:r>
          </a:p>
          <a:p>
            <a:pPr eaLnBrk="1" hangingPunct="1"/>
            <a:r>
              <a:rPr lang="en-US" dirty="0">
                <a:cs typeface="Times New Roman" pitchFamily="18" charset="0"/>
              </a:rPr>
              <a:t>3.)  We take ½ of the X coefficient </a:t>
            </a:r>
          </a:p>
          <a:p>
            <a:pPr marL="114300" indent="0" eaLnBrk="1" hangingPunct="1">
              <a:buNone/>
            </a:pPr>
            <a:r>
              <a:rPr lang="en-US" dirty="0">
                <a:cs typeface="Times New Roman" pitchFamily="18" charset="0"/>
              </a:rPr>
              <a:t>	(Divide the number in front of the X by 2)</a:t>
            </a:r>
          </a:p>
          <a:p>
            <a:pPr eaLnBrk="1" hangingPunct="1"/>
            <a:r>
              <a:rPr lang="en-US" dirty="0">
                <a:cs typeface="Times New Roman" pitchFamily="18" charset="0"/>
              </a:rPr>
              <a:t>4.) Then square that number</a:t>
            </a:r>
          </a:p>
          <a:p>
            <a:pPr eaLnBrk="1" hangingPunct="1"/>
            <a:endParaRPr lang="en-US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To </a:t>
            </a:r>
            <a:r>
              <a:rPr lang="en-US" u="sng">
                <a:solidFill>
                  <a:schemeClr val="accent2"/>
                </a:solidFill>
                <a:latin typeface="Tahoma" pitchFamily="34" charset="0"/>
              </a:rPr>
              <a:t>Complete the Square</a:t>
            </a:r>
            <a:br>
              <a:rPr lang="en-US" u="sng">
                <a:solidFill>
                  <a:schemeClr val="accent2"/>
                </a:solidFill>
                <a:latin typeface="Tahoma" pitchFamily="34" charset="0"/>
              </a:rPr>
            </a:br>
            <a:r>
              <a:rPr lang="en-US" sz="3600" b="1">
                <a:solidFill>
                  <a:schemeClr val="accent2"/>
                </a:solidFill>
                <a:latin typeface="Tahoma" pitchFamily="34" charset="0"/>
              </a:rPr>
              <a:t>x</a:t>
            </a:r>
            <a:r>
              <a:rPr lang="en-US" sz="3600" b="1" baseline="30000">
                <a:solidFill>
                  <a:schemeClr val="accent2"/>
                </a:solidFill>
                <a:latin typeface="Tahoma" pitchFamily="34" charset="0"/>
              </a:rPr>
              <a:t>2</a:t>
            </a:r>
            <a:r>
              <a:rPr lang="en-US" sz="3600" b="1">
                <a:solidFill>
                  <a:schemeClr val="accent2"/>
                </a:solidFill>
                <a:latin typeface="Tahoma" pitchFamily="34" charset="0"/>
              </a:rPr>
              <a:t> + 6x</a:t>
            </a:r>
            <a:r>
              <a:rPr lang="en-US" sz="3600">
                <a:solidFill>
                  <a:schemeClr val="tx1"/>
                </a:solidFill>
                <a:latin typeface="Tahoma" pitchFamily="34" charset="0"/>
              </a:rPr>
              <a:t> </a:t>
            </a:r>
            <a:endParaRPr lang="en-US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121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/>
              <a:t>Take half of the coefficient of ‘x’  </a:t>
            </a:r>
          </a:p>
          <a:p>
            <a:pPr eaLnBrk="1" hangingPunct="1">
              <a:lnSpc>
                <a:spcPct val="90000"/>
              </a:lnSpc>
            </a:pPr>
            <a:r>
              <a:rPr lang="en-US" sz="3600"/>
              <a:t>Square it and add it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467600" y="1066800"/>
            <a:ext cx="6096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ahoma" pitchFamily="34" charset="0"/>
              </a:rPr>
              <a:t>3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029200" y="1752600"/>
            <a:ext cx="6096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ahoma" pitchFamily="34" charset="0"/>
              </a:rPr>
              <a:t>9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600200" y="26670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  <a:latin typeface="Tahoma" pitchFamily="34" charset="0"/>
              </a:rPr>
              <a:t>x</a:t>
            </a:r>
            <a:r>
              <a:rPr lang="en-US" sz="3600" b="1" baseline="30000">
                <a:solidFill>
                  <a:schemeClr val="accent2"/>
                </a:solidFill>
                <a:latin typeface="Tahoma" pitchFamily="34" charset="0"/>
              </a:rPr>
              <a:t>2</a:t>
            </a:r>
            <a:r>
              <a:rPr lang="en-US" sz="3600" b="1">
                <a:solidFill>
                  <a:schemeClr val="accent2"/>
                </a:solidFill>
                <a:latin typeface="Tahoma" pitchFamily="34" charset="0"/>
              </a:rPr>
              <a:t> + 6x + 9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495800" y="2667000"/>
            <a:ext cx="2971800" cy="6794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  <a:latin typeface="Tahoma" pitchFamily="34" charset="0"/>
              </a:rPr>
              <a:t>= (x + 3)</a:t>
            </a:r>
            <a:r>
              <a:rPr lang="en-US" sz="3600" b="1" baseline="30000">
                <a:solidFill>
                  <a:schemeClr val="accent2"/>
                </a:solidFill>
                <a:latin typeface="Tahoma" pitchFamily="34" charset="0"/>
              </a:rPr>
              <a:t>2</a:t>
            </a:r>
            <a:endParaRPr lang="en-US" sz="3600" b="1">
              <a:solidFill>
                <a:schemeClr val="accent2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 autoUpdateAnimBg="0"/>
      <p:bldP spid="6150" grpId="0" animBg="1" autoUpdateAnimBg="0"/>
      <p:bldP spid="6151" grpId="0" autoUpdateAnimBg="0"/>
      <p:bldP spid="615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/>
              <a:t>Complete the square, and show what the perfect square is: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457200" y="1524000"/>
          <a:ext cx="20574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3" imgW="558558" imgH="203112" progId="Equation.3">
                  <p:embed/>
                </p:oleObj>
              </mc:Choice>
              <mc:Fallback>
                <p:oleObj name="Equation" r:id="rId3" imgW="558558" imgH="203112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24000"/>
                        <a:ext cx="2057400" cy="74771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2819400" y="1524000"/>
          <a:ext cx="313372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5" imgW="850531" imgH="203112" progId="Equation.3">
                  <p:embed/>
                </p:oleObj>
              </mc:Choice>
              <mc:Fallback>
                <p:oleObj name="Equation" r:id="rId5" imgW="850531" imgH="203112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524000"/>
                        <a:ext cx="3133725" cy="7477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6553200" y="1447800"/>
          <a:ext cx="177800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7" imgW="482391" imgH="241195" progId="Equation.3">
                  <p:embed/>
                </p:oleObj>
              </mc:Choice>
              <mc:Fallback>
                <p:oleObj name="Equation" r:id="rId7" imgW="482391" imgH="241195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447800"/>
                        <a:ext cx="1778000" cy="88741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81000" y="2487613"/>
          <a:ext cx="2103438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9" imgW="571252" imgH="228501" progId="Equation.3">
                  <p:embed/>
                </p:oleObj>
              </mc:Choice>
              <mc:Fallback>
                <p:oleObj name="Equation" r:id="rId9" imgW="571252" imgH="228501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487613"/>
                        <a:ext cx="2103438" cy="8413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66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2895600" y="2484438"/>
          <a:ext cx="3224213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11" imgW="876300" imgH="228600" progId="Equation.3">
                  <p:embed/>
                </p:oleObj>
              </mc:Choice>
              <mc:Fallback>
                <p:oleObj name="Equation" r:id="rId11" imgW="876300" imgH="22860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84438"/>
                        <a:ext cx="3224213" cy="8413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66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6477000" y="2438400"/>
          <a:ext cx="18224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13" imgW="495085" imgH="241195" progId="Equation.3">
                  <p:embed/>
                </p:oleObj>
              </mc:Choice>
              <mc:Fallback>
                <p:oleObj name="Equation" r:id="rId13" imgW="495085" imgH="241195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438400"/>
                        <a:ext cx="1822450" cy="88741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457200" y="3508375"/>
          <a:ext cx="2103438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15" imgW="571252" imgH="228501" progId="Equation.3">
                  <p:embed/>
                </p:oleObj>
              </mc:Choice>
              <mc:Fallback>
                <p:oleObj name="Equation" r:id="rId15" imgW="571252" imgH="228501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508375"/>
                        <a:ext cx="2103438" cy="8413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2971800" y="3505200"/>
          <a:ext cx="31781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17" imgW="863225" imgH="228501" progId="Equation.3">
                  <p:embed/>
                </p:oleObj>
              </mc:Choice>
              <mc:Fallback>
                <p:oleObj name="Equation" r:id="rId17" imgW="863225" imgH="228501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505200"/>
                        <a:ext cx="3178175" cy="8413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6553200" y="3508375"/>
          <a:ext cx="1776413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Equation" r:id="rId19" imgW="482391" imgH="241195" progId="Equation.3">
                  <p:embed/>
                </p:oleObj>
              </mc:Choice>
              <mc:Fallback>
                <p:oleObj name="Equation" r:id="rId19" imgW="482391" imgH="241195" progId="Equation.3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508375"/>
                        <a:ext cx="1776413" cy="88741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620713" y="4770438"/>
          <a:ext cx="1776412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21" imgW="482391" imgH="203112" progId="Equation.3">
                  <p:embed/>
                </p:oleObj>
              </mc:Choice>
              <mc:Fallback>
                <p:oleObj name="Equation" r:id="rId21" imgW="482391" imgH="203112" progId="Equation.3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4770438"/>
                        <a:ext cx="1776412" cy="74771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66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2895600" y="4648200"/>
          <a:ext cx="2944813" cy="144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23" imgW="799753" imgH="393529" progId="Equation.3">
                  <p:embed/>
                </p:oleObj>
              </mc:Choice>
              <mc:Fallback>
                <p:oleObj name="Equation" r:id="rId23" imgW="799753" imgH="393529" progId="Equation.3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648200"/>
                        <a:ext cx="2944813" cy="14493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66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6354763" y="4495800"/>
          <a:ext cx="2103437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25" imgW="571252" imgH="469696" progId="Equation.3">
                  <p:embed/>
                </p:oleObj>
              </mc:Choice>
              <mc:Fallback>
                <p:oleObj name="Equation" r:id="rId25" imgW="571252" imgH="469696" progId="Equation.3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4763" y="4495800"/>
                        <a:ext cx="2103437" cy="17287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/>
              <a:t>To solve by completing the square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If a quadratic equation does not factor we can solve it by two different methods</a:t>
            </a:r>
          </a:p>
          <a:p>
            <a:pPr eaLnBrk="1" hangingPunct="1"/>
            <a:r>
              <a:rPr lang="en-US" dirty="0"/>
              <a:t>1.) Completing the Square (today’s lesson)</a:t>
            </a:r>
          </a:p>
          <a:p>
            <a:pPr eaLnBrk="1" hangingPunct="1"/>
            <a:r>
              <a:rPr lang="en-US" dirty="0"/>
              <a:t>2.) Quadratic Formula (Next week’s lesson)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u="sng" dirty="0"/>
              <a:t>Steps to solve by </a:t>
            </a:r>
            <a:r>
              <a:rPr lang="en-US" sz="3600" u="sng" dirty="0"/>
              <a:t>completing</a:t>
            </a:r>
            <a:r>
              <a:rPr lang="en-US" sz="4000" u="sng" dirty="0"/>
              <a:t> the square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8915400" cy="6400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/>
              <a:t>1.) If the  quadratic does not factor, move the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/>
              <a:t>		constant to the other side of the equation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>
                <a:solidFill>
                  <a:srgbClr val="FF0000"/>
                </a:solidFill>
              </a:rPr>
              <a:t>		Ex:  x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²-4x -7 =0       x²-4x=7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cs typeface="Times New Roman" pitchFamily="18" charset="0"/>
              </a:rPr>
              <a:t>2.) Work with the x²+ x side of the equation and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cs typeface="Times New Roman" pitchFamily="18" charset="0"/>
              </a:rPr>
              <a:t>		complete the square by taking ½ of the coefficient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cs typeface="Times New Roman" pitchFamily="18" charset="0"/>
              </a:rPr>
              <a:t>		of x and squaring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		Ex.  x² -4x         4/2= 2²=4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cs typeface="Times New Roman" pitchFamily="18" charset="0"/>
              </a:rPr>
              <a:t>3.) Add the number you got to complete the square 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cs typeface="Times New Roman" pitchFamily="18" charset="0"/>
              </a:rPr>
              <a:t>		both sides of the equation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		Ex:  x² -4x +4 = 7 +4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cs typeface="Times New Roman" pitchFamily="18" charset="0"/>
              </a:rPr>
              <a:t>4.)Simplify your trinomial square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		Ex: (x-2)² =11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cs typeface="Times New Roman" pitchFamily="18" charset="0"/>
              </a:rPr>
              <a:t>5.)Take the square root of both sides of the equation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		Ex: x-2 =±√11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>
                <a:cs typeface="Times New Roman" pitchFamily="18" charset="0"/>
              </a:rPr>
              <a:t>6.) Solve for x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		Ex: x=2±√11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25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25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25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609600"/>
          </a:xfrm>
        </p:spPr>
        <p:txBody>
          <a:bodyPr/>
          <a:lstStyle/>
          <a:p>
            <a:pPr eaLnBrk="1" hangingPunct="1"/>
            <a:r>
              <a:rPr lang="en-US" sz="4000" dirty="0"/>
              <a:t>Solve by </a:t>
            </a:r>
            <a:r>
              <a:rPr lang="en-US" sz="4000" u="sng" dirty="0">
                <a:solidFill>
                  <a:schemeClr val="accent2"/>
                </a:solidFill>
                <a:latin typeface="Tahoma" pitchFamily="34" charset="0"/>
              </a:rPr>
              <a:t>Completing the Square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2159000" y="838200"/>
          <a:ext cx="402431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3" imgW="977476" imgH="203112" progId="">
                  <p:embed/>
                </p:oleObj>
              </mc:Choice>
              <mc:Fallback>
                <p:oleObj name="Equation" r:id="rId3" imgW="977476" imgH="203112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838200"/>
                        <a:ext cx="4024313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463800" y="1676400"/>
          <a:ext cx="313690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5" imgW="761669" imgH="203112" progId="">
                  <p:embed/>
                </p:oleObj>
              </mc:Choice>
              <mc:Fallback>
                <p:oleObj name="Equation" r:id="rId5" imgW="761669" imgH="203112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1676400"/>
                        <a:ext cx="3136900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05200" y="2438400"/>
            <a:ext cx="2743200" cy="701675"/>
            <a:chOff x="2208" y="1728"/>
            <a:chExt cx="1728" cy="442"/>
          </a:xfrm>
        </p:grpSpPr>
        <p:sp>
          <p:nvSpPr>
            <p:cNvPr id="2060" name="Text Box 6"/>
            <p:cNvSpPr txBox="1">
              <a:spLocks noChangeArrowheads="1"/>
            </p:cNvSpPr>
            <p:nvPr/>
          </p:nvSpPr>
          <p:spPr bwMode="auto">
            <a:xfrm>
              <a:off x="2208" y="1728"/>
              <a:ext cx="7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Tahoma" pitchFamily="34" charset="0"/>
                </a:rPr>
                <a:t>+9</a:t>
              </a:r>
            </a:p>
          </p:txBody>
        </p:sp>
        <p:sp>
          <p:nvSpPr>
            <p:cNvPr id="2061" name="Text Box 7"/>
            <p:cNvSpPr txBox="1">
              <a:spLocks noChangeArrowheads="1"/>
            </p:cNvSpPr>
            <p:nvPr/>
          </p:nvSpPr>
          <p:spPr bwMode="auto">
            <a:xfrm>
              <a:off x="3168" y="1728"/>
              <a:ext cx="7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Tahoma" pitchFamily="34" charset="0"/>
                </a:rPr>
                <a:t>+9</a:t>
              </a:r>
            </a:p>
          </p:txBody>
        </p:sp>
      </p:grp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2519363" y="3124200"/>
          <a:ext cx="4075112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7" imgW="990170" imgH="203112" progId="">
                  <p:embed/>
                </p:oleObj>
              </mc:Choice>
              <mc:Fallback>
                <p:oleObj name="Equation" r:id="rId7" imgW="990170" imgH="203112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363" y="3124200"/>
                        <a:ext cx="4075112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3403600" y="3808413"/>
          <a:ext cx="3343275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9" imgW="812447" imgH="279279" progId="">
                  <p:embed/>
                </p:oleObj>
              </mc:Choice>
              <mc:Fallback>
                <p:oleObj name="Equation" r:id="rId9" imgW="812447" imgH="279279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600" y="3808413"/>
                        <a:ext cx="3343275" cy="114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3429000" y="4800600"/>
          <a:ext cx="3081338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11" imgW="748975" imgH="253890" progId="">
                  <p:embed/>
                </p:oleObj>
              </mc:Choice>
              <mc:Fallback>
                <p:oleObj name="Equation" r:id="rId11" imgW="748975" imgH="253890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800600"/>
                        <a:ext cx="3081338" cy="1046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624030"/>
              </p:ext>
            </p:extLst>
          </p:nvPr>
        </p:nvGraphicFramePr>
        <p:xfrm>
          <a:off x="1447800" y="5791200"/>
          <a:ext cx="224790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13" imgW="545626" imgH="177646" progId="">
                  <p:embed/>
                </p:oleObj>
              </mc:Choice>
              <mc:Fallback>
                <p:oleObj name="Equation" r:id="rId13" imgW="545626" imgH="177646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791200"/>
                        <a:ext cx="2247900" cy="731838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433679"/>
              </p:ext>
            </p:extLst>
          </p:nvPr>
        </p:nvGraphicFramePr>
        <p:xfrm>
          <a:off x="4114800" y="5791200"/>
          <a:ext cx="1411288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15" imgW="342603" imgH="177646" progId="">
                  <p:embed/>
                </p:oleObj>
              </mc:Choice>
              <mc:Fallback>
                <p:oleObj name="Equation" r:id="rId15" imgW="342603" imgH="177646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791200"/>
                        <a:ext cx="1411288" cy="7318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825596"/>
              </p:ext>
            </p:extLst>
          </p:nvPr>
        </p:nvGraphicFramePr>
        <p:xfrm>
          <a:off x="5867400" y="5791200"/>
          <a:ext cx="177641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17" imgW="431425" imgH="177646" progId="">
                  <p:embed/>
                </p:oleObj>
              </mc:Choice>
              <mc:Fallback>
                <p:oleObj name="Equation" r:id="rId17" imgW="431425" imgH="177646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791200"/>
                        <a:ext cx="1776413" cy="7318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609600"/>
          </a:xfrm>
        </p:spPr>
        <p:txBody>
          <a:bodyPr/>
          <a:lstStyle/>
          <a:p>
            <a:pPr eaLnBrk="1" hangingPunct="1"/>
            <a:r>
              <a:rPr lang="en-US" sz="4400" dirty="0"/>
              <a:t>Solve by </a:t>
            </a:r>
            <a:r>
              <a:rPr lang="en-US" sz="4400" u="sng" dirty="0">
                <a:solidFill>
                  <a:schemeClr val="accent2"/>
                </a:solidFill>
                <a:latin typeface="Tahoma" pitchFamily="34" charset="0"/>
              </a:rPr>
              <a:t>Completing the Square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976438" y="838200"/>
          <a:ext cx="438943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3" imgW="1066337" imgH="203112" progId="">
                  <p:embed/>
                </p:oleObj>
              </mc:Choice>
              <mc:Fallback>
                <p:oleObj name="Equation" r:id="rId3" imgW="1066337" imgH="203112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838200"/>
                        <a:ext cx="4389437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2098675" y="1676400"/>
          <a:ext cx="3868738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5" imgW="939392" imgH="203112" progId="">
                  <p:embed/>
                </p:oleObj>
              </mc:Choice>
              <mc:Fallback>
                <p:oleObj name="Equation" r:id="rId5" imgW="939392" imgH="203112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675" y="1676400"/>
                        <a:ext cx="3868738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00400" y="2438400"/>
            <a:ext cx="4495800" cy="701675"/>
            <a:chOff x="2208" y="1728"/>
            <a:chExt cx="1728" cy="442"/>
          </a:xfrm>
        </p:grpSpPr>
        <p:sp>
          <p:nvSpPr>
            <p:cNvPr id="3084" name="Text Box 6"/>
            <p:cNvSpPr txBox="1">
              <a:spLocks noChangeArrowheads="1"/>
            </p:cNvSpPr>
            <p:nvPr/>
          </p:nvSpPr>
          <p:spPr bwMode="auto">
            <a:xfrm>
              <a:off x="2208" y="1728"/>
              <a:ext cx="7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Tahoma" pitchFamily="34" charset="0"/>
                </a:rPr>
                <a:t>+121</a:t>
              </a:r>
            </a:p>
          </p:txBody>
        </p:sp>
        <p:sp>
          <p:nvSpPr>
            <p:cNvPr id="3085" name="Text Box 7"/>
            <p:cNvSpPr txBox="1">
              <a:spLocks noChangeArrowheads="1"/>
            </p:cNvSpPr>
            <p:nvPr/>
          </p:nvSpPr>
          <p:spPr bwMode="auto">
            <a:xfrm>
              <a:off x="3168" y="1728"/>
              <a:ext cx="7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Tahoma" pitchFamily="34" charset="0"/>
                </a:rPr>
                <a:t>+121</a:t>
              </a:r>
            </a:p>
          </p:txBody>
        </p:sp>
      </p:grp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1971675" y="3124200"/>
          <a:ext cx="517207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7" imgW="1256755" imgH="203112" progId="">
                  <p:embed/>
                </p:oleObj>
              </mc:Choice>
              <mc:Fallback>
                <p:oleObj name="Equation" r:id="rId7" imgW="1256755" imgH="203112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1675" y="3124200"/>
                        <a:ext cx="5172075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3168650" y="3808413"/>
          <a:ext cx="3813175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9" imgW="927100" imgH="279400" progId="">
                  <p:embed/>
                </p:oleObj>
              </mc:Choice>
              <mc:Fallback>
                <p:oleObj name="Equation" r:id="rId9" imgW="927100" imgH="279400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50" y="3808413"/>
                        <a:ext cx="3813175" cy="114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3141663" y="4800600"/>
          <a:ext cx="3656012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11" imgW="888614" imgH="253890" progId="">
                  <p:embed/>
                </p:oleObj>
              </mc:Choice>
              <mc:Fallback>
                <p:oleObj name="Equation" r:id="rId11" imgW="888614" imgH="253890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3" y="4800600"/>
                        <a:ext cx="3656012" cy="1046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142609"/>
              </p:ext>
            </p:extLst>
          </p:nvPr>
        </p:nvGraphicFramePr>
        <p:xfrm>
          <a:off x="762000" y="5867400"/>
          <a:ext cx="318770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Equation" r:id="rId13" imgW="774360" imgH="177480" progId="">
                  <p:embed/>
                </p:oleObj>
              </mc:Choice>
              <mc:Fallback>
                <p:oleObj name="Equation" r:id="rId13" imgW="774360" imgH="177480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867400"/>
                        <a:ext cx="3187700" cy="731838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57848"/>
              </p:ext>
            </p:extLst>
          </p:nvPr>
        </p:nvGraphicFramePr>
        <p:xfrm>
          <a:off x="4153164" y="5867400"/>
          <a:ext cx="2090738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Equation" r:id="rId15" imgW="507780" imgH="177723" progId="">
                  <p:embed/>
                </p:oleObj>
              </mc:Choice>
              <mc:Fallback>
                <p:oleObj name="Equation" r:id="rId15" imgW="507780" imgH="177723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3164" y="5867400"/>
                        <a:ext cx="2090738" cy="7318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4035564"/>
              </p:ext>
            </p:extLst>
          </p:nvPr>
        </p:nvGraphicFramePr>
        <p:xfrm>
          <a:off x="6400800" y="5867400"/>
          <a:ext cx="1776412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Equation" r:id="rId17" imgW="431425" imgH="177646" progId="">
                  <p:embed/>
                </p:oleObj>
              </mc:Choice>
              <mc:Fallback>
                <p:oleObj name="Equation" r:id="rId17" imgW="431425" imgH="177646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867400"/>
                        <a:ext cx="1776412" cy="7318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609600"/>
          </a:xfrm>
        </p:spPr>
        <p:txBody>
          <a:bodyPr/>
          <a:lstStyle/>
          <a:p>
            <a:pPr eaLnBrk="1" hangingPunct="1"/>
            <a:r>
              <a:rPr lang="en-US" sz="4400" dirty="0"/>
              <a:t>Solve by </a:t>
            </a:r>
            <a:r>
              <a:rPr lang="en-US" sz="4400" u="sng" dirty="0">
                <a:solidFill>
                  <a:schemeClr val="accent2"/>
                </a:solidFill>
                <a:latin typeface="Tahoma" pitchFamily="34" charset="0"/>
              </a:rPr>
              <a:t>Completing the Square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2289175" y="838200"/>
          <a:ext cx="376237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3" imgW="914400" imgH="203200" progId="">
                  <p:embed/>
                </p:oleObj>
              </mc:Choice>
              <mc:Fallback>
                <p:oleObj name="Equation" r:id="rId3" imgW="914400" imgH="203200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838200"/>
                        <a:ext cx="3762375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2595563" y="1676400"/>
          <a:ext cx="2874962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5" imgW="698197" imgH="203112" progId="">
                  <p:embed/>
                </p:oleObj>
              </mc:Choice>
              <mc:Fallback>
                <p:oleObj name="Equation" r:id="rId5" imgW="698197" imgH="203112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5563" y="1676400"/>
                        <a:ext cx="2874962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05200" y="2438400"/>
            <a:ext cx="2743200" cy="701675"/>
            <a:chOff x="2208" y="1728"/>
            <a:chExt cx="1728" cy="442"/>
          </a:xfrm>
        </p:grpSpPr>
        <p:sp>
          <p:nvSpPr>
            <p:cNvPr id="4106" name="Text Box 6"/>
            <p:cNvSpPr txBox="1">
              <a:spLocks noChangeArrowheads="1"/>
            </p:cNvSpPr>
            <p:nvPr/>
          </p:nvSpPr>
          <p:spPr bwMode="auto">
            <a:xfrm>
              <a:off x="2208" y="1728"/>
              <a:ext cx="7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Tahoma" pitchFamily="34" charset="0"/>
                </a:rPr>
                <a:t>+1</a:t>
              </a:r>
            </a:p>
          </p:txBody>
        </p:sp>
        <p:sp>
          <p:nvSpPr>
            <p:cNvPr id="4107" name="Text Box 7"/>
            <p:cNvSpPr txBox="1">
              <a:spLocks noChangeArrowheads="1"/>
            </p:cNvSpPr>
            <p:nvPr/>
          </p:nvSpPr>
          <p:spPr bwMode="auto">
            <a:xfrm>
              <a:off x="3168" y="1728"/>
              <a:ext cx="7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Tahoma" pitchFamily="34" charset="0"/>
                </a:rPr>
                <a:t>+1</a:t>
              </a:r>
            </a:p>
          </p:txBody>
        </p:sp>
      </p:grp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2727325" y="3124200"/>
          <a:ext cx="365760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7" imgW="888614" imgH="203112" progId="">
                  <p:embed/>
                </p:oleObj>
              </mc:Choice>
              <mc:Fallback>
                <p:oleObj name="Equation" r:id="rId7" imgW="888614" imgH="203112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3124200"/>
                        <a:ext cx="3657600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3609975" y="3808413"/>
          <a:ext cx="2925763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9" imgW="710891" imgH="279279" progId="">
                  <p:embed/>
                </p:oleObj>
              </mc:Choice>
              <mc:Fallback>
                <p:oleObj name="Equation" r:id="rId9" imgW="710891" imgH="279279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3808413"/>
                        <a:ext cx="2925763" cy="114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3606800" y="4748213"/>
          <a:ext cx="349885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11" imgW="850531" imgH="266584" progId="">
                  <p:embed/>
                </p:oleObj>
              </mc:Choice>
              <mc:Fallback>
                <p:oleObj name="Equation" r:id="rId11" imgW="850531" imgH="266584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4748213"/>
                        <a:ext cx="3498850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079611"/>
              </p:ext>
            </p:extLst>
          </p:nvPr>
        </p:nvGraphicFramePr>
        <p:xfrm>
          <a:off x="3886200" y="5715000"/>
          <a:ext cx="2665413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13" imgW="647700" imgH="228600" progId="">
                  <p:embed/>
                </p:oleObj>
              </mc:Choice>
              <mc:Fallback>
                <p:oleObj name="Equation" r:id="rId13" imgW="647700" imgH="228600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715000"/>
                        <a:ext cx="2665413" cy="941387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332</TotalTime>
  <Words>208</Words>
  <Application>Microsoft Macintosh PowerPoint</Application>
  <PresentationFormat>On-screen Show (4:3)</PresentationFormat>
  <Paragraphs>61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Tahoma</vt:lpstr>
      <vt:lpstr>Times New Roman</vt:lpstr>
      <vt:lpstr>Adjacency</vt:lpstr>
      <vt:lpstr>Equation</vt:lpstr>
      <vt:lpstr>Completing the Square</vt:lpstr>
      <vt:lpstr>Steps to complete the square</vt:lpstr>
      <vt:lpstr>To Complete the Square x2 + 6x </vt:lpstr>
      <vt:lpstr>Complete the square, and show what the perfect square is:</vt:lpstr>
      <vt:lpstr>To solve by completing the square</vt:lpstr>
      <vt:lpstr>Steps to solve by completing the square</vt:lpstr>
      <vt:lpstr>Solve by Completing the Square</vt:lpstr>
      <vt:lpstr>Solve by Completing the Square</vt:lpstr>
      <vt:lpstr>Solve by Completing the Square</vt:lpstr>
      <vt:lpstr>Solve by Completing the Square</vt:lpstr>
      <vt:lpstr>Solve by Completing the Square</vt:lpstr>
      <vt:lpstr>Solve by Completing the Square</vt:lpstr>
      <vt:lpstr>The coefficient of x2 must be “1”</vt:lpstr>
      <vt:lpstr>The coefficient of x2 must be “1”</vt:lpstr>
      <vt:lpstr>PowerPoint Presentation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mabry</dc:creator>
  <cp:lastModifiedBy>Microsoft Office User</cp:lastModifiedBy>
  <cp:revision>18</cp:revision>
  <dcterms:created xsi:type="dcterms:W3CDTF">2015-10-20T12:57:28Z</dcterms:created>
  <dcterms:modified xsi:type="dcterms:W3CDTF">2018-09-20T02:25:22Z</dcterms:modified>
</cp:coreProperties>
</file>