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5" r:id="rId4"/>
    <p:sldMasterId id="2147483656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y="6858000" cx="9144000"/>
  <p:notesSz cx="6858000" cy="9144000"/>
  <p:embeddedFontLst>
    <p:embeddedFont>
      <p:font typeface="Arial Black"/>
      <p:regular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00ABD593-AB67-4EA3-817C-4978D1497302}">
  <a:tblStyle styleId="{00ABD593-AB67-4EA3-817C-4978D149730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ArialBlack-regular.fntdata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7c556423_1_12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" name="Google Shape;37;g7c556423_1_12:notes"/>
          <p:cNvSpPr txBox="1"/>
          <p:nvPr>
            <p:ph idx="1" type="body"/>
          </p:nvPr>
        </p:nvSpPr>
        <p:spPr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83c40006_0_47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5" name="Google Shape;115;g83c40006_0_47:notes"/>
          <p:cNvSpPr txBox="1"/>
          <p:nvPr>
            <p:ph idx="1" type="body"/>
          </p:nvPr>
        </p:nvSpPr>
        <p:spPr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83c40006_0_37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5" name="Google Shape;125;g83c40006_0_37:notes"/>
          <p:cNvSpPr txBox="1"/>
          <p:nvPr>
            <p:ph idx="1" type="body"/>
          </p:nvPr>
        </p:nvSpPr>
        <p:spPr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83c40006_0_57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2" name="Google Shape;132;g83c40006_0_57:notes"/>
          <p:cNvSpPr txBox="1"/>
          <p:nvPr>
            <p:ph idx="1" type="body"/>
          </p:nvPr>
        </p:nvSpPr>
        <p:spPr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7c556423_1_40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9" name="Google Shape;139;g7c556423_1_40:notes"/>
          <p:cNvSpPr txBox="1"/>
          <p:nvPr>
            <p:ph idx="1" type="body"/>
          </p:nvPr>
        </p:nvSpPr>
        <p:spPr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83c40006_0_70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7" name="Google Shape;167;g83c40006_0_70:notes"/>
          <p:cNvSpPr txBox="1"/>
          <p:nvPr>
            <p:ph idx="1" type="body"/>
          </p:nvPr>
        </p:nvSpPr>
        <p:spPr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7c556423_1_67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5" name="Google Shape;175;g7c556423_1_67:notes"/>
          <p:cNvSpPr txBox="1"/>
          <p:nvPr>
            <p:ph idx="1" type="body"/>
          </p:nvPr>
        </p:nvSpPr>
        <p:spPr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83c40006_0_84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4" name="Google Shape;204;g83c40006_0_84:notes"/>
          <p:cNvSpPr txBox="1"/>
          <p:nvPr>
            <p:ph idx="1" type="body"/>
          </p:nvPr>
        </p:nvSpPr>
        <p:spPr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7c556423_1_95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7" name="Google Shape;217;g7c556423_1_95:notes"/>
          <p:cNvSpPr txBox="1"/>
          <p:nvPr>
            <p:ph idx="1" type="body"/>
          </p:nvPr>
        </p:nvSpPr>
        <p:spPr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87b91718_0_1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4" name="Google Shape;244;g87b91718_0_1:notes"/>
          <p:cNvSpPr txBox="1"/>
          <p:nvPr>
            <p:ph idx="1" type="body"/>
          </p:nvPr>
        </p:nvSpPr>
        <p:spPr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7c556423_1_120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3" name="Google Shape;253;g7c556423_1_120:notes"/>
          <p:cNvSpPr txBox="1"/>
          <p:nvPr>
            <p:ph idx="1" type="body"/>
          </p:nvPr>
        </p:nvSpPr>
        <p:spPr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7c701b0d_0_2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4" name="Google Shape;44;g7c701b0d_0_2:notes"/>
          <p:cNvSpPr txBox="1"/>
          <p:nvPr>
            <p:ph idx="1" type="body"/>
          </p:nvPr>
        </p:nvSpPr>
        <p:spPr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7c556423_1_141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5" name="Google Shape;275;g7c556423_1_141:notes"/>
          <p:cNvSpPr txBox="1"/>
          <p:nvPr>
            <p:ph idx="1" type="body"/>
          </p:nvPr>
        </p:nvSpPr>
        <p:spPr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87b91718_0_6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7" name="Google Shape;297;g87b91718_0_6:notes"/>
          <p:cNvSpPr txBox="1"/>
          <p:nvPr>
            <p:ph idx="1" type="body"/>
          </p:nvPr>
        </p:nvSpPr>
        <p:spPr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7c556423_1_162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0" name="Google Shape;310;g7c556423_1_162:notes"/>
          <p:cNvSpPr txBox="1"/>
          <p:nvPr>
            <p:ph idx="1" type="body"/>
          </p:nvPr>
        </p:nvSpPr>
        <p:spPr>
          <a:xfrm>
            <a:off x="1219200" y="3276600"/>
            <a:ext cx="6705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87b91718_0_11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2" name="Google Shape;322;g87b91718_0_11:notes"/>
          <p:cNvSpPr txBox="1"/>
          <p:nvPr>
            <p:ph idx="1" type="body"/>
          </p:nvPr>
        </p:nvSpPr>
        <p:spPr>
          <a:xfrm>
            <a:off x="1219200" y="3276600"/>
            <a:ext cx="6705600" cy="27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87b91718_0_46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8" name="Google Shape;338;g87b91718_0_46:notes"/>
          <p:cNvSpPr txBox="1"/>
          <p:nvPr>
            <p:ph idx="1" type="body"/>
          </p:nvPr>
        </p:nvSpPr>
        <p:spPr>
          <a:xfrm>
            <a:off x="1219200" y="3276600"/>
            <a:ext cx="6705600" cy="27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c556423_1_28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2" name="Google Shape;52;g7c556423_1_28:notes"/>
          <p:cNvSpPr txBox="1"/>
          <p:nvPr>
            <p:ph idx="1" type="body"/>
          </p:nvPr>
        </p:nvSpPr>
        <p:spPr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7c701b0d_0_11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5" name="Google Shape;65;g7c701b0d_0_11:notes"/>
          <p:cNvSpPr txBox="1"/>
          <p:nvPr>
            <p:ph idx="1" type="body"/>
          </p:nvPr>
        </p:nvSpPr>
        <p:spPr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83c40006_0_0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3" name="Google Shape;73;g83c40006_0_0:notes"/>
          <p:cNvSpPr txBox="1"/>
          <p:nvPr>
            <p:ph idx="1" type="body"/>
          </p:nvPr>
        </p:nvSpPr>
        <p:spPr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3c40006_0_10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2" name="Google Shape;82;g83c40006_0_10:notes"/>
          <p:cNvSpPr txBox="1"/>
          <p:nvPr>
            <p:ph idx="1" type="body"/>
          </p:nvPr>
        </p:nvSpPr>
        <p:spPr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83c40006_0_23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0" name="Google Shape;90;g83c40006_0_23:notes"/>
          <p:cNvSpPr txBox="1"/>
          <p:nvPr>
            <p:ph idx="1" type="body"/>
          </p:nvPr>
        </p:nvSpPr>
        <p:spPr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3c40006_0_16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Google Shape;98;g83c40006_0_16:notes"/>
          <p:cNvSpPr txBox="1"/>
          <p:nvPr>
            <p:ph idx="1" type="body"/>
          </p:nvPr>
        </p:nvSpPr>
        <p:spPr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83c40006_0_30:notes"/>
          <p:cNvSpPr/>
          <p:nvPr>
            <p:ph idx="2" type="sldImg"/>
          </p:nvPr>
        </p:nvSpPr>
        <p:spPr>
          <a:xfrm>
            <a:off x="152400" y="0"/>
            <a:ext cx="8839200" cy="662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7" name="Google Shape;107;g83c40006_0_30:notes"/>
          <p:cNvSpPr txBox="1"/>
          <p:nvPr>
            <p:ph idx="1" type="body"/>
          </p:nvPr>
        </p:nvSpPr>
        <p:spPr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idx="1" type="subTitle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4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7" name="Google Shape;17;p4"/>
          <p:cNvSpPr txBox="1"/>
          <p:nvPr>
            <p:ph idx="2" type="body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idx="1" type="body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sz="1800">
                <a:solidFill>
                  <a:schemeClr val="lt1"/>
                </a:solidFill>
              </a:defRPr>
            </a:lvl1pPr>
            <a:lvl2pPr indent="-342900" lvl="1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○"/>
              <a:defRPr sz="1800">
                <a:solidFill>
                  <a:schemeClr val="lt1"/>
                </a:solidFill>
              </a:defRPr>
            </a:lvl2pPr>
            <a:lvl3pPr indent="-342900" lvl="2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■"/>
              <a:defRPr sz="1800">
                <a:solidFill>
                  <a:schemeClr val="lt1"/>
                </a:solidFill>
              </a:defRPr>
            </a:lvl3pPr>
            <a:lvl4pPr indent="-342900" lvl="3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sz="1800">
                <a:solidFill>
                  <a:schemeClr val="lt1"/>
                </a:solidFill>
              </a:defRPr>
            </a:lvl4pPr>
            <a:lvl5pPr indent="-342900" lvl="4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○"/>
              <a:defRPr sz="1800">
                <a:solidFill>
                  <a:schemeClr val="lt1"/>
                </a:solidFill>
              </a:defRPr>
            </a:lvl5pPr>
            <a:lvl6pPr indent="-342900" lvl="5" marL="2743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■"/>
              <a:defRPr sz="1800">
                <a:solidFill>
                  <a:schemeClr val="lt1"/>
                </a:solidFill>
              </a:defRPr>
            </a:lvl6pPr>
            <a:lvl7pPr indent="-34290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sz="1800">
                <a:solidFill>
                  <a:schemeClr val="lt1"/>
                </a:solidFill>
              </a:defRPr>
            </a:lvl7pPr>
            <a:lvl8pPr indent="-342900" lvl="7" marL="3657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○"/>
              <a:defRPr sz="1800">
                <a:solidFill>
                  <a:schemeClr val="lt1"/>
                </a:solidFill>
              </a:defRPr>
            </a:lvl8pPr>
            <a:lvl9pPr indent="-342900" lvl="8" marL="4114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■"/>
              <a:defRPr sz="18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bg>
      <p:bgPr>
        <a:solidFill>
          <a:schemeClr val="lt1"/>
        </a:solid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/>
          <p:nvPr>
            <p:ph type="title"/>
          </p:nvPr>
        </p:nvSpPr>
        <p:spPr>
          <a:xfrm>
            <a:off x="152400" y="76200"/>
            <a:ext cx="7772400" cy="4143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34" name="Google Shape;34;p9"/>
          <p:cNvSpPr txBox="1"/>
          <p:nvPr>
            <p:ph idx="1" type="body"/>
          </p:nvPr>
        </p:nvSpPr>
        <p:spPr>
          <a:xfrm>
            <a:off x="685800" y="1371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400"/>
              <a:buChar char="●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image" Target="../media/image7.jpg"/><Relationship Id="rId3" Type="http://schemas.openxmlformats.org/officeDocument/2006/relationships/image" Target="../media/image2.jpg"/><Relationship Id="rId4" Type="http://schemas.openxmlformats.org/officeDocument/2006/relationships/image" Target="../media/image1.jpg"/><Relationship Id="rId5" Type="http://schemas.openxmlformats.org/officeDocument/2006/relationships/image" Target="../media/image4.jpg"/><Relationship Id="rId6" Type="http://schemas.openxmlformats.org/officeDocument/2006/relationships/slideLayout" Target="../slideLayouts/slideLayout7.xml"/><Relationship Id="rId7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○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8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0" y="6064250"/>
            <a:ext cx="9144000" cy="79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16875" y="6402387"/>
            <a:ext cx="3476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67725" y="6402387"/>
            <a:ext cx="3476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995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5625" y="6399212"/>
            <a:ext cx="576262" cy="404812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8"/>
          <p:cNvSpPr txBox="1"/>
          <p:nvPr>
            <p:ph idx="1" type="body"/>
          </p:nvPr>
        </p:nvSpPr>
        <p:spPr>
          <a:xfrm>
            <a:off x="685800" y="1371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400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8"/>
          <p:cNvSpPr txBox="1"/>
          <p:nvPr>
            <p:ph type="title"/>
          </p:nvPr>
        </p:nvSpPr>
        <p:spPr>
          <a:xfrm>
            <a:off x="152400" y="100012"/>
            <a:ext cx="77724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889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8890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-8890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-8890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-8890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-8890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-8890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-8890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-8890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31" name="Google Shape;31;p8"/>
          <p:cNvSpPr txBox="1"/>
          <p:nvPr/>
        </p:nvSpPr>
        <p:spPr>
          <a:xfrm>
            <a:off x="8150225" y="5122862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8.jpg"/><Relationship Id="rId4" Type="http://schemas.openxmlformats.org/officeDocument/2006/relationships/image" Target="../media/image12.jpg"/><Relationship Id="rId9" Type="http://schemas.openxmlformats.org/officeDocument/2006/relationships/image" Target="../media/image10.jpg"/><Relationship Id="rId5" Type="http://schemas.openxmlformats.org/officeDocument/2006/relationships/image" Target="../media/image5.jpg"/><Relationship Id="rId6" Type="http://schemas.openxmlformats.org/officeDocument/2006/relationships/image" Target="../media/image7.jpg"/><Relationship Id="rId7" Type="http://schemas.openxmlformats.org/officeDocument/2006/relationships/image" Target="../media/image2.jpg"/><Relationship Id="rId8" Type="http://schemas.openxmlformats.org/officeDocument/2006/relationships/image" Target="../media/image15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2.jpg"/><Relationship Id="rId4" Type="http://schemas.openxmlformats.org/officeDocument/2006/relationships/image" Target="../media/image9.jpg"/><Relationship Id="rId9" Type="http://schemas.openxmlformats.org/officeDocument/2006/relationships/image" Target="../media/image10.jpg"/><Relationship Id="rId5" Type="http://schemas.openxmlformats.org/officeDocument/2006/relationships/image" Target="../media/image5.jpg"/><Relationship Id="rId6" Type="http://schemas.openxmlformats.org/officeDocument/2006/relationships/image" Target="../media/image7.jpg"/><Relationship Id="rId7" Type="http://schemas.openxmlformats.org/officeDocument/2006/relationships/image" Target="../media/image2.jpg"/><Relationship Id="rId8" Type="http://schemas.openxmlformats.org/officeDocument/2006/relationships/image" Target="../media/image15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3.jpg"/><Relationship Id="rId4" Type="http://schemas.openxmlformats.org/officeDocument/2006/relationships/image" Target="../media/image11.jpg"/><Relationship Id="rId9" Type="http://schemas.openxmlformats.org/officeDocument/2006/relationships/image" Target="../media/image10.jpg"/><Relationship Id="rId5" Type="http://schemas.openxmlformats.org/officeDocument/2006/relationships/image" Target="../media/image5.jpg"/><Relationship Id="rId6" Type="http://schemas.openxmlformats.org/officeDocument/2006/relationships/image" Target="../media/image7.jpg"/><Relationship Id="rId7" Type="http://schemas.openxmlformats.org/officeDocument/2006/relationships/image" Target="../media/image2.jpg"/><Relationship Id="rId8" Type="http://schemas.openxmlformats.org/officeDocument/2006/relationships/image" Target="../media/image15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4.jpg"/><Relationship Id="rId4" Type="http://schemas.openxmlformats.org/officeDocument/2006/relationships/image" Target="../media/image13.jpg"/><Relationship Id="rId5" Type="http://schemas.openxmlformats.org/officeDocument/2006/relationships/image" Target="../media/image5.jpg"/><Relationship Id="rId6" Type="http://schemas.openxmlformats.org/officeDocument/2006/relationships/image" Target="../media/image7.jpg"/><Relationship Id="rId7" Type="http://schemas.openxmlformats.org/officeDocument/2006/relationships/image" Target="../media/image2.jpg"/><Relationship Id="rId8" Type="http://schemas.openxmlformats.org/officeDocument/2006/relationships/image" Target="../media/image1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4.jpg"/><Relationship Id="rId4" Type="http://schemas.openxmlformats.org/officeDocument/2006/relationships/image" Target="../media/image13.jpg"/><Relationship Id="rId9" Type="http://schemas.openxmlformats.org/officeDocument/2006/relationships/image" Target="../media/image10.jpg"/><Relationship Id="rId5" Type="http://schemas.openxmlformats.org/officeDocument/2006/relationships/image" Target="../media/image5.jpg"/><Relationship Id="rId6" Type="http://schemas.openxmlformats.org/officeDocument/2006/relationships/image" Target="../media/image7.jpg"/><Relationship Id="rId7" Type="http://schemas.openxmlformats.org/officeDocument/2006/relationships/image" Target="../media/image2.jpg"/><Relationship Id="rId8" Type="http://schemas.openxmlformats.org/officeDocument/2006/relationships/image" Target="../media/image15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6.jpg"/><Relationship Id="rId4" Type="http://schemas.openxmlformats.org/officeDocument/2006/relationships/image" Target="../media/image7.jpg"/><Relationship Id="rId5" Type="http://schemas.openxmlformats.org/officeDocument/2006/relationships/image" Target="../media/image2.jpg"/><Relationship Id="rId6" Type="http://schemas.openxmlformats.org/officeDocument/2006/relationships/image" Target="../media/image15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6.jpg"/><Relationship Id="rId4" Type="http://schemas.openxmlformats.org/officeDocument/2006/relationships/image" Target="../media/image7.jpg"/><Relationship Id="rId5" Type="http://schemas.openxmlformats.org/officeDocument/2006/relationships/image" Target="../media/image2.jpg"/><Relationship Id="rId6" Type="http://schemas.openxmlformats.org/officeDocument/2006/relationships/image" Target="../media/image15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7.jpg"/><Relationship Id="rId4" Type="http://schemas.openxmlformats.org/officeDocument/2006/relationships/image" Target="../media/image2.jpg"/><Relationship Id="rId5" Type="http://schemas.openxmlformats.org/officeDocument/2006/relationships/image" Target="../media/image1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5" Type="http://schemas.openxmlformats.org/officeDocument/2006/relationships/image" Target="../media/image2.jpg"/><Relationship Id="rId6" Type="http://schemas.openxmlformats.org/officeDocument/2006/relationships/image" Target="../media/image1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/>
          <p:nvPr>
            <p:ph type="title"/>
          </p:nvPr>
        </p:nvSpPr>
        <p:spPr>
          <a:xfrm>
            <a:off x="152400" y="76200"/>
            <a:ext cx="7772400" cy="414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40" name="Google Shape;40;p10"/>
          <p:cNvSpPr txBox="1"/>
          <p:nvPr/>
        </p:nvSpPr>
        <p:spPr>
          <a:xfrm>
            <a:off x="254000" y="474662"/>
            <a:ext cx="163195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10"/>
          <p:cNvSpPr txBox="1"/>
          <p:nvPr>
            <p:ph idx="4294967295" type="subTitle"/>
          </p:nvPr>
        </p:nvSpPr>
        <p:spPr>
          <a:xfrm>
            <a:off x="966650" y="2425950"/>
            <a:ext cx="7772400" cy="20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32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000000"/>
                </a:solidFill>
              </a:rPr>
              <a:t>9.1 Adding and Subtracting Polynomials</a:t>
            </a:r>
            <a:endParaRPr sz="4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 txBox="1"/>
          <p:nvPr>
            <p:ph type="title"/>
          </p:nvPr>
        </p:nvSpPr>
        <p:spPr>
          <a:xfrm>
            <a:off x="152400" y="76200"/>
            <a:ext cx="7772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18" name="Google Shape;118;p19"/>
          <p:cNvSpPr txBox="1"/>
          <p:nvPr/>
        </p:nvSpPr>
        <p:spPr>
          <a:xfrm>
            <a:off x="254000" y="474662"/>
            <a:ext cx="1632000" cy="1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9"/>
          <p:cNvSpPr txBox="1"/>
          <p:nvPr/>
        </p:nvSpPr>
        <p:spPr>
          <a:xfrm>
            <a:off x="489900" y="1268988"/>
            <a:ext cx="8164200" cy="8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 </a:t>
            </a:r>
            <a:r>
              <a:rPr b="1" i="1" lang="en" sz="3600" u="sng"/>
              <a:t>binomial</a:t>
            </a:r>
            <a:r>
              <a:rPr lang="en" sz="3600"/>
              <a:t> is a polynomial of 2 terms.</a:t>
            </a:r>
            <a:endParaRPr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</p:txBody>
      </p:sp>
      <p:sp>
        <p:nvSpPr>
          <p:cNvPr id="120" name="Google Shape;120;p19"/>
          <p:cNvSpPr txBox="1"/>
          <p:nvPr/>
        </p:nvSpPr>
        <p:spPr>
          <a:xfrm>
            <a:off x="533400" y="3444150"/>
            <a:ext cx="8077200" cy="82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 </a:t>
            </a:r>
            <a:r>
              <a:rPr b="1" i="1" lang="en" sz="3600" u="sng"/>
              <a:t>trinomial</a:t>
            </a:r>
            <a:r>
              <a:rPr lang="en" sz="3600"/>
              <a:t> is a polynomial of 3 terms.</a:t>
            </a:r>
            <a:endParaRPr sz="3600"/>
          </a:p>
        </p:txBody>
      </p:sp>
      <p:sp>
        <p:nvSpPr>
          <p:cNvPr id="121" name="Google Shape;121;p19"/>
          <p:cNvSpPr txBox="1"/>
          <p:nvPr/>
        </p:nvSpPr>
        <p:spPr>
          <a:xfrm>
            <a:off x="1886000" y="2380550"/>
            <a:ext cx="5798400" cy="82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Examples  x - 7  and y</a:t>
            </a:r>
            <a:r>
              <a:rPr baseline="30000" lang="en" sz="3600"/>
              <a:t>2</a:t>
            </a:r>
            <a:r>
              <a:rPr lang="en" sz="3600"/>
              <a:t> + y</a:t>
            </a:r>
            <a:endParaRPr sz="3600"/>
          </a:p>
        </p:txBody>
      </p:sp>
      <p:sp>
        <p:nvSpPr>
          <p:cNvPr id="122" name="Google Shape;122;p19"/>
          <p:cNvSpPr txBox="1"/>
          <p:nvPr/>
        </p:nvSpPr>
        <p:spPr>
          <a:xfrm>
            <a:off x="2126400" y="4403325"/>
            <a:ext cx="4530000" cy="82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Example  8y</a:t>
            </a:r>
            <a:r>
              <a:rPr baseline="30000" lang="en" sz="3600"/>
              <a:t>2</a:t>
            </a:r>
            <a:r>
              <a:rPr lang="en" sz="3600"/>
              <a:t> + x - 5</a:t>
            </a:r>
            <a:endParaRPr sz="3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/>
          <p:nvPr>
            <p:ph type="title"/>
          </p:nvPr>
        </p:nvSpPr>
        <p:spPr>
          <a:xfrm>
            <a:off x="152400" y="76200"/>
            <a:ext cx="7772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28" name="Google Shape;128;p20"/>
          <p:cNvSpPr txBox="1"/>
          <p:nvPr/>
        </p:nvSpPr>
        <p:spPr>
          <a:xfrm>
            <a:off x="254000" y="474662"/>
            <a:ext cx="1632000" cy="1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9" name="Google Shape;129;p20"/>
          <p:cNvGraphicFramePr/>
          <p:nvPr/>
        </p:nvGraphicFramePr>
        <p:xfrm>
          <a:off x="687213" y="1425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{00ABD593-AB67-4EA3-817C-4978D1497302}</a:tableStyleId>
              </a:tblPr>
              <a:tblGrid>
                <a:gridCol w="1630525"/>
                <a:gridCol w="4002925"/>
                <a:gridCol w="2136125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Degree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Name Using Degree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Examples</a:t>
                      </a:r>
                      <a:endParaRPr sz="30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0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Constant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8</a:t>
                      </a:r>
                      <a:endParaRPr sz="30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1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Linear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7y - 5</a:t>
                      </a:r>
                      <a:endParaRPr sz="30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2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Quadratic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6y</a:t>
                      </a:r>
                      <a:r>
                        <a:rPr baseline="30000" lang="en" sz="3000"/>
                        <a:t>2</a:t>
                      </a:r>
                      <a:r>
                        <a:rPr lang="en" sz="3000"/>
                        <a:t> + 7y - 5</a:t>
                      </a:r>
                      <a:endParaRPr sz="30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3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Cubic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3x</a:t>
                      </a:r>
                      <a:r>
                        <a:rPr baseline="30000" lang="en" sz="3000"/>
                        <a:t>2</a:t>
                      </a:r>
                      <a:r>
                        <a:rPr lang="en" sz="3000"/>
                        <a:t>y + 9</a:t>
                      </a:r>
                      <a:endParaRPr sz="30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4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Fourth Degree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2x</a:t>
                      </a:r>
                      <a:r>
                        <a:rPr baseline="30000" lang="en" sz="3000"/>
                        <a:t>2</a:t>
                      </a:r>
                      <a:r>
                        <a:rPr lang="en" sz="3000"/>
                        <a:t>y</a:t>
                      </a:r>
                      <a:r>
                        <a:rPr baseline="30000" lang="en" sz="3000"/>
                        <a:t>2</a:t>
                      </a:r>
                      <a:endParaRPr baseline="30000" sz="30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3000"/>
                        <a:t>n</a:t>
                      </a:r>
                      <a:endParaRPr i="1"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3000"/>
                        <a:t>n</a:t>
                      </a:r>
                      <a:r>
                        <a:rPr baseline="30000" i="1" lang="en" sz="3000"/>
                        <a:t>th</a:t>
                      </a:r>
                      <a:r>
                        <a:rPr lang="en" sz="3000"/>
                        <a:t> Degree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4x</a:t>
                      </a:r>
                      <a:r>
                        <a:rPr baseline="30000" lang="en" sz="3000"/>
                        <a:t>n</a:t>
                      </a:r>
                      <a:r>
                        <a:rPr lang="en" sz="3000"/>
                        <a:t> + 9x</a:t>
                      </a:r>
                      <a:endParaRPr sz="30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>
            <a:off x="152400" y="76200"/>
            <a:ext cx="7772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35" name="Google Shape;135;p21"/>
          <p:cNvSpPr txBox="1"/>
          <p:nvPr/>
        </p:nvSpPr>
        <p:spPr>
          <a:xfrm>
            <a:off x="254000" y="474662"/>
            <a:ext cx="1632000" cy="1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36" name="Google Shape;136;p21"/>
          <p:cNvGraphicFramePr/>
          <p:nvPr/>
        </p:nvGraphicFramePr>
        <p:xfrm>
          <a:off x="419088" y="11332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{00ABD593-AB67-4EA3-817C-4978D1497302}</a:tableStyleId>
              </a:tblPr>
              <a:tblGrid>
                <a:gridCol w="1630525"/>
                <a:gridCol w="2804250"/>
                <a:gridCol w="4002950"/>
              </a:tblGrid>
              <a:tr h="14460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Number of Terms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Name Using the Number of Terms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Examples</a:t>
                      </a:r>
                      <a:endParaRPr sz="3000"/>
                    </a:p>
                  </a:txBody>
                  <a:tcPr marT="91425" marB="91425" marR="91425" marL="91425" anchor="ctr"/>
                </a:tc>
              </a:tr>
              <a:tr h="6235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1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Monomial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7, 2x, 4y</a:t>
                      </a:r>
                      <a:r>
                        <a:rPr baseline="30000" lang="en" sz="3000"/>
                        <a:t>5</a:t>
                      </a:r>
                      <a:endParaRPr baseline="30000" sz="3000"/>
                    </a:p>
                  </a:txBody>
                  <a:tcPr marT="91425" marB="91425" marR="91425" marL="91425"/>
                </a:tc>
              </a:tr>
              <a:tr h="6235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2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Binomial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7t</a:t>
                      </a:r>
                      <a:r>
                        <a:rPr baseline="30000" lang="en" sz="3000"/>
                        <a:t>2</a:t>
                      </a:r>
                      <a:r>
                        <a:rPr lang="en" sz="3000"/>
                        <a:t> - 4t</a:t>
                      </a:r>
                      <a:endParaRPr sz="3000"/>
                    </a:p>
                  </a:txBody>
                  <a:tcPr marT="91425" marB="91425" marR="91425" marL="91425"/>
                </a:tc>
              </a:tr>
              <a:tr h="6235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3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Trinomial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7t</a:t>
                      </a:r>
                      <a:r>
                        <a:rPr baseline="30000" lang="en" sz="3000"/>
                        <a:t>2</a:t>
                      </a:r>
                      <a:r>
                        <a:rPr lang="en" sz="3000"/>
                        <a:t> - 4t + 3</a:t>
                      </a:r>
                      <a:endParaRPr sz="3000"/>
                    </a:p>
                  </a:txBody>
                  <a:tcPr marT="91425" marB="91425" marR="91425" marL="91425"/>
                </a:tc>
              </a:tr>
              <a:tr h="6066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4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Polynomial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2w</a:t>
                      </a:r>
                      <a:r>
                        <a:rPr baseline="30000" lang="en" sz="3000"/>
                        <a:t>4</a:t>
                      </a:r>
                      <a:r>
                        <a:rPr lang="en" sz="3000"/>
                        <a:t> + 3w</a:t>
                      </a:r>
                      <a:r>
                        <a:rPr baseline="30000" lang="en" sz="3000"/>
                        <a:t>3</a:t>
                      </a:r>
                      <a:r>
                        <a:rPr lang="en" sz="3000"/>
                        <a:t> + 4w</a:t>
                      </a:r>
                      <a:r>
                        <a:rPr baseline="30000" lang="en" sz="3000"/>
                        <a:t>2</a:t>
                      </a:r>
                      <a:r>
                        <a:rPr lang="en" sz="3000"/>
                        <a:t> + 5w</a:t>
                      </a:r>
                      <a:endParaRPr sz="3000"/>
                    </a:p>
                  </a:txBody>
                  <a:tcPr marT="91425" marB="91425" marR="91425" marL="91425"/>
                </a:tc>
              </a:tr>
              <a:tr h="6044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3000"/>
                        <a:t>n</a:t>
                      </a:r>
                      <a:endParaRPr i="1"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/>
                        <a:t>Polynomial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3000"/>
                        <a:t>(see above)</a:t>
                      </a:r>
                      <a:endParaRPr i="1" sz="30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/>
          <p:nvPr/>
        </p:nvSpPr>
        <p:spPr>
          <a:xfrm>
            <a:off x="254000" y="474662"/>
            <a:ext cx="1631950" cy="1603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22"/>
          <p:cNvSpPr txBox="1"/>
          <p:nvPr>
            <p:ph type="title"/>
          </p:nvPr>
        </p:nvSpPr>
        <p:spPr>
          <a:xfrm>
            <a:off x="152400" y="76200"/>
            <a:ext cx="7772400" cy="414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43" name="Google Shape;143;p22"/>
          <p:cNvSpPr txBox="1"/>
          <p:nvPr/>
        </p:nvSpPr>
        <p:spPr>
          <a:xfrm>
            <a:off x="2292268" y="1434243"/>
            <a:ext cx="6484800" cy="4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Find the degree of each monomial.</a:t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4" name="Google Shape;14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6667" y="1368425"/>
            <a:ext cx="1670295" cy="6767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123325"/>
            <a:ext cx="685800" cy="620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9550" y="749300"/>
            <a:ext cx="1608137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2"/>
          <p:cNvSpPr txBox="1"/>
          <p:nvPr/>
        </p:nvSpPr>
        <p:spPr>
          <a:xfrm>
            <a:off x="912812" y="2317750"/>
            <a:ext cx="10985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a.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18	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2"/>
          <p:cNvSpPr txBox="1"/>
          <p:nvPr/>
        </p:nvSpPr>
        <p:spPr>
          <a:xfrm>
            <a:off x="912812" y="3230562"/>
            <a:ext cx="10985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b.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3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xy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2"/>
          <p:cNvSpPr txBox="1"/>
          <p:nvPr/>
        </p:nvSpPr>
        <p:spPr>
          <a:xfrm>
            <a:off x="912812" y="4125912"/>
            <a:ext cx="10985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c.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6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0" name="Google Shape;150;p22"/>
          <p:cNvGrpSpPr/>
          <p:nvPr/>
        </p:nvGrpSpPr>
        <p:grpSpPr>
          <a:xfrm>
            <a:off x="1930400" y="2317750"/>
            <a:ext cx="5935512" cy="366600"/>
            <a:chOff x="1930400" y="2317750"/>
            <a:chExt cx="5935512" cy="366600"/>
          </a:xfrm>
        </p:grpSpPr>
        <p:sp>
          <p:nvSpPr>
            <p:cNvPr id="151" name="Google Shape;151;p22"/>
            <p:cNvSpPr txBox="1"/>
            <p:nvPr/>
          </p:nvSpPr>
          <p:spPr>
            <a:xfrm>
              <a:off x="3770312" y="2317750"/>
              <a:ext cx="4095600" cy="36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The degree of a nonzero constant is 0.</a:t>
              </a:r>
              <a:endParaRPr/>
            </a:p>
          </p:txBody>
        </p:sp>
        <p:sp>
          <p:nvSpPr>
            <p:cNvPr id="152" name="Google Shape;152;p22"/>
            <p:cNvSpPr txBox="1"/>
            <p:nvPr/>
          </p:nvSpPr>
          <p:spPr>
            <a:xfrm>
              <a:off x="1930400" y="2317750"/>
              <a:ext cx="1187400" cy="36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Degree: </a:t>
              </a:r>
              <a:r>
                <a:rPr b="0" i="0" lang="en" sz="18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0</a:t>
              </a:r>
              <a:endParaRPr>
                <a:solidFill>
                  <a:srgbClr val="FF0000"/>
                </a:solidFill>
              </a:endParaRPr>
            </a:p>
          </p:txBody>
        </p:sp>
      </p:grpSp>
      <p:grpSp>
        <p:nvGrpSpPr>
          <p:cNvPr id="153" name="Google Shape;153;p22"/>
          <p:cNvGrpSpPr/>
          <p:nvPr/>
        </p:nvGrpSpPr>
        <p:grpSpPr>
          <a:xfrm>
            <a:off x="1930400" y="3230562"/>
            <a:ext cx="6380162" cy="366712"/>
            <a:chOff x="1930400" y="3230562"/>
            <a:chExt cx="6380162" cy="366712"/>
          </a:xfrm>
        </p:grpSpPr>
        <p:sp>
          <p:nvSpPr>
            <p:cNvPr id="154" name="Google Shape;154;p22"/>
            <p:cNvSpPr txBox="1"/>
            <p:nvPr/>
          </p:nvSpPr>
          <p:spPr>
            <a:xfrm>
              <a:off x="3770312" y="3230562"/>
              <a:ext cx="4540250" cy="3667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The exponents are 1 and 3. Their sum is 4.</a:t>
              </a:r>
              <a:endParaRPr/>
            </a:p>
          </p:txBody>
        </p:sp>
        <p:sp>
          <p:nvSpPr>
            <p:cNvPr id="155" name="Google Shape;155;p22"/>
            <p:cNvSpPr txBox="1"/>
            <p:nvPr/>
          </p:nvSpPr>
          <p:spPr>
            <a:xfrm>
              <a:off x="1930400" y="3230562"/>
              <a:ext cx="1187450" cy="3667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Degree: </a:t>
              </a:r>
              <a:r>
                <a:rPr b="0" i="0" lang="en" sz="18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>
                <a:solidFill>
                  <a:srgbClr val="FF0000"/>
                </a:solidFill>
              </a:endParaRPr>
            </a:p>
          </p:txBody>
        </p:sp>
      </p:grpSp>
      <p:grpSp>
        <p:nvGrpSpPr>
          <p:cNvPr id="156" name="Google Shape;156;p22"/>
          <p:cNvGrpSpPr/>
          <p:nvPr/>
        </p:nvGrpSpPr>
        <p:grpSpPr>
          <a:xfrm>
            <a:off x="1930400" y="4125912"/>
            <a:ext cx="4872037" cy="366712"/>
            <a:chOff x="1930400" y="4125912"/>
            <a:chExt cx="4872037" cy="366712"/>
          </a:xfrm>
        </p:grpSpPr>
        <p:sp>
          <p:nvSpPr>
            <p:cNvPr id="157" name="Google Shape;157;p22"/>
            <p:cNvSpPr txBox="1"/>
            <p:nvPr/>
          </p:nvSpPr>
          <p:spPr>
            <a:xfrm>
              <a:off x="3784600" y="4125912"/>
              <a:ext cx="3017837" cy="3667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r>
                <a:rPr b="0" i="1" lang="en" sz="1800" u="none" cap="none" strike="noStrike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r>
                <a:rPr b="0" i="0" lang="en" sz="1800" u="none" cap="none" strike="noStrike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 = 6</a:t>
              </a:r>
              <a:r>
                <a:rPr b="0" i="1" lang="en" sz="1800" u="none" cap="none" strike="noStrike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r>
                <a:rPr b="0" baseline="30000" i="0" lang="en" sz="1800" u="none" cap="none" strike="noStrike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r>
                <a:rPr b="0" i="0" lang="en" sz="1800" u="none" cap="none" strike="noStrike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. The exponent is 1.</a:t>
              </a:r>
              <a:endParaRPr/>
            </a:p>
          </p:txBody>
        </p:sp>
        <p:sp>
          <p:nvSpPr>
            <p:cNvPr id="158" name="Google Shape;158;p22"/>
            <p:cNvSpPr txBox="1"/>
            <p:nvPr/>
          </p:nvSpPr>
          <p:spPr>
            <a:xfrm>
              <a:off x="1930400" y="4125912"/>
              <a:ext cx="1187450" cy="3667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Degree: </a:t>
              </a:r>
              <a:r>
                <a:rPr b="0" i="0" lang="en" sz="18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>
                <a:solidFill>
                  <a:srgbClr val="FF0000"/>
                </a:solidFill>
              </a:endParaRPr>
            </a:p>
          </p:txBody>
        </p:sp>
      </p:grpSp>
      <p:pic>
        <p:nvPicPr>
          <p:cNvPr id="159" name="Google Shape;159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765550" y="6397625"/>
            <a:ext cx="3476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072062" y="6397625"/>
            <a:ext cx="3476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157662" y="6397625"/>
            <a:ext cx="887412" cy="411162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2"/>
          <p:cNvSpPr txBox="1"/>
          <p:nvPr/>
        </p:nvSpPr>
        <p:spPr>
          <a:xfrm>
            <a:off x="4159250" y="6400800"/>
            <a:ext cx="8509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2"/>
          <p:cNvSpPr txBox="1"/>
          <p:nvPr/>
        </p:nvSpPr>
        <p:spPr>
          <a:xfrm>
            <a:off x="7553325" y="5505450"/>
            <a:ext cx="1414462" cy="33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Quick Check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4" name="Google Shape;164;p2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380287" y="5557837"/>
            <a:ext cx="231775" cy="238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3"/>
          <p:cNvSpPr txBox="1"/>
          <p:nvPr>
            <p:ph type="title"/>
          </p:nvPr>
        </p:nvSpPr>
        <p:spPr>
          <a:xfrm>
            <a:off x="152400" y="76200"/>
            <a:ext cx="7772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70" name="Google Shape;170;p23"/>
          <p:cNvSpPr txBox="1"/>
          <p:nvPr/>
        </p:nvSpPr>
        <p:spPr>
          <a:xfrm>
            <a:off x="254000" y="474662"/>
            <a:ext cx="1632000" cy="1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3"/>
          <p:cNvSpPr txBox="1"/>
          <p:nvPr>
            <p:ph idx="1" type="body"/>
          </p:nvPr>
        </p:nvSpPr>
        <p:spPr>
          <a:xfrm>
            <a:off x="457200" y="1132900"/>
            <a:ext cx="8229600" cy="14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320"/>
              </a:spcBef>
              <a:spcAft>
                <a:spcPts val="0"/>
              </a:spcAft>
              <a:buNone/>
            </a:pPr>
            <a:r>
              <a:rPr b="1" lang="en" sz="3600" u="sng">
                <a:solidFill>
                  <a:srgbClr val="000000"/>
                </a:solidFill>
              </a:rPr>
              <a:t>Quick Check 1</a:t>
            </a:r>
            <a:endParaRPr b="1" sz="3600" u="sng">
              <a:solidFill>
                <a:srgbClr val="000000"/>
              </a:solidFill>
            </a:endParaRPr>
          </a:p>
          <a:p>
            <a:pPr indent="0" lvl="0" marL="0" rtl="0">
              <a:spcBef>
                <a:spcPts val="32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</a:rPr>
              <a:t>What is the degree of 9x</a:t>
            </a:r>
            <a:r>
              <a:rPr baseline="30000" lang="en" sz="3600">
                <a:solidFill>
                  <a:srgbClr val="000000"/>
                </a:solidFill>
              </a:rPr>
              <a:t>0</a:t>
            </a:r>
            <a:r>
              <a:rPr lang="en" sz="3600">
                <a:solidFill>
                  <a:srgbClr val="000000"/>
                </a:solidFill>
              </a:rPr>
              <a:t>?</a:t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172" name="Google Shape;172;p23"/>
          <p:cNvSpPr txBox="1"/>
          <p:nvPr/>
        </p:nvSpPr>
        <p:spPr>
          <a:xfrm>
            <a:off x="457200" y="2595400"/>
            <a:ext cx="82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0000"/>
                </a:solidFill>
              </a:rPr>
              <a:t>The degree is 0.</a:t>
            </a:r>
            <a:endParaRPr sz="36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4"/>
          <p:cNvSpPr txBox="1"/>
          <p:nvPr>
            <p:ph type="title"/>
          </p:nvPr>
        </p:nvSpPr>
        <p:spPr>
          <a:xfrm>
            <a:off x="152400" y="76200"/>
            <a:ext cx="7772400" cy="414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78" name="Google Shape;178;p24"/>
          <p:cNvSpPr txBox="1"/>
          <p:nvPr/>
        </p:nvSpPr>
        <p:spPr>
          <a:xfrm>
            <a:off x="254000" y="474662"/>
            <a:ext cx="1631950" cy="1603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9" name="Google Shape;17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2875" y="1143000"/>
            <a:ext cx="685800" cy="620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12812" y="1368425"/>
            <a:ext cx="1435100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24"/>
          <p:cNvSpPr txBox="1"/>
          <p:nvPr/>
        </p:nvSpPr>
        <p:spPr>
          <a:xfrm>
            <a:off x="2261912" y="1368425"/>
            <a:ext cx="6576300" cy="10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1800" u="sng">
                <a:solidFill>
                  <a:schemeClr val="dk1"/>
                </a:solidFill>
              </a:rPr>
              <a:t>Classifying Polynomials</a:t>
            </a:r>
            <a:r>
              <a:rPr lang="en" sz="1800">
                <a:solidFill>
                  <a:schemeClr val="dk1"/>
                </a:solidFill>
              </a:rPr>
              <a:t>.  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Write each polynomial in standard form. Then name each polynomial by its degree and the number of its terms.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24"/>
          <p:cNvSpPr txBox="1"/>
          <p:nvPr/>
        </p:nvSpPr>
        <p:spPr>
          <a:xfrm>
            <a:off x="912812" y="2292350"/>
            <a:ext cx="2013000" cy="3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3429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a.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–2 + 7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24"/>
          <p:cNvSpPr txBox="1"/>
          <p:nvPr/>
        </p:nvSpPr>
        <p:spPr>
          <a:xfrm>
            <a:off x="2046287" y="3321844"/>
            <a:ext cx="1657500" cy="3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linear binomial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24"/>
          <p:cNvSpPr txBox="1"/>
          <p:nvPr/>
        </p:nvSpPr>
        <p:spPr>
          <a:xfrm>
            <a:off x="912812" y="3930650"/>
            <a:ext cx="3798000" cy="3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3429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b. 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3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2 – 2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+ 7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5" name="Google Shape;185;p24"/>
          <p:cNvGrpSpPr/>
          <p:nvPr/>
        </p:nvGrpSpPr>
        <p:grpSpPr>
          <a:xfrm>
            <a:off x="1941512" y="4873625"/>
            <a:ext cx="4349800" cy="366600"/>
            <a:chOff x="1928812" y="4841875"/>
            <a:chExt cx="4349800" cy="366600"/>
          </a:xfrm>
        </p:grpSpPr>
        <p:sp>
          <p:nvSpPr>
            <p:cNvPr id="186" name="Google Shape;186;p24"/>
            <p:cNvSpPr txBox="1"/>
            <p:nvPr/>
          </p:nvSpPr>
          <p:spPr>
            <a:xfrm>
              <a:off x="1928812" y="4841875"/>
              <a:ext cx="1265100" cy="36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b="0" i="1" lang="en" sz="18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baseline="30000" i="0" lang="en" sz="18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r>
                <a:rPr b="0" i="0" lang="en" sz="18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 + 7</a:t>
              </a:r>
              <a:r>
                <a:rPr b="0" i="1" lang="en" sz="18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i="0" lang="en" sz="18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 – 2</a:t>
              </a:r>
              <a:endParaRPr>
                <a:solidFill>
                  <a:srgbClr val="FF0000"/>
                </a:solidFill>
              </a:endParaRPr>
            </a:p>
          </p:txBody>
        </p:sp>
        <p:sp>
          <p:nvSpPr>
            <p:cNvPr id="187" name="Google Shape;187;p24"/>
            <p:cNvSpPr txBox="1"/>
            <p:nvPr/>
          </p:nvSpPr>
          <p:spPr>
            <a:xfrm>
              <a:off x="4075112" y="4841875"/>
              <a:ext cx="2203500" cy="36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Combine like terms.</a:t>
              </a:r>
              <a:endParaRPr/>
            </a:p>
          </p:txBody>
        </p:sp>
      </p:grpSp>
      <p:sp>
        <p:nvSpPr>
          <p:cNvPr id="188" name="Google Shape;188;p24"/>
          <p:cNvSpPr txBox="1"/>
          <p:nvPr/>
        </p:nvSpPr>
        <p:spPr>
          <a:xfrm>
            <a:off x="1962150" y="5392625"/>
            <a:ext cx="2254200" cy="3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fifth degree trinomial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9" name="Google Shape;189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9550" y="749300"/>
            <a:ext cx="1608137" cy="2286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0" name="Google Shape;190;p24"/>
          <p:cNvGrpSpPr/>
          <p:nvPr/>
        </p:nvGrpSpPr>
        <p:grpSpPr>
          <a:xfrm>
            <a:off x="1865312" y="4400550"/>
            <a:ext cx="4502100" cy="368187"/>
            <a:chOff x="1865312" y="4359275"/>
            <a:chExt cx="4502100" cy="368187"/>
          </a:xfrm>
        </p:grpSpPr>
        <p:sp>
          <p:nvSpPr>
            <p:cNvPr id="191" name="Google Shape;191;p24"/>
            <p:cNvSpPr txBox="1"/>
            <p:nvPr/>
          </p:nvSpPr>
          <p:spPr>
            <a:xfrm>
              <a:off x="4075112" y="4360862"/>
              <a:ext cx="2292300" cy="36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Place terms in order.</a:t>
              </a:r>
              <a:endParaRPr/>
            </a:p>
          </p:txBody>
        </p:sp>
        <p:sp>
          <p:nvSpPr>
            <p:cNvPr id="192" name="Google Shape;192;p24"/>
            <p:cNvSpPr txBox="1"/>
            <p:nvPr/>
          </p:nvSpPr>
          <p:spPr>
            <a:xfrm>
              <a:off x="1865312" y="4359275"/>
              <a:ext cx="1971600" cy="36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r>
                <a:rPr b="0" i="1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baseline="3000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– 2</a:t>
              </a:r>
              <a:r>
                <a:rPr b="0" i="1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baseline="3000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+ 7</a:t>
              </a:r>
              <a:r>
                <a:rPr b="0" i="1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– 2</a:t>
              </a:r>
              <a:endParaRPr/>
            </a:p>
          </p:txBody>
        </p:sp>
      </p:grpSp>
      <p:grpSp>
        <p:nvGrpSpPr>
          <p:cNvPr id="193" name="Google Shape;193;p24"/>
          <p:cNvGrpSpPr/>
          <p:nvPr/>
        </p:nvGrpSpPr>
        <p:grpSpPr>
          <a:xfrm>
            <a:off x="1966937" y="2781300"/>
            <a:ext cx="3552750" cy="388937"/>
            <a:chOff x="1966937" y="2905125"/>
            <a:chExt cx="3552750" cy="388937"/>
          </a:xfrm>
        </p:grpSpPr>
        <p:sp>
          <p:nvSpPr>
            <p:cNvPr id="194" name="Google Shape;194;p24"/>
            <p:cNvSpPr txBox="1"/>
            <p:nvPr/>
          </p:nvSpPr>
          <p:spPr>
            <a:xfrm>
              <a:off x="3227387" y="2905125"/>
              <a:ext cx="2292300" cy="36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Place terms in order.</a:t>
              </a:r>
              <a:endParaRPr/>
            </a:p>
          </p:txBody>
        </p:sp>
        <p:sp>
          <p:nvSpPr>
            <p:cNvPr id="195" name="Google Shape;195;p24"/>
            <p:cNvSpPr txBox="1"/>
            <p:nvPr/>
          </p:nvSpPr>
          <p:spPr>
            <a:xfrm>
              <a:off x="1966937" y="2927462"/>
              <a:ext cx="806400" cy="36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b="0" i="0" lang="en" sz="18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r>
                <a:rPr b="0" i="1" lang="en" sz="18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i="0" lang="en" sz="18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 – 2</a:t>
              </a:r>
              <a:endParaRPr>
                <a:solidFill>
                  <a:srgbClr val="FF0000"/>
                </a:solidFill>
              </a:endParaRPr>
            </a:p>
          </p:txBody>
        </p:sp>
      </p:grpSp>
      <p:pic>
        <p:nvPicPr>
          <p:cNvPr id="196" name="Google Shape;196;p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765550" y="6397625"/>
            <a:ext cx="3476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2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072062" y="6397625"/>
            <a:ext cx="3476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2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157662" y="6397625"/>
            <a:ext cx="887412" cy="411162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24"/>
          <p:cNvSpPr txBox="1"/>
          <p:nvPr/>
        </p:nvSpPr>
        <p:spPr>
          <a:xfrm>
            <a:off x="4159250" y="6400800"/>
            <a:ext cx="8509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24"/>
          <p:cNvSpPr txBox="1"/>
          <p:nvPr/>
        </p:nvSpPr>
        <p:spPr>
          <a:xfrm>
            <a:off x="7553325" y="5505450"/>
            <a:ext cx="1414462" cy="33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Quick Check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1" name="Google Shape;201;p2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380287" y="5557837"/>
            <a:ext cx="231775" cy="238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5"/>
          <p:cNvSpPr txBox="1"/>
          <p:nvPr>
            <p:ph type="title"/>
          </p:nvPr>
        </p:nvSpPr>
        <p:spPr>
          <a:xfrm>
            <a:off x="152400" y="76200"/>
            <a:ext cx="7772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07" name="Google Shape;207;p25"/>
          <p:cNvSpPr txBox="1"/>
          <p:nvPr/>
        </p:nvSpPr>
        <p:spPr>
          <a:xfrm>
            <a:off x="254000" y="474662"/>
            <a:ext cx="1632000" cy="1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25"/>
          <p:cNvSpPr txBox="1"/>
          <p:nvPr/>
        </p:nvSpPr>
        <p:spPr>
          <a:xfrm>
            <a:off x="285211" y="1099475"/>
            <a:ext cx="8767500" cy="16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 u="sng"/>
              <a:t>Quick Check 2</a:t>
            </a:r>
            <a:r>
              <a:rPr lang="en" sz="2800"/>
              <a:t> Classifying Polynomials.  Write each polynomial in standard form combining like terms.  Then name each polynomial by its degree and the number of its terms.</a:t>
            </a:r>
            <a:endParaRPr sz="28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25"/>
          <p:cNvSpPr txBox="1"/>
          <p:nvPr/>
        </p:nvSpPr>
        <p:spPr>
          <a:xfrm>
            <a:off x="285211" y="2669375"/>
            <a:ext cx="3391800" cy="86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a.  6x</a:t>
            </a:r>
            <a:r>
              <a:rPr baseline="30000" lang="en" sz="3000"/>
              <a:t>2</a:t>
            </a:r>
            <a:r>
              <a:rPr lang="en" sz="3000"/>
              <a:t> + 7 - 9x</a:t>
            </a:r>
            <a:r>
              <a:rPr baseline="30000" lang="en" sz="3000"/>
              <a:t>4</a:t>
            </a:r>
            <a:endParaRPr sz="3000"/>
          </a:p>
        </p:txBody>
      </p:sp>
      <p:sp>
        <p:nvSpPr>
          <p:cNvPr id="210" name="Google Shape;210;p25"/>
          <p:cNvSpPr txBox="1"/>
          <p:nvPr/>
        </p:nvSpPr>
        <p:spPr>
          <a:xfrm>
            <a:off x="285211" y="4007950"/>
            <a:ext cx="2978700" cy="7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b.  3y - 4 - 3y</a:t>
            </a:r>
            <a:r>
              <a:rPr baseline="30000" lang="en" sz="3000"/>
              <a:t>3</a:t>
            </a:r>
            <a:endParaRPr baseline="30000" sz="3000"/>
          </a:p>
        </p:txBody>
      </p:sp>
      <p:sp>
        <p:nvSpPr>
          <p:cNvPr id="211" name="Google Shape;211;p25"/>
          <p:cNvSpPr txBox="1"/>
          <p:nvPr/>
        </p:nvSpPr>
        <p:spPr>
          <a:xfrm>
            <a:off x="372061" y="5031200"/>
            <a:ext cx="3370500" cy="7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c.  8 + 7v - 11v</a:t>
            </a:r>
            <a:endParaRPr baseline="30000" sz="3000"/>
          </a:p>
        </p:txBody>
      </p:sp>
      <p:sp>
        <p:nvSpPr>
          <p:cNvPr id="212" name="Google Shape;212;p25"/>
          <p:cNvSpPr txBox="1"/>
          <p:nvPr/>
        </p:nvSpPr>
        <p:spPr>
          <a:xfrm>
            <a:off x="3383839" y="2695175"/>
            <a:ext cx="4184700" cy="125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0000"/>
                </a:solidFill>
              </a:rPr>
              <a:t>-9x</a:t>
            </a:r>
            <a:r>
              <a:rPr baseline="30000" lang="en" sz="3000">
                <a:solidFill>
                  <a:srgbClr val="FF0000"/>
                </a:solidFill>
              </a:rPr>
              <a:t>4</a:t>
            </a:r>
            <a:r>
              <a:rPr lang="en" sz="3000">
                <a:solidFill>
                  <a:srgbClr val="FF0000"/>
                </a:solidFill>
              </a:rPr>
              <a:t> + 6x</a:t>
            </a:r>
            <a:r>
              <a:rPr baseline="30000" lang="en" sz="3000">
                <a:solidFill>
                  <a:srgbClr val="FF0000"/>
                </a:solidFill>
              </a:rPr>
              <a:t>2</a:t>
            </a:r>
            <a:r>
              <a:rPr lang="en" sz="3000">
                <a:solidFill>
                  <a:srgbClr val="FF0000"/>
                </a:solidFill>
              </a:rPr>
              <a:t> + 7</a:t>
            </a:r>
            <a:endParaRPr sz="3000">
              <a:solidFill>
                <a:srgbClr val="FF0000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0000"/>
                </a:solidFill>
              </a:rPr>
              <a:t>fourth degree trinomial</a:t>
            </a:r>
            <a:endParaRPr sz="3000">
              <a:solidFill>
                <a:srgbClr val="FF0000"/>
              </a:solidFill>
            </a:endParaRPr>
          </a:p>
        </p:txBody>
      </p:sp>
      <p:sp>
        <p:nvSpPr>
          <p:cNvPr id="213" name="Google Shape;213;p25"/>
          <p:cNvSpPr txBox="1"/>
          <p:nvPr/>
        </p:nvSpPr>
        <p:spPr>
          <a:xfrm>
            <a:off x="3359554" y="4007525"/>
            <a:ext cx="4753500" cy="78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0000"/>
                </a:solidFill>
              </a:rPr>
              <a:t>-y</a:t>
            </a:r>
            <a:r>
              <a:rPr baseline="30000" lang="en" sz="3000">
                <a:solidFill>
                  <a:srgbClr val="FF0000"/>
                </a:solidFill>
              </a:rPr>
              <a:t>3</a:t>
            </a:r>
            <a:r>
              <a:rPr lang="en" sz="3000">
                <a:solidFill>
                  <a:srgbClr val="FF0000"/>
                </a:solidFill>
              </a:rPr>
              <a:t> + 3y - 4  cubic trinomial</a:t>
            </a:r>
            <a:endParaRPr sz="3000">
              <a:solidFill>
                <a:srgbClr val="FF0000"/>
              </a:solidFill>
            </a:endParaRPr>
          </a:p>
        </p:txBody>
      </p:sp>
      <p:sp>
        <p:nvSpPr>
          <p:cNvPr id="214" name="Google Shape;214;p25"/>
          <p:cNvSpPr txBox="1"/>
          <p:nvPr/>
        </p:nvSpPr>
        <p:spPr>
          <a:xfrm>
            <a:off x="3370404" y="5052525"/>
            <a:ext cx="4269900" cy="75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0000"/>
                </a:solidFill>
              </a:rPr>
              <a:t>-4v + 8  linear binomial</a:t>
            </a:r>
            <a:endParaRPr sz="3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6"/>
          <p:cNvSpPr txBox="1"/>
          <p:nvPr>
            <p:ph type="title"/>
          </p:nvPr>
        </p:nvSpPr>
        <p:spPr>
          <a:xfrm>
            <a:off x="152400" y="76200"/>
            <a:ext cx="7772400" cy="414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20" name="Google Shape;220;p26"/>
          <p:cNvSpPr txBox="1"/>
          <p:nvPr/>
        </p:nvSpPr>
        <p:spPr>
          <a:xfrm>
            <a:off x="254000" y="474662"/>
            <a:ext cx="1631950" cy="1603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1" name="Google Shape;221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4937" y="1141412"/>
            <a:ext cx="688975" cy="615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12812" y="1368425"/>
            <a:ext cx="1435100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26"/>
          <p:cNvSpPr txBox="1"/>
          <p:nvPr/>
        </p:nvSpPr>
        <p:spPr>
          <a:xfrm>
            <a:off x="2344737" y="1443037"/>
            <a:ext cx="6506400" cy="4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1800" u="sng">
                <a:solidFill>
                  <a:schemeClr val="dk1"/>
                </a:solidFill>
              </a:rPr>
              <a:t>Adding Polynomials</a:t>
            </a:r>
            <a:r>
              <a:rPr b="1" lang="en" sz="1800">
                <a:solidFill>
                  <a:schemeClr val="dk1"/>
                </a:solidFill>
              </a:rPr>
              <a:t>  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Simplify (6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+ 3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+ 7) + (2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6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4).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26"/>
          <p:cNvSpPr txBox="1"/>
          <p:nvPr/>
        </p:nvSpPr>
        <p:spPr>
          <a:xfrm>
            <a:off x="1370012" y="1936750"/>
            <a:ext cx="26860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1" lang="en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Method 1: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 vertically.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26"/>
          <p:cNvSpPr txBox="1"/>
          <p:nvPr/>
        </p:nvSpPr>
        <p:spPr>
          <a:xfrm>
            <a:off x="1370012" y="2335212"/>
            <a:ext cx="47180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Line up like terms. Then add the coefficients.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26" name="Google Shape;226;p26"/>
          <p:cNvGrpSpPr/>
          <p:nvPr/>
        </p:nvGrpSpPr>
        <p:grpSpPr>
          <a:xfrm>
            <a:off x="1370012" y="2733675"/>
            <a:ext cx="1639100" cy="1335900"/>
            <a:chOff x="1370012" y="2733675"/>
            <a:chExt cx="1639100" cy="1335900"/>
          </a:xfrm>
        </p:grpSpPr>
        <p:sp>
          <p:nvSpPr>
            <p:cNvPr id="227" name="Google Shape;227;p26"/>
            <p:cNvSpPr txBox="1"/>
            <p:nvPr/>
          </p:nvSpPr>
          <p:spPr>
            <a:xfrm>
              <a:off x="1395412" y="2733675"/>
              <a:ext cx="1613700" cy="133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r>
                <a:rPr b="0" i="1" lang="en" sz="1800" u="none" cap="none" strike="noStrike">
                  <a:solidFill>
                    <a:schemeClr val="folHlink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baseline="30000" i="0" lang="en" sz="1800" u="none" cap="none" strike="noStrike">
                  <a:solidFill>
                    <a:schemeClr val="folHlink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+ 3</a:t>
              </a:r>
              <a:r>
                <a:rPr b="0" i="1" lang="en" sz="1800" u="none" cap="none" strike="noStrike">
                  <a:solidFill>
                    <a:schemeClr val="folHlink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+ 7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r>
                <a:rPr b="0" i="1" lang="en" sz="1800" u="none" cap="none" strike="noStrike">
                  <a:solidFill>
                    <a:schemeClr val="folHlink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baseline="30000" i="0" lang="en" sz="1800" u="none" cap="none" strike="noStrike">
                  <a:solidFill>
                    <a:schemeClr val="folHlink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– 6</a:t>
              </a:r>
              <a:r>
                <a:rPr b="0" i="1" lang="en" sz="1800" u="none" cap="none" strike="noStrike">
                  <a:solidFill>
                    <a:schemeClr val="folHlink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– 4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r>
                <a:rPr b="0" i="1" lang="en" sz="1800" u="none" cap="none" strike="noStrike">
                  <a:solidFill>
                    <a:schemeClr val="folHlink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baseline="30000" i="0" lang="en" sz="1800" u="none" cap="none" strike="noStrike">
                  <a:solidFill>
                    <a:schemeClr val="folHlink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– 3</a:t>
              </a:r>
              <a:r>
                <a:rPr b="0" i="1" lang="en" sz="18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+ 3</a:t>
              </a:r>
              <a:endParaRPr/>
            </a:p>
          </p:txBody>
        </p:sp>
        <p:cxnSp>
          <p:nvCxnSpPr>
            <p:cNvPr id="228" name="Google Shape;228;p26"/>
            <p:cNvCxnSpPr/>
            <p:nvPr/>
          </p:nvCxnSpPr>
          <p:spPr>
            <a:xfrm>
              <a:off x="1370012" y="3416300"/>
              <a:ext cx="1449300" cy="0"/>
            </a:xfrm>
            <a:prstGeom prst="straightConnector1">
              <a:avLst/>
            </a:prstGeom>
            <a:noFill/>
            <a:ln cap="rnd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</p:grpSp>
      <p:sp>
        <p:nvSpPr>
          <p:cNvPr id="229" name="Google Shape;229;p26"/>
          <p:cNvSpPr txBox="1"/>
          <p:nvPr/>
        </p:nvSpPr>
        <p:spPr>
          <a:xfrm>
            <a:off x="1370012" y="4006850"/>
            <a:ext cx="2952900" cy="3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1" lang="en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Method 2: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 horizontally.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0" name="Google Shape;230;p26"/>
          <p:cNvGrpSpPr/>
          <p:nvPr/>
        </p:nvGrpSpPr>
        <p:grpSpPr>
          <a:xfrm>
            <a:off x="586662" y="4373450"/>
            <a:ext cx="5369688" cy="787288"/>
            <a:chOff x="604124" y="4427537"/>
            <a:chExt cx="5369688" cy="787288"/>
          </a:xfrm>
        </p:grpSpPr>
        <p:sp>
          <p:nvSpPr>
            <p:cNvPr id="231" name="Google Shape;231;p26"/>
            <p:cNvSpPr txBox="1"/>
            <p:nvPr/>
          </p:nvSpPr>
          <p:spPr>
            <a:xfrm>
              <a:off x="1370012" y="4427537"/>
              <a:ext cx="4603800" cy="36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Group like terms. Then add the coefficients.</a:t>
              </a:r>
              <a:endParaRPr/>
            </a:p>
          </p:txBody>
        </p:sp>
        <p:sp>
          <p:nvSpPr>
            <p:cNvPr id="232" name="Google Shape;232;p26"/>
            <p:cNvSpPr txBox="1"/>
            <p:nvPr/>
          </p:nvSpPr>
          <p:spPr>
            <a:xfrm>
              <a:off x="604124" y="4848225"/>
              <a:ext cx="3205800" cy="36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(</a:t>
              </a:r>
              <a:r>
                <a:rPr b="0" i="0" lang="en" sz="1800" u="none" cap="none" strike="noStrike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r>
                <a:rPr b="0" i="1" lang="en" sz="1800" u="none" cap="none" strike="noStrike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baseline="30000" i="0" lang="en" sz="1800" u="none" cap="none" strike="noStrike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+ </a:t>
              </a:r>
              <a:r>
                <a:rPr b="0" i="0" lang="en" sz="1800" u="none" cap="none" strike="noStrike">
                  <a:solidFill>
                    <a:srgbClr val="0072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r>
                <a:rPr b="0" i="1" lang="en" sz="1800" u="none" cap="none" strike="noStrike">
                  <a:solidFill>
                    <a:srgbClr val="007200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+ </a:t>
              </a:r>
              <a:r>
                <a:rPr b="0" i="0" lang="en" sz="1800" u="none" cap="none" strike="noStrike">
                  <a:solidFill>
                    <a:schemeClr val="folHlink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) + (</a:t>
              </a:r>
              <a:r>
                <a:rPr b="0" i="0" lang="en" sz="1800" u="none" cap="none" strike="noStrike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r>
                <a:rPr b="0" i="1" lang="en" sz="1800" u="none" cap="none" strike="noStrike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baseline="30000" i="0" lang="en" sz="1800" u="none" cap="none" strike="noStrike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– </a:t>
              </a:r>
              <a:r>
                <a:rPr b="0" i="0" lang="en" sz="1800" u="none" cap="none" strike="noStrike">
                  <a:solidFill>
                    <a:srgbClr val="007200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r>
                <a:rPr b="0" i="1" lang="en" sz="1800" u="none" cap="none" strike="noStrike">
                  <a:solidFill>
                    <a:srgbClr val="007200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– </a:t>
              </a:r>
              <a:r>
                <a:rPr b="0" i="0" lang="en" sz="1800" u="none" cap="none" strike="noStrike">
                  <a:solidFill>
                    <a:schemeClr val="folHlink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) </a:t>
              </a:r>
              <a:endParaRPr/>
            </a:p>
          </p:txBody>
        </p:sp>
      </p:grpSp>
      <p:sp>
        <p:nvSpPr>
          <p:cNvPr id="233" name="Google Shape;233;p26"/>
          <p:cNvSpPr txBox="1"/>
          <p:nvPr/>
        </p:nvSpPr>
        <p:spPr>
          <a:xfrm>
            <a:off x="7262037" y="4794138"/>
            <a:ext cx="1589100" cy="3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8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3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+ 3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4" name="Google Shape;234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9550" y="749300"/>
            <a:ext cx="1608137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2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765550" y="6397625"/>
            <a:ext cx="3476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2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072062" y="6397625"/>
            <a:ext cx="3476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2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157662" y="6397625"/>
            <a:ext cx="887412" cy="411162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p26"/>
          <p:cNvSpPr txBox="1"/>
          <p:nvPr/>
        </p:nvSpPr>
        <p:spPr>
          <a:xfrm>
            <a:off x="4159250" y="6400800"/>
            <a:ext cx="8509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26"/>
          <p:cNvSpPr txBox="1"/>
          <p:nvPr/>
        </p:nvSpPr>
        <p:spPr>
          <a:xfrm>
            <a:off x="7553325" y="5505450"/>
            <a:ext cx="1414462" cy="33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Quick Check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0" name="Google Shape;240;p2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380287" y="5557837"/>
            <a:ext cx="231775" cy="238125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26"/>
          <p:cNvSpPr txBox="1"/>
          <p:nvPr/>
        </p:nvSpPr>
        <p:spPr>
          <a:xfrm>
            <a:off x="3765550" y="4794138"/>
            <a:ext cx="3528300" cy="3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(</a:t>
            </a:r>
            <a:r>
              <a:rPr b="0" i="0" lang="en" sz="1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r>
              <a:rPr b="0" i="1" lang="en" sz="1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1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+ 2</a:t>
            </a:r>
            <a:r>
              <a:rPr b="0" i="1" lang="en" sz="1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+ (</a:t>
            </a:r>
            <a:r>
              <a:rPr b="0" i="0" lang="en" sz="1800" u="none" cap="none" strike="noStrike">
                <a:solidFill>
                  <a:srgbClr val="0072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1" lang="en" sz="1800" u="none" cap="none" strike="noStrike">
                <a:solidFill>
                  <a:srgbClr val="0072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" sz="1800" u="none" cap="none" strike="noStrike">
                <a:solidFill>
                  <a:srgbClr val="007200"/>
                </a:solidFill>
                <a:latin typeface="Arial"/>
                <a:ea typeface="Arial"/>
                <a:cs typeface="Arial"/>
                <a:sym typeface="Arial"/>
              </a:rPr>
              <a:t> – 6</a:t>
            </a:r>
            <a:r>
              <a:rPr b="0" i="1" lang="en" sz="1800" u="none" cap="none" strike="noStrike">
                <a:solidFill>
                  <a:srgbClr val="0072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+ (</a:t>
            </a:r>
            <a:r>
              <a:rPr b="0" i="0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7 – 4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7"/>
          <p:cNvSpPr txBox="1"/>
          <p:nvPr>
            <p:ph type="title"/>
          </p:nvPr>
        </p:nvSpPr>
        <p:spPr>
          <a:xfrm>
            <a:off x="152400" y="76200"/>
            <a:ext cx="7772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47" name="Google Shape;247;p27"/>
          <p:cNvSpPr txBox="1"/>
          <p:nvPr/>
        </p:nvSpPr>
        <p:spPr>
          <a:xfrm>
            <a:off x="254000" y="474662"/>
            <a:ext cx="1632000" cy="1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27"/>
          <p:cNvSpPr txBox="1"/>
          <p:nvPr/>
        </p:nvSpPr>
        <p:spPr>
          <a:xfrm>
            <a:off x="334050" y="1218325"/>
            <a:ext cx="8508600" cy="79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u="sng"/>
              <a:t>Quick Check 3</a:t>
            </a:r>
            <a:r>
              <a:rPr lang="en" sz="3000"/>
              <a:t>  Simplify each sum.</a:t>
            </a:r>
            <a:endParaRPr sz="3000"/>
          </a:p>
        </p:txBody>
      </p:sp>
      <p:sp>
        <p:nvSpPr>
          <p:cNvPr id="249" name="Google Shape;249;p27"/>
          <p:cNvSpPr txBox="1"/>
          <p:nvPr/>
        </p:nvSpPr>
        <p:spPr>
          <a:xfrm>
            <a:off x="378600" y="2017825"/>
            <a:ext cx="5997300" cy="26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a.  (12m</a:t>
            </a:r>
            <a:r>
              <a:rPr baseline="30000" lang="en" sz="2400"/>
              <a:t>2</a:t>
            </a:r>
            <a:r>
              <a:rPr lang="en" sz="2400"/>
              <a:t> + 4) + (8m</a:t>
            </a:r>
            <a:r>
              <a:rPr baseline="30000" lang="en" sz="2400"/>
              <a:t>2</a:t>
            </a:r>
            <a:r>
              <a:rPr lang="en" sz="2400"/>
              <a:t> + 5)</a:t>
            </a:r>
            <a:endParaRPr sz="24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b.  (t</a:t>
            </a:r>
            <a:r>
              <a:rPr baseline="30000" lang="en" sz="2400"/>
              <a:t>2</a:t>
            </a:r>
            <a:r>
              <a:rPr lang="en" sz="2400"/>
              <a:t> - 6) + (3t</a:t>
            </a:r>
            <a:r>
              <a:rPr baseline="30000" lang="en" sz="2400"/>
              <a:t>2</a:t>
            </a:r>
            <a:r>
              <a:rPr lang="en" sz="2400"/>
              <a:t> + 11)</a:t>
            </a:r>
            <a:endParaRPr sz="24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c.  (9w</a:t>
            </a:r>
            <a:r>
              <a:rPr baseline="30000" lang="en" sz="2400"/>
              <a:t>3</a:t>
            </a:r>
            <a:r>
              <a:rPr lang="en" sz="2400"/>
              <a:t> + 8w</a:t>
            </a:r>
            <a:r>
              <a:rPr baseline="30000" lang="en" sz="2400"/>
              <a:t>2</a:t>
            </a:r>
            <a:r>
              <a:rPr lang="en" sz="2400"/>
              <a:t>) + (7w</a:t>
            </a:r>
            <a:r>
              <a:rPr baseline="30000" lang="en" sz="2400"/>
              <a:t>3</a:t>
            </a:r>
            <a:r>
              <a:rPr lang="en" sz="2400"/>
              <a:t> + 4)</a:t>
            </a:r>
            <a:endParaRPr sz="24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d.  (2p</a:t>
            </a:r>
            <a:r>
              <a:rPr baseline="30000" lang="en" sz="2400"/>
              <a:t>3</a:t>
            </a:r>
            <a:r>
              <a:rPr lang="en" sz="2400"/>
              <a:t> + 6p</a:t>
            </a:r>
            <a:r>
              <a:rPr baseline="30000" lang="en" sz="2400"/>
              <a:t>2</a:t>
            </a:r>
            <a:r>
              <a:rPr lang="en" sz="2400"/>
              <a:t> + 10p) + (9p</a:t>
            </a:r>
            <a:r>
              <a:rPr baseline="30000" lang="en" sz="2400"/>
              <a:t>3</a:t>
            </a:r>
            <a:r>
              <a:rPr lang="en" sz="2400"/>
              <a:t> + 11p</a:t>
            </a:r>
            <a:r>
              <a:rPr baseline="30000" lang="en" sz="2400"/>
              <a:t>2</a:t>
            </a:r>
            <a:r>
              <a:rPr lang="en" sz="2400"/>
              <a:t> + 3p)</a:t>
            </a:r>
            <a:endParaRPr sz="2400"/>
          </a:p>
        </p:txBody>
      </p:sp>
      <p:sp>
        <p:nvSpPr>
          <p:cNvPr id="250" name="Google Shape;250;p27"/>
          <p:cNvSpPr txBox="1"/>
          <p:nvPr/>
        </p:nvSpPr>
        <p:spPr>
          <a:xfrm>
            <a:off x="6187722" y="2030650"/>
            <a:ext cx="2773500" cy="283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0000"/>
                </a:solidFill>
              </a:rPr>
              <a:t>20m</a:t>
            </a:r>
            <a:r>
              <a:rPr baseline="30000" lang="en" sz="2400">
                <a:solidFill>
                  <a:srgbClr val="FF0000"/>
                </a:solidFill>
              </a:rPr>
              <a:t>2</a:t>
            </a:r>
            <a:r>
              <a:rPr lang="en" sz="2400">
                <a:solidFill>
                  <a:srgbClr val="FF0000"/>
                </a:solidFill>
              </a:rPr>
              <a:t> + 9</a:t>
            </a:r>
            <a:endParaRPr sz="2400">
              <a:solidFill>
                <a:srgbClr val="FF0000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0000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0000"/>
                </a:solidFill>
              </a:rPr>
              <a:t>4t</a:t>
            </a:r>
            <a:r>
              <a:rPr baseline="30000" lang="en" sz="2400">
                <a:solidFill>
                  <a:srgbClr val="FF0000"/>
                </a:solidFill>
              </a:rPr>
              <a:t>2</a:t>
            </a:r>
            <a:r>
              <a:rPr lang="en" sz="2400">
                <a:solidFill>
                  <a:srgbClr val="FF0000"/>
                </a:solidFill>
              </a:rPr>
              <a:t> + 5</a:t>
            </a:r>
            <a:endParaRPr sz="2400">
              <a:solidFill>
                <a:srgbClr val="FF0000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0000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0000"/>
                </a:solidFill>
              </a:rPr>
              <a:t>16w</a:t>
            </a:r>
            <a:r>
              <a:rPr baseline="30000" lang="en" sz="2400">
                <a:solidFill>
                  <a:srgbClr val="FF0000"/>
                </a:solidFill>
              </a:rPr>
              <a:t>3</a:t>
            </a:r>
            <a:r>
              <a:rPr lang="en" sz="2400">
                <a:solidFill>
                  <a:srgbClr val="FF0000"/>
                </a:solidFill>
              </a:rPr>
              <a:t> + 8w</a:t>
            </a:r>
            <a:r>
              <a:rPr baseline="30000" lang="en" sz="2400">
                <a:solidFill>
                  <a:srgbClr val="FF0000"/>
                </a:solidFill>
              </a:rPr>
              <a:t>2</a:t>
            </a:r>
            <a:r>
              <a:rPr lang="en" sz="2400">
                <a:solidFill>
                  <a:srgbClr val="FF0000"/>
                </a:solidFill>
              </a:rPr>
              <a:t> + 4</a:t>
            </a:r>
            <a:endParaRPr sz="2400">
              <a:solidFill>
                <a:srgbClr val="FF0000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0000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0000"/>
                </a:solidFill>
              </a:rPr>
              <a:t>11p</a:t>
            </a:r>
            <a:r>
              <a:rPr baseline="30000" lang="en" sz="2400">
                <a:solidFill>
                  <a:srgbClr val="FF0000"/>
                </a:solidFill>
              </a:rPr>
              <a:t>3</a:t>
            </a:r>
            <a:r>
              <a:rPr lang="en" sz="2400">
                <a:solidFill>
                  <a:srgbClr val="FF0000"/>
                </a:solidFill>
              </a:rPr>
              <a:t> + 17p</a:t>
            </a:r>
            <a:r>
              <a:rPr baseline="30000" lang="en" sz="2400">
                <a:solidFill>
                  <a:srgbClr val="FF0000"/>
                </a:solidFill>
              </a:rPr>
              <a:t>2</a:t>
            </a:r>
            <a:r>
              <a:rPr lang="en" sz="2400">
                <a:solidFill>
                  <a:srgbClr val="FF0000"/>
                </a:solidFill>
              </a:rPr>
              <a:t> + 13p</a:t>
            </a:r>
            <a:endParaRPr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8"/>
          <p:cNvSpPr txBox="1"/>
          <p:nvPr>
            <p:ph type="title"/>
          </p:nvPr>
        </p:nvSpPr>
        <p:spPr>
          <a:xfrm>
            <a:off x="152400" y="76200"/>
            <a:ext cx="7772400" cy="414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56" name="Google Shape;256;p28"/>
          <p:cNvSpPr txBox="1"/>
          <p:nvPr/>
        </p:nvSpPr>
        <p:spPr>
          <a:xfrm>
            <a:off x="2039937" y="1366837"/>
            <a:ext cx="6915000" cy="4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800" u="sng">
                <a:solidFill>
                  <a:schemeClr val="dk1"/>
                </a:solidFill>
              </a:rPr>
              <a:t>Subtracting Polynomials</a:t>
            </a:r>
            <a:r>
              <a:rPr b="1" lang="en" sz="1800">
                <a:solidFill>
                  <a:schemeClr val="dk1"/>
                </a:solidFill>
              </a:rPr>
              <a:t>  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Simplify (2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+ 4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6) – (5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+ 2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2).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7" name="Google Shape;25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4212" y="1368425"/>
            <a:ext cx="1435100" cy="40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4937" y="1141412"/>
            <a:ext cx="688975" cy="615950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28"/>
          <p:cNvSpPr txBox="1"/>
          <p:nvPr/>
        </p:nvSpPr>
        <p:spPr>
          <a:xfrm>
            <a:off x="254000" y="474662"/>
            <a:ext cx="1631950" cy="1603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28"/>
          <p:cNvSpPr txBox="1"/>
          <p:nvPr/>
        </p:nvSpPr>
        <p:spPr>
          <a:xfrm>
            <a:off x="912812" y="1924050"/>
            <a:ext cx="31305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1" lang="en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Method 1: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Subtract vertically.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28"/>
          <p:cNvSpPr txBox="1"/>
          <p:nvPr/>
        </p:nvSpPr>
        <p:spPr>
          <a:xfrm>
            <a:off x="912812" y="2486025"/>
            <a:ext cx="47180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Line up like terms. Then add the coefficients.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2" name="Google Shape;262;p28"/>
          <p:cNvGrpSpPr/>
          <p:nvPr/>
        </p:nvGrpSpPr>
        <p:grpSpPr>
          <a:xfrm>
            <a:off x="912812" y="3048000"/>
            <a:ext cx="4566600" cy="784225"/>
            <a:chOff x="912812" y="2720975"/>
            <a:chExt cx="4566600" cy="784225"/>
          </a:xfrm>
        </p:grpSpPr>
        <p:sp>
          <p:nvSpPr>
            <p:cNvPr id="263" name="Google Shape;263;p28"/>
            <p:cNvSpPr txBox="1"/>
            <p:nvPr/>
          </p:nvSpPr>
          <p:spPr>
            <a:xfrm>
              <a:off x="912812" y="2720975"/>
              <a:ext cx="4566600" cy="777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(2</a:t>
              </a:r>
              <a:r>
                <a:rPr b="0" i="1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baseline="3000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+ 4</a:t>
              </a:r>
              <a:r>
                <a:rPr b="0" i="1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baseline="3000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		– 6)	</a:t>
              </a:r>
              <a:r>
                <a:rPr b="0" i="0" lang="en" sz="1800" u="none" cap="none" strike="noStrike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Line up like terms.</a:t>
              </a:r>
              <a:r>
                <a:rPr lang="en" sz="1800">
                  <a:solidFill>
                    <a:schemeClr val="accent2"/>
                  </a:solidFill>
                </a:rPr>
                <a:t> </a:t>
              </a:r>
              <a:r>
                <a:rPr b="0" i="0" lang="en" sz="1800" u="none" cap="none" strike="noStrike">
                  <a:solidFill>
                    <a:schemeClr val="folHlink"/>
                  </a:solidFill>
                  <a:latin typeface="Arial"/>
                  <a:ea typeface="Arial"/>
                  <a:cs typeface="Arial"/>
                  <a:sym typeface="Arial"/>
                </a:rPr>
                <a:t>–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(5</a:t>
              </a:r>
              <a:r>
                <a:rPr b="0" i="1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baseline="3000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	   </a:t>
              </a:r>
              <a:r>
                <a:rPr lang="en" sz="1800">
                  <a:solidFill>
                    <a:schemeClr val="dk1"/>
                  </a:solidFill>
                </a:rPr>
                <a:t>+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2x 	– 2)</a:t>
              </a:r>
              <a:endParaRPr/>
            </a:p>
          </p:txBody>
        </p:sp>
        <p:cxnSp>
          <p:nvCxnSpPr>
            <p:cNvPr id="264" name="Google Shape;264;p28"/>
            <p:cNvCxnSpPr/>
            <p:nvPr/>
          </p:nvCxnSpPr>
          <p:spPr>
            <a:xfrm>
              <a:off x="989012" y="3505200"/>
              <a:ext cx="2274887" cy="0"/>
            </a:xfrm>
            <a:prstGeom prst="straightConnector1">
              <a:avLst/>
            </a:prstGeom>
            <a:noFill/>
            <a:ln cap="rnd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</p:grpSp>
      <p:grpSp>
        <p:nvGrpSpPr>
          <p:cNvPr id="265" name="Google Shape;265;p28"/>
          <p:cNvGrpSpPr/>
          <p:nvPr/>
        </p:nvGrpSpPr>
        <p:grpSpPr>
          <a:xfrm>
            <a:off x="912812" y="4029075"/>
            <a:ext cx="4705350" cy="1120775"/>
            <a:chOff x="912812" y="3470275"/>
            <a:chExt cx="4705350" cy="1120775"/>
          </a:xfrm>
        </p:grpSpPr>
        <p:sp>
          <p:nvSpPr>
            <p:cNvPr id="266" name="Google Shape;266;p28"/>
            <p:cNvSpPr txBox="1"/>
            <p:nvPr/>
          </p:nvSpPr>
          <p:spPr>
            <a:xfrm>
              <a:off x="912812" y="3470275"/>
              <a:ext cx="4705350" cy="1120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2</a:t>
              </a:r>
              <a:r>
                <a:rPr b="0" i="1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baseline="3000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+ 4</a:t>
              </a:r>
              <a:r>
                <a:rPr b="0" i="1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baseline="3000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		– 6	</a:t>
              </a:r>
              <a:r>
                <a:rPr b="0" i="0" lang="en" sz="1800" u="none" cap="none" strike="noStrike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Add the opposite.</a:t>
              </a:r>
              <a:endParaRPr b="0" i="0" sz="1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folHlink"/>
                  </a:solidFill>
                  <a:latin typeface="Arial"/>
                  <a:ea typeface="Arial"/>
                  <a:cs typeface="Arial"/>
                  <a:sym typeface="Arial"/>
                </a:rPr>
                <a:t>–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r>
                <a:rPr b="0" i="1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baseline="3000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        </a:t>
              </a:r>
              <a:r>
                <a:rPr b="0" i="0" lang="en" sz="1800" u="none" cap="none" strike="noStrike">
                  <a:solidFill>
                    <a:schemeClr val="folHlink"/>
                  </a:solidFill>
                  <a:latin typeface="Arial"/>
                  <a:ea typeface="Arial"/>
                  <a:cs typeface="Arial"/>
                  <a:sym typeface="Arial"/>
                </a:rPr>
                <a:t>–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2</a:t>
              </a:r>
              <a:r>
                <a:rPr b="0" i="1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	</a:t>
              </a:r>
              <a:r>
                <a:rPr b="0" i="0" lang="en" sz="1800" u="none" cap="none" strike="noStrike">
                  <a:solidFill>
                    <a:schemeClr val="folHlink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  <a:r>
                <a:rPr b="0" i="0" lang="en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2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folHlink"/>
                  </a:solidFill>
                  <a:latin typeface="Arial"/>
                  <a:ea typeface="Arial"/>
                  <a:cs typeface="Arial"/>
                  <a:sym typeface="Arial"/>
                </a:rPr>
                <a:t>–3</a:t>
              </a:r>
              <a:r>
                <a:rPr b="0" i="1" lang="en" sz="1800" u="none" cap="none" strike="noStrike">
                  <a:solidFill>
                    <a:schemeClr val="folHlink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baseline="30000" i="0" lang="en" sz="1800" u="none" cap="none" strike="noStrike">
                  <a:solidFill>
                    <a:schemeClr val="folHlink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r>
                <a:rPr b="0" i="0" lang="en" sz="1800" u="none" cap="none" strike="noStrike">
                  <a:solidFill>
                    <a:schemeClr val="folHlink"/>
                  </a:solidFill>
                  <a:latin typeface="Arial"/>
                  <a:ea typeface="Arial"/>
                  <a:cs typeface="Arial"/>
                  <a:sym typeface="Arial"/>
                </a:rPr>
                <a:t> + 4x</a:t>
              </a:r>
              <a:r>
                <a:rPr b="0" baseline="30000" i="0" lang="en" sz="1800" u="none" cap="none" strike="noStrike">
                  <a:solidFill>
                    <a:schemeClr val="folHlink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r>
                <a:rPr b="0" i="0" lang="en" sz="1800" u="none" cap="none" strike="noStrike">
                  <a:solidFill>
                    <a:schemeClr val="folHlink"/>
                  </a:solidFill>
                  <a:latin typeface="Arial"/>
                  <a:ea typeface="Arial"/>
                  <a:cs typeface="Arial"/>
                  <a:sym typeface="Arial"/>
                </a:rPr>
                <a:t> – 2x 	– 4</a:t>
              </a:r>
              <a:endParaRPr/>
            </a:p>
          </p:txBody>
        </p:sp>
        <p:cxnSp>
          <p:nvCxnSpPr>
            <p:cNvPr id="267" name="Google Shape;267;p28"/>
            <p:cNvCxnSpPr/>
            <p:nvPr/>
          </p:nvCxnSpPr>
          <p:spPr>
            <a:xfrm>
              <a:off x="989012" y="4140200"/>
              <a:ext cx="2274900" cy="0"/>
            </a:xfrm>
            <a:prstGeom prst="straightConnector1">
              <a:avLst/>
            </a:prstGeom>
            <a:noFill/>
            <a:ln cap="rnd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</p:grpSp>
      <p:pic>
        <p:nvPicPr>
          <p:cNvPr id="268" name="Google Shape;268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9550" y="749300"/>
            <a:ext cx="1608137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765550" y="6397625"/>
            <a:ext cx="3476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2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072062" y="6397625"/>
            <a:ext cx="3476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2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157662" y="6397625"/>
            <a:ext cx="887412" cy="411162"/>
          </a:xfrm>
          <a:prstGeom prst="rect">
            <a:avLst/>
          </a:prstGeom>
          <a:noFill/>
          <a:ln>
            <a:noFill/>
          </a:ln>
        </p:spPr>
      </p:pic>
      <p:sp>
        <p:nvSpPr>
          <p:cNvPr id="272" name="Google Shape;272;p28"/>
          <p:cNvSpPr txBox="1"/>
          <p:nvPr/>
        </p:nvSpPr>
        <p:spPr>
          <a:xfrm>
            <a:off x="4159250" y="6400800"/>
            <a:ext cx="8509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type="title"/>
          </p:nvPr>
        </p:nvSpPr>
        <p:spPr>
          <a:xfrm>
            <a:off x="152400" y="76200"/>
            <a:ext cx="7772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47" name="Google Shape;47;p11"/>
          <p:cNvSpPr txBox="1"/>
          <p:nvPr/>
        </p:nvSpPr>
        <p:spPr>
          <a:xfrm>
            <a:off x="254000" y="474662"/>
            <a:ext cx="1632000" cy="1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" name="Google Shape;48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9550" y="749300"/>
            <a:ext cx="2047875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11"/>
          <p:cNvSpPr txBox="1"/>
          <p:nvPr/>
        </p:nvSpPr>
        <p:spPr>
          <a:xfrm>
            <a:off x="891312" y="1141744"/>
            <a:ext cx="5115000" cy="45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Simplify each expression.</a:t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6</a:t>
            </a:r>
            <a:r>
              <a:rPr b="0" i="1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+ 13</a:t>
            </a:r>
            <a:r>
              <a:rPr b="0" i="1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					</a:t>
            </a:r>
            <a:endParaRPr sz="3000">
              <a:solidFill>
                <a:schemeClr val="dk1"/>
              </a:solidFill>
            </a:endParaRPr>
          </a:p>
          <a:p>
            <a:pPr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3000">
                <a:solidFill>
                  <a:schemeClr val="dk1"/>
                </a:solidFill>
              </a:rPr>
              <a:t>  	</a:t>
            </a:r>
            <a:r>
              <a:rPr b="1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5</a:t>
            </a:r>
            <a:r>
              <a:rPr b="0" i="1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+ 34</a:t>
            </a:r>
            <a:r>
              <a:rPr b="0" i="1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				</a:t>
            </a:r>
            <a:r>
              <a:rPr lang="en" sz="3000">
                <a:solidFill>
                  <a:schemeClr val="dk1"/>
                </a:solidFill>
              </a:rPr>
              <a:t>	</a:t>
            </a:r>
            <a:endParaRPr sz="3000">
              <a:solidFill>
                <a:schemeClr val="dk1"/>
              </a:solidFill>
            </a:endParaRPr>
          </a:p>
          <a:p>
            <a:pPr indent="45720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7</a:t>
            </a:r>
            <a:r>
              <a:rPr b="0" i="1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15</a:t>
            </a:r>
            <a:r>
              <a:rPr b="0" i="1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endParaRPr b="0" i="1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3000">
                <a:solidFill>
                  <a:schemeClr val="dk1"/>
                </a:solidFill>
              </a:rPr>
              <a:t>4.</a:t>
            </a:r>
            <a:r>
              <a:rPr lang="en" sz="3000">
                <a:solidFill>
                  <a:schemeClr val="dk1"/>
                </a:solidFill>
              </a:rPr>
              <a:t>	2</a:t>
            </a:r>
            <a:r>
              <a:rPr i="1" lang="en" sz="3000">
                <a:solidFill>
                  <a:schemeClr val="dk1"/>
                </a:solidFill>
              </a:rPr>
              <a:t>b</a:t>
            </a:r>
            <a:r>
              <a:rPr lang="en" sz="3000">
                <a:solidFill>
                  <a:schemeClr val="dk1"/>
                </a:solidFill>
              </a:rPr>
              <a:t> – 6 + 9</a:t>
            </a:r>
            <a:r>
              <a:rPr i="1" lang="en" sz="3000">
                <a:solidFill>
                  <a:schemeClr val="dk1"/>
                </a:solidFill>
              </a:rPr>
              <a:t>b</a:t>
            </a:r>
            <a:endParaRPr i="1" sz="3000">
              <a:solidFill>
                <a:schemeClr val="dk1"/>
              </a:solidFill>
            </a:endParaRPr>
          </a:p>
          <a:p>
            <a:pPr indent="45720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3000">
                <a:solidFill>
                  <a:schemeClr val="dk1"/>
                </a:solidFill>
              </a:rPr>
              <a:t>5.</a:t>
            </a:r>
            <a:r>
              <a:rPr lang="en" sz="3000">
                <a:solidFill>
                  <a:schemeClr val="dk1"/>
                </a:solidFill>
              </a:rPr>
              <a:t>	4</a:t>
            </a:r>
            <a:r>
              <a:rPr i="1" lang="en" sz="3000">
                <a:solidFill>
                  <a:schemeClr val="dk1"/>
                </a:solidFill>
              </a:rPr>
              <a:t>n</a:t>
            </a:r>
            <a:r>
              <a:rPr baseline="30000" lang="en" sz="3000">
                <a:solidFill>
                  <a:schemeClr val="dk1"/>
                </a:solidFill>
              </a:rPr>
              <a:t>2</a:t>
            </a:r>
            <a:r>
              <a:rPr lang="en" sz="3000">
                <a:solidFill>
                  <a:schemeClr val="dk1"/>
                </a:solidFill>
              </a:rPr>
              <a:t> – 7</a:t>
            </a:r>
            <a:r>
              <a:rPr i="1" lang="en" sz="3000">
                <a:solidFill>
                  <a:schemeClr val="dk1"/>
                </a:solidFill>
              </a:rPr>
              <a:t>n</a:t>
            </a:r>
            <a:r>
              <a:rPr baseline="30000" lang="en" sz="3000">
                <a:solidFill>
                  <a:schemeClr val="dk1"/>
                </a:solidFill>
              </a:rPr>
              <a:t>2</a:t>
            </a:r>
            <a:endParaRPr sz="3000">
              <a:solidFill>
                <a:schemeClr val="dk1"/>
              </a:solidFill>
            </a:endParaRPr>
          </a:p>
          <a:p>
            <a:pPr indent="45720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3000">
                <a:solidFill>
                  <a:schemeClr val="dk1"/>
                </a:solidFill>
              </a:rPr>
              <a:t>6.</a:t>
            </a:r>
            <a:r>
              <a:rPr lang="en" sz="3000">
                <a:solidFill>
                  <a:schemeClr val="dk1"/>
                </a:solidFill>
              </a:rPr>
              <a:t>	8</a:t>
            </a:r>
            <a:r>
              <a:rPr i="1" lang="en" sz="3000">
                <a:solidFill>
                  <a:schemeClr val="dk1"/>
                </a:solidFill>
              </a:rPr>
              <a:t>x</a:t>
            </a:r>
            <a:r>
              <a:rPr baseline="30000" lang="en" sz="3000">
                <a:solidFill>
                  <a:schemeClr val="dk1"/>
                </a:solidFill>
              </a:rPr>
              <a:t>2</a:t>
            </a:r>
            <a:r>
              <a:rPr lang="en" sz="3000">
                <a:solidFill>
                  <a:schemeClr val="dk1"/>
                </a:solidFill>
              </a:rPr>
              <a:t> – </a:t>
            </a:r>
            <a:r>
              <a:rPr i="1" lang="en" sz="3000">
                <a:solidFill>
                  <a:schemeClr val="dk1"/>
                </a:solidFill>
              </a:rPr>
              <a:t>x</a:t>
            </a:r>
            <a:r>
              <a:rPr baseline="30000" lang="en" sz="3000">
                <a:solidFill>
                  <a:schemeClr val="dk1"/>
                </a:solidFill>
              </a:rPr>
              <a:t>2</a:t>
            </a:r>
            <a:endParaRPr sz="3000">
              <a:solidFill>
                <a:schemeClr val="dk1"/>
              </a:solidFill>
            </a:endParaRPr>
          </a:p>
          <a:p>
            <a:pPr indent="3429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3429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9"/>
          <p:cNvSpPr txBox="1"/>
          <p:nvPr>
            <p:ph type="title"/>
          </p:nvPr>
        </p:nvSpPr>
        <p:spPr>
          <a:xfrm>
            <a:off x="152400" y="76200"/>
            <a:ext cx="7772400" cy="414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78" name="Google Shape;278;p29"/>
          <p:cNvSpPr txBox="1"/>
          <p:nvPr/>
        </p:nvSpPr>
        <p:spPr>
          <a:xfrm>
            <a:off x="1963737" y="1366837"/>
            <a:ext cx="2593500" cy="4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1" i="0" lang="en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(continued)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9" name="Google Shape;279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2812" y="1368425"/>
            <a:ext cx="1435100" cy="40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4937" y="1141412"/>
            <a:ext cx="688975" cy="615950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Google Shape;281;p29"/>
          <p:cNvSpPr txBox="1"/>
          <p:nvPr/>
        </p:nvSpPr>
        <p:spPr>
          <a:xfrm>
            <a:off x="254000" y="474662"/>
            <a:ext cx="1631950" cy="1603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29"/>
          <p:cNvSpPr txBox="1"/>
          <p:nvPr/>
        </p:nvSpPr>
        <p:spPr>
          <a:xfrm>
            <a:off x="912812" y="1962150"/>
            <a:ext cx="33972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1" lang="en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Method 2: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Subtract horizontally.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29"/>
          <p:cNvSpPr txBox="1"/>
          <p:nvPr/>
        </p:nvSpPr>
        <p:spPr>
          <a:xfrm>
            <a:off x="912812" y="3246437"/>
            <a:ext cx="3345300" cy="4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+ 4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6 </a:t>
            </a:r>
            <a:r>
              <a:rPr b="0" i="0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5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29"/>
          <p:cNvSpPr txBox="1"/>
          <p:nvPr/>
        </p:nvSpPr>
        <p:spPr>
          <a:xfrm>
            <a:off x="912812" y="4164012"/>
            <a:ext cx="55816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b="0" i="0" lang="en" sz="1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= (2</a:t>
            </a:r>
            <a:r>
              <a:rPr b="0" i="1" lang="en" sz="1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" sz="1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– 5</a:t>
            </a:r>
            <a:r>
              <a:rPr b="0" i="1" lang="en" sz="1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" sz="1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+ 4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2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</a:t>
            </a:r>
            <a:r>
              <a:rPr b="0" i="0" lang="en" sz="1800" u="none" cap="none" strike="noStrike">
                <a:solidFill>
                  <a:srgbClr val="0072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0" i="0" lang="e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– 6 + 2</a:t>
            </a:r>
            <a:r>
              <a:rPr b="0" i="0" lang="en" sz="1800" u="none" cap="none" strike="noStrike">
                <a:solidFill>
                  <a:srgbClr val="0072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0" lang="en" sz="1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Group like terms.</a:t>
            </a:r>
            <a:endParaRPr/>
          </a:p>
        </p:txBody>
      </p:sp>
      <p:sp>
        <p:nvSpPr>
          <p:cNvPr id="285" name="Google Shape;285;p29"/>
          <p:cNvSpPr txBox="1"/>
          <p:nvPr/>
        </p:nvSpPr>
        <p:spPr>
          <a:xfrm>
            <a:off x="912812" y="4806950"/>
            <a:ext cx="47053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–3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+ 4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2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4	</a:t>
            </a:r>
            <a:r>
              <a:rPr b="0" i="0" lang="en" sz="1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Simplify.</a:t>
            </a:r>
            <a:endParaRPr/>
          </a:p>
        </p:txBody>
      </p:sp>
      <p:sp>
        <p:nvSpPr>
          <p:cNvPr id="286" name="Google Shape;286;p29"/>
          <p:cNvSpPr txBox="1"/>
          <p:nvPr/>
        </p:nvSpPr>
        <p:spPr>
          <a:xfrm>
            <a:off x="912812" y="2603500"/>
            <a:ext cx="3243262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(2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+ 4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6) </a:t>
            </a:r>
            <a:r>
              <a:rPr b="0" i="0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(5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+ 2x – 2)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7" name="Google Shape;287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9550" y="749300"/>
            <a:ext cx="1608137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p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765550" y="6397625"/>
            <a:ext cx="3476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p2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072062" y="6397625"/>
            <a:ext cx="3476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2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157662" y="6397625"/>
            <a:ext cx="887412" cy="411162"/>
          </a:xfrm>
          <a:prstGeom prst="rect">
            <a:avLst/>
          </a:prstGeom>
          <a:noFill/>
          <a:ln>
            <a:noFill/>
          </a:ln>
        </p:spPr>
      </p:pic>
      <p:sp>
        <p:nvSpPr>
          <p:cNvPr id="291" name="Google Shape;291;p29"/>
          <p:cNvSpPr txBox="1"/>
          <p:nvPr/>
        </p:nvSpPr>
        <p:spPr>
          <a:xfrm>
            <a:off x="4159250" y="6400800"/>
            <a:ext cx="8509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29"/>
          <p:cNvSpPr txBox="1"/>
          <p:nvPr/>
        </p:nvSpPr>
        <p:spPr>
          <a:xfrm>
            <a:off x="7553325" y="5505450"/>
            <a:ext cx="1414462" cy="33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Quick Check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3" name="Google Shape;293;p2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380287" y="5557837"/>
            <a:ext cx="231775" cy="238125"/>
          </a:xfrm>
          <a:prstGeom prst="rect">
            <a:avLst/>
          </a:prstGeom>
          <a:noFill/>
          <a:ln>
            <a:noFill/>
          </a:ln>
        </p:spPr>
      </p:pic>
      <p:sp>
        <p:nvSpPr>
          <p:cNvPr id="294" name="Google Shape;294;p29"/>
          <p:cNvSpPr txBox="1"/>
          <p:nvPr/>
        </p:nvSpPr>
        <p:spPr>
          <a:xfrm>
            <a:off x="4291650" y="3108300"/>
            <a:ext cx="4227000" cy="6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Write the opposite of each term in the polynomial being subtracted.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0"/>
          <p:cNvSpPr txBox="1"/>
          <p:nvPr>
            <p:ph type="title"/>
          </p:nvPr>
        </p:nvSpPr>
        <p:spPr>
          <a:xfrm>
            <a:off x="152400" y="76200"/>
            <a:ext cx="7772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00" name="Google Shape;300;p30"/>
          <p:cNvSpPr txBox="1"/>
          <p:nvPr/>
        </p:nvSpPr>
        <p:spPr>
          <a:xfrm>
            <a:off x="254000" y="474662"/>
            <a:ext cx="1632000" cy="1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30"/>
          <p:cNvSpPr txBox="1"/>
          <p:nvPr/>
        </p:nvSpPr>
        <p:spPr>
          <a:xfrm>
            <a:off x="281025" y="1601725"/>
            <a:ext cx="5895000" cy="68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a.  (v</a:t>
            </a:r>
            <a:r>
              <a:rPr baseline="30000" lang="en" sz="3000"/>
              <a:t>3</a:t>
            </a:r>
            <a:r>
              <a:rPr lang="en" sz="3000"/>
              <a:t> + 6v</a:t>
            </a:r>
            <a:r>
              <a:rPr baseline="30000" lang="en" sz="3000"/>
              <a:t>2</a:t>
            </a:r>
            <a:r>
              <a:rPr lang="en" sz="3000"/>
              <a:t> - v) - (9v</a:t>
            </a:r>
            <a:r>
              <a:rPr baseline="30000" lang="en" sz="3000"/>
              <a:t>3</a:t>
            </a:r>
            <a:r>
              <a:rPr lang="en" sz="3000"/>
              <a:t> - 7v</a:t>
            </a:r>
            <a:r>
              <a:rPr baseline="30000" lang="en" sz="3000"/>
              <a:t>2</a:t>
            </a:r>
            <a:r>
              <a:rPr lang="en" sz="3000"/>
              <a:t> + 3v)</a:t>
            </a:r>
            <a:endParaRPr sz="3000"/>
          </a:p>
        </p:txBody>
      </p:sp>
      <p:sp>
        <p:nvSpPr>
          <p:cNvPr id="302" name="Google Shape;302;p30"/>
          <p:cNvSpPr txBox="1"/>
          <p:nvPr/>
        </p:nvSpPr>
        <p:spPr>
          <a:xfrm>
            <a:off x="1590875" y="2289925"/>
            <a:ext cx="29025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0000"/>
                </a:solidFill>
              </a:rPr>
              <a:t>-8v</a:t>
            </a:r>
            <a:r>
              <a:rPr baseline="30000" lang="en" sz="3000">
                <a:solidFill>
                  <a:srgbClr val="FF0000"/>
                </a:solidFill>
              </a:rPr>
              <a:t>3</a:t>
            </a:r>
            <a:r>
              <a:rPr lang="en" sz="3000">
                <a:solidFill>
                  <a:srgbClr val="FF0000"/>
                </a:solidFill>
              </a:rPr>
              <a:t> + 13v</a:t>
            </a:r>
            <a:r>
              <a:rPr baseline="30000" lang="en" sz="3000">
                <a:solidFill>
                  <a:srgbClr val="FF0000"/>
                </a:solidFill>
              </a:rPr>
              <a:t>2</a:t>
            </a:r>
            <a:r>
              <a:rPr lang="en" sz="3000">
                <a:solidFill>
                  <a:srgbClr val="FF0000"/>
                </a:solidFill>
              </a:rPr>
              <a:t> - 4v</a:t>
            </a:r>
            <a:endParaRPr sz="3000">
              <a:solidFill>
                <a:srgbClr val="FF0000"/>
              </a:solidFill>
            </a:endParaRPr>
          </a:p>
        </p:txBody>
      </p:sp>
      <p:sp>
        <p:nvSpPr>
          <p:cNvPr id="303" name="Google Shape;303;p30"/>
          <p:cNvSpPr txBox="1"/>
          <p:nvPr/>
        </p:nvSpPr>
        <p:spPr>
          <a:xfrm>
            <a:off x="294750" y="3070700"/>
            <a:ext cx="6449100" cy="6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b.  (30d</a:t>
            </a:r>
            <a:r>
              <a:rPr baseline="30000" lang="en" sz="3000"/>
              <a:t>3</a:t>
            </a:r>
            <a:r>
              <a:rPr lang="en" sz="3000"/>
              <a:t> - 29d</a:t>
            </a:r>
            <a:r>
              <a:rPr baseline="30000" lang="en" sz="3000"/>
              <a:t>2</a:t>
            </a:r>
            <a:r>
              <a:rPr lang="en" sz="3000"/>
              <a:t> - 3d) - (2d</a:t>
            </a:r>
            <a:r>
              <a:rPr baseline="30000" lang="en" sz="3000"/>
              <a:t>3</a:t>
            </a:r>
            <a:r>
              <a:rPr lang="en" sz="3000"/>
              <a:t> + d</a:t>
            </a:r>
            <a:r>
              <a:rPr baseline="30000" lang="en" sz="3000"/>
              <a:t>2</a:t>
            </a:r>
            <a:r>
              <a:rPr lang="en" sz="3000"/>
              <a:t>)</a:t>
            </a:r>
            <a:endParaRPr sz="3000"/>
          </a:p>
        </p:txBody>
      </p:sp>
      <p:sp>
        <p:nvSpPr>
          <p:cNvPr id="304" name="Google Shape;304;p30"/>
          <p:cNvSpPr txBox="1"/>
          <p:nvPr/>
        </p:nvSpPr>
        <p:spPr>
          <a:xfrm>
            <a:off x="1537975" y="3856725"/>
            <a:ext cx="3013200" cy="63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0000"/>
                </a:solidFill>
              </a:rPr>
              <a:t>28d</a:t>
            </a:r>
            <a:r>
              <a:rPr baseline="30000" lang="en" sz="3000">
                <a:solidFill>
                  <a:srgbClr val="FF0000"/>
                </a:solidFill>
              </a:rPr>
              <a:t>3</a:t>
            </a:r>
            <a:r>
              <a:rPr lang="en" sz="3000">
                <a:solidFill>
                  <a:srgbClr val="FF0000"/>
                </a:solidFill>
              </a:rPr>
              <a:t> - 30d</a:t>
            </a:r>
            <a:r>
              <a:rPr baseline="30000" lang="en" sz="3000">
                <a:solidFill>
                  <a:srgbClr val="FF0000"/>
                </a:solidFill>
              </a:rPr>
              <a:t>2</a:t>
            </a:r>
            <a:r>
              <a:rPr lang="en" sz="3000">
                <a:solidFill>
                  <a:srgbClr val="FF0000"/>
                </a:solidFill>
              </a:rPr>
              <a:t> - 3d</a:t>
            </a:r>
            <a:endParaRPr sz="3000">
              <a:solidFill>
                <a:srgbClr val="FF0000"/>
              </a:solidFill>
            </a:endParaRPr>
          </a:p>
        </p:txBody>
      </p:sp>
      <p:sp>
        <p:nvSpPr>
          <p:cNvPr id="305" name="Google Shape;305;p30"/>
          <p:cNvSpPr txBox="1"/>
          <p:nvPr/>
        </p:nvSpPr>
        <p:spPr>
          <a:xfrm>
            <a:off x="294750" y="4674825"/>
            <a:ext cx="54915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c.  (4x</a:t>
            </a:r>
            <a:r>
              <a:rPr baseline="30000" lang="en" sz="3000"/>
              <a:t>2</a:t>
            </a:r>
            <a:r>
              <a:rPr lang="en" sz="3000"/>
              <a:t> + 5x + 1) - (6x</a:t>
            </a:r>
            <a:r>
              <a:rPr baseline="30000" lang="en" sz="3000"/>
              <a:t>2</a:t>
            </a:r>
            <a:r>
              <a:rPr lang="en" sz="3000"/>
              <a:t> + x + 8)</a:t>
            </a:r>
            <a:endParaRPr sz="3000"/>
          </a:p>
        </p:txBody>
      </p:sp>
      <p:sp>
        <p:nvSpPr>
          <p:cNvPr id="306" name="Google Shape;306;p30"/>
          <p:cNvSpPr txBox="1"/>
          <p:nvPr/>
        </p:nvSpPr>
        <p:spPr>
          <a:xfrm>
            <a:off x="1729250" y="5460850"/>
            <a:ext cx="2369400" cy="6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0000"/>
                </a:solidFill>
              </a:rPr>
              <a:t>-2x</a:t>
            </a:r>
            <a:r>
              <a:rPr baseline="30000" lang="en" sz="3000">
                <a:solidFill>
                  <a:srgbClr val="FF0000"/>
                </a:solidFill>
              </a:rPr>
              <a:t>2</a:t>
            </a:r>
            <a:r>
              <a:rPr lang="en" sz="3000">
                <a:solidFill>
                  <a:srgbClr val="FF0000"/>
                </a:solidFill>
              </a:rPr>
              <a:t> + 4x - 7</a:t>
            </a:r>
            <a:endParaRPr sz="3000">
              <a:solidFill>
                <a:srgbClr val="FF0000"/>
              </a:solidFill>
            </a:endParaRPr>
          </a:p>
        </p:txBody>
      </p:sp>
      <p:sp>
        <p:nvSpPr>
          <p:cNvPr id="307" name="Google Shape;307;p30"/>
          <p:cNvSpPr txBox="1"/>
          <p:nvPr/>
        </p:nvSpPr>
        <p:spPr>
          <a:xfrm>
            <a:off x="216150" y="1043875"/>
            <a:ext cx="7545900" cy="66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 u="sng"/>
              <a:t>Quick Check 4</a:t>
            </a:r>
            <a:r>
              <a:rPr lang="en" sz="3000"/>
              <a:t>  Simplify the difference.</a:t>
            </a:r>
            <a:endParaRPr sz="3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1"/>
          <p:cNvSpPr txBox="1"/>
          <p:nvPr>
            <p:ph type="title"/>
          </p:nvPr>
        </p:nvSpPr>
        <p:spPr>
          <a:xfrm>
            <a:off x="152400" y="76200"/>
            <a:ext cx="7772400" cy="414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13" name="Google Shape;313;p31"/>
          <p:cNvSpPr txBox="1"/>
          <p:nvPr/>
        </p:nvSpPr>
        <p:spPr>
          <a:xfrm>
            <a:off x="254000" y="474662"/>
            <a:ext cx="163195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4" name="Google Shape;314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9550" y="749300"/>
            <a:ext cx="931862" cy="200025"/>
          </a:xfrm>
          <a:prstGeom prst="rect">
            <a:avLst/>
          </a:prstGeom>
          <a:noFill/>
          <a:ln>
            <a:noFill/>
          </a:ln>
        </p:spPr>
      </p:pic>
      <p:sp>
        <p:nvSpPr>
          <p:cNvPr id="315" name="Google Shape;315;p31"/>
          <p:cNvSpPr txBox="1"/>
          <p:nvPr/>
        </p:nvSpPr>
        <p:spPr>
          <a:xfrm>
            <a:off x="912812" y="1139825"/>
            <a:ext cx="7315200" cy="3662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Write each expression in standard form. Then name each polynomial by its degree and number of terms.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–4 + 3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2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2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4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+ 6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(2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+ 3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4) + (–3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+ 4 + 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(–3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+ 4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3) – (4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+ 6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2)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6" name="Google Shape;316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65550" y="6397625"/>
            <a:ext cx="3476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72062" y="6397625"/>
            <a:ext cx="3476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p3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57662" y="6397625"/>
            <a:ext cx="887412" cy="411162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31"/>
          <p:cNvSpPr txBox="1"/>
          <p:nvPr/>
        </p:nvSpPr>
        <p:spPr>
          <a:xfrm>
            <a:off x="4159250" y="6400800"/>
            <a:ext cx="8509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32"/>
          <p:cNvSpPr txBox="1"/>
          <p:nvPr>
            <p:ph type="title"/>
          </p:nvPr>
        </p:nvSpPr>
        <p:spPr>
          <a:xfrm>
            <a:off x="152400" y="76200"/>
            <a:ext cx="7772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25" name="Google Shape;325;p32"/>
          <p:cNvSpPr txBox="1"/>
          <p:nvPr/>
        </p:nvSpPr>
        <p:spPr>
          <a:xfrm>
            <a:off x="254000" y="474662"/>
            <a:ext cx="1632000" cy="1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6" name="Google Shape;326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9550" y="749300"/>
            <a:ext cx="931862" cy="200025"/>
          </a:xfrm>
          <a:prstGeom prst="rect">
            <a:avLst/>
          </a:prstGeom>
          <a:noFill/>
          <a:ln>
            <a:noFill/>
          </a:ln>
        </p:spPr>
      </p:pic>
      <p:sp>
        <p:nvSpPr>
          <p:cNvPr id="327" name="Google Shape;327;p32"/>
          <p:cNvSpPr txBox="1"/>
          <p:nvPr/>
        </p:nvSpPr>
        <p:spPr>
          <a:xfrm>
            <a:off x="912812" y="1139825"/>
            <a:ext cx="7315200" cy="433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Write each expression in standard form. Then name each polynomial by its degree and number of terms.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–4 + 3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2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2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4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+ 6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(2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+ 3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4) + (–3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+ 4 + 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(–3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+ 4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3) – (4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baseline="30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+ 6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2)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32"/>
          <p:cNvSpPr txBox="1"/>
          <p:nvPr/>
        </p:nvSpPr>
        <p:spPr>
          <a:xfrm>
            <a:off x="4679950" y="2090075"/>
            <a:ext cx="3516300" cy="3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–2</a:t>
            </a:r>
            <a:r>
              <a:rPr b="0" i="1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 + 3</a:t>
            </a:r>
            <a:r>
              <a:rPr b="0" i="1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 – 4; quadratic trinomial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32"/>
          <p:cNvSpPr txBox="1"/>
          <p:nvPr/>
        </p:nvSpPr>
        <p:spPr>
          <a:xfrm>
            <a:off x="4748950" y="2949750"/>
            <a:ext cx="3225900" cy="3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–4</a:t>
            </a:r>
            <a:r>
              <a:rPr b="0" i="1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0" baseline="30000" i="0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 + 2</a:t>
            </a:r>
            <a:r>
              <a:rPr b="0" i="1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0" baseline="30000" i="0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 + 6; cubic trinomial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32"/>
          <p:cNvSpPr txBox="1"/>
          <p:nvPr/>
        </p:nvSpPr>
        <p:spPr>
          <a:xfrm>
            <a:off x="4719512" y="3938475"/>
            <a:ext cx="3051300" cy="3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1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; fourth degree monomial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32"/>
          <p:cNvSpPr txBox="1"/>
          <p:nvPr/>
        </p:nvSpPr>
        <p:spPr>
          <a:xfrm>
            <a:off x="4811712" y="4883150"/>
            <a:ext cx="2497200" cy="3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–9</a:t>
            </a:r>
            <a:r>
              <a:rPr b="0" i="1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" sz="18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 – 1; linear binomial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2" name="Google Shape;332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65550" y="6397625"/>
            <a:ext cx="3476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72062" y="6397625"/>
            <a:ext cx="3476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3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57662" y="6397625"/>
            <a:ext cx="887412" cy="411162"/>
          </a:xfrm>
          <a:prstGeom prst="rect">
            <a:avLst/>
          </a:prstGeom>
          <a:noFill/>
          <a:ln>
            <a:noFill/>
          </a:ln>
        </p:spPr>
      </p:pic>
      <p:sp>
        <p:nvSpPr>
          <p:cNvPr id="335" name="Google Shape;335;p32"/>
          <p:cNvSpPr txBox="1"/>
          <p:nvPr/>
        </p:nvSpPr>
        <p:spPr>
          <a:xfrm>
            <a:off x="4159250" y="6400800"/>
            <a:ext cx="850800" cy="27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33"/>
          <p:cNvSpPr txBox="1"/>
          <p:nvPr>
            <p:ph type="title"/>
          </p:nvPr>
        </p:nvSpPr>
        <p:spPr>
          <a:xfrm>
            <a:off x="152400" y="76200"/>
            <a:ext cx="7772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41" name="Google Shape;341;p33"/>
          <p:cNvSpPr txBox="1"/>
          <p:nvPr/>
        </p:nvSpPr>
        <p:spPr>
          <a:xfrm>
            <a:off x="254000" y="474662"/>
            <a:ext cx="1632000" cy="1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2" name="Google Shape;34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65550" y="6397625"/>
            <a:ext cx="3476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72062" y="6397625"/>
            <a:ext cx="3476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3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57662" y="6397625"/>
            <a:ext cx="887412" cy="411162"/>
          </a:xfrm>
          <a:prstGeom prst="rect">
            <a:avLst/>
          </a:prstGeom>
          <a:noFill/>
          <a:ln>
            <a:noFill/>
          </a:ln>
        </p:spPr>
      </p:pic>
      <p:sp>
        <p:nvSpPr>
          <p:cNvPr id="345" name="Google Shape;345;p33"/>
          <p:cNvSpPr txBox="1"/>
          <p:nvPr/>
        </p:nvSpPr>
        <p:spPr>
          <a:xfrm>
            <a:off x="4159250" y="6400800"/>
            <a:ext cx="850800" cy="27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33"/>
          <p:cNvSpPr txBox="1"/>
          <p:nvPr/>
        </p:nvSpPr>
        <p:spPr>
          <a:xfrm>
            <a:off x="320122" y="1051075"/>
            <a:ext cx="8506200" cy="48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How did you do today as a learner?</a:t>
            </a:r>
            <a:endParaRPr sz="21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Can you classify polynomials?</a:t>
            </a:r>
            <a:endParaRPr sz="21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Can you add and subtract polynomials?</a:t>
            </a:r>
            <a:endParaRPr sz="21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This problem was easy for me.</a:t>
            </a:r>
            <a:endParaRPr sz="21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This problem was hard for me.</a:t>
            </a:r>
            <a:endParaRPr sz="21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I need more help with...</a:t>
            </a:r>
            <a:endParaRPr sz="21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This is how I feel about math today (circle all that apply):</a:t>
            </a:r>
            <a:endParaRPr sz="21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successful			happy				excited</a:t>
            </a:r>
            <a:endParaRPr sz="2100"/>
          </a:p>
          <a:p>
            <a:pPr indent="0" lvl="0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confused	 		interested			worried</a:t>
            </a:r>
            <a:endParaRPr sz="2100"/>
          </a:p>
          <a:p>
            <a:pPr indent="0" lvl="0" mar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relaxed				bored				upset</a:t>
            </a:r>
            <a:endParaRPr sz="2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type="title"/>
          </p:nvPr>
        </p:nvSpPr>
        <p:spPr>
          <a:xfrm>
            <a:off x="152400" y="76200"/>
            <a:ext cx="7772400" cy="414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55" name="Google Shape;55;p12"/>
          <p:cNvSpPr txBox="1"/>
          <p:nvPr/>
        </p:nvSpPr>
        <p:spPr>
          <a:xfrm>
            <a:off x="254000" y="474662"/>
            <a:ext cx="1631950" cy="1603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" name="Google Shape;56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9550" y="749300"/>
            <a:ext cx="2047875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2"/>
          <p:cNvSpPr txBox="1"/>
          <p:nvPr/>
        </p:nvSpPr>
        <p:spPr>
          <a:xfrm>
            <a:off x="181798" y="1720283"/>
            <a:ext cx="8844900" cy="38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6</a:t>
            </a:r>
            <a:r>
              <a:rPr b="0" i="1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+ 13</a:t>
            </a:r>
            <a:r>
              <a:rPr b="0" i="1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(6 + 13)</a:t>
            </a:r>
            <a:r>
              <a:rPr b="0" i="1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19</a:t>
            </a:r>
            <a:r>
              <a:rPr b="0" i="1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	</a:t>
            </a:r>
            <a:endParaRPr i="1" sz="3000">
              <a:solidFill>
                <a:schemeClr val="dk1"/>
              </a:solidFill>
            </a:endParaRPr>
          </a:p>
          <a:p>
            <a:pPr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5</a:t>
            </a:r>
            <a:r>
              <a:rPr b="0" i="1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+ 34</a:t>
            </a:r>
            <a:r>
              <a:rPr b="0" i="1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(5 + 34)</a:t>
            </a:r>
            <a:r>
              <a:rPr b="0" i="1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39</a:t>
            </a:r>
            <a:r>
              <a:rPr b="0" i="1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endParaRPr i="1" sz="3000">
              <a:solidFill>
                <a:schemeClr val="dk1"/>
              </a:solidFill>
            </a:endParaRPr>
          </a:p>
          <a:p>
            <a:pPr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7</a:t>
            </a:r>
            <a:r>
              <a:rPr b="0" i="1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15</a:t>
            </a:r>
            <a:r>
              <a:rPr b="0" i="1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(7 – 15)</a:t>
            </a:r>
            <a:r>
              <a:rPr b="0" i="1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–8</a:t>
            </a:r>
            <a:r>
              <a:rPr b="0" i="1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endParaRPr sz="3000">
              <a:solidFill>
                <a:schemeClr val="dk1"/>
              </a:solidFill>
            </a:endParaRPr>
          </a:p>
          <a:p>
            <a:pPr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3000">
                <a:solidFill>
                  <a:schemeClr val="dk1"/>
                </a:solidFill>
              </a:rPr>
              <a:t>4.</a:t>
            </a:r>
            <a:r>
              <a:rPr lang="en" sz="3000">
                <a:solidFill>
                  <a:schemeClr val="dk1"/>
                </a:solidFill>
              </a:rPr>
              <a:t>	2</a:t>
            </a:r>
            <a:r>
              <a:rPr i="1" lang="en" sz="3000">
                <a:solidFill>
                  <a:schemeClr val="dk1"/>
                </a:solidFill>
              </a:rPr>
              <a:t>b</a:t>
            </a:r>
            <a:r>
              <a:rPr lang="en" sz="3000">
                <a:solidFill>
                  <a:schemeClr val="dk1"/>
                </a:solidFill>
              </a:rPr>
              <a:t> – 6 + 9</a:t>
            </a:r>
            <a:r>
              <a:rPr i="1" lang="en" sz="3000">
                <a:solidFill>
                  <a:schemeClr val="dk1"/>
                </a:solidFill>
              </a:rPr>
              <a:t>b</a:t>
            </a:r>
            <a:r>
              <a:rPr lang="en" sz="3000">
                <a:solidFill>
                  <a:schemeClr val="dk1"/>
                </a:solidFill>
              </a:rPr>
              <a:t> = (2 + 9)</a:t>
            </a:r>
            <a:r>
              <a:rPr i="1" lang="en" sz="3000">
                <a:solidFill>
                  <a:schemeClr val="dk1"/>
                </a:solidFill>
              </a:rPr>
              <a:t>b</a:t>
            </a:r>
            <a:r>
              <a:rPr lang="en" sz="3000">
                <a:solidFill>
                  <a:schemeClr val="dk1"/>
                </a:solidFill>
              </a:rPr>
              <a:t> – 6 = 11</a:t>
            </a:r>
            <a:r>
              <a:rPr i="1" lang="en" sz="3000">
                <a:solidFill>
                  <a:schemeClr val="dk1"/>
                </a:solidFill>
              </a:rPr>
              <a:t>b</a:t>
            </a:r>
            <a:r>
              <a:rPr lang="en" sz="3000">
                <a:solidFill>
                  <a:schemeClr val="dk1"/>
                </a:solidFill>
              </a:rPr>
              <a:t> – 6</a:t>
            </a:r>
            <a:endParaRPr sz="3000">
              <a:solidFill>
                <a:schemeClr val="dk1"/>
              </a:solidFill>
            </a:endParaRPr>
          </a:p>
          <a:p>
            <a:pPr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3000">
                <a:solidFill>
                  <a:schemeClr val="dk1"/>
                </a:solidFill>
              </a:rPr>
              <a:t>5.</a:t>
            </a:r>
            <a:r>
              <a:rPr lang="en" sz="3000">
                <a:solidFill>
                  <a:schemeClr val="dk1"/>
                </a:solidFill>
              </a:rPr>
              <a:t>	4</a:t>
            </a:r>
            <a:r>
              <a:rPr i="1" lang="en" sz="3000">
                <a:solidFill>
                  <a:schemeClr val="dk1"/>
                </a:solidFill>
              </a:rPr>
              <a:t>n</a:t>
            </a:r>
            <a:r>
              <a:rPr baseline="30000" lang="en" sz="3000">
                <a:solidFill>
                  <a:schemeClr val="dk1"/>
                </a:solidFill>
              </a:rPr>
              <a:t>2</a:t>
            </a:r>
            <a:r>
              <a:rPr lang="en" sz="3000">
                <a:solidFill>
                  <a:schemeClr val="dk1"/>
                </a:solidFill>
              </a:rPr>
              <a:t> – 7</a:t>
            </a:r>
            <a:r>
              <a:rPr i="1" lang="en" sz="3000">
                <a:solidFill>
                  <a:schemeClr val="dk1"/>
                </a:solidFill>
              </a:rPr>
              <a:t>n</a:t>
            </a:r>
            <a:r>
              <a:rPr baseline="30000" lang="en" sz="3000">
                <a:solidFill>
                  <a:schemeClr val="dk1"/>
                </a:solidFill>
              </a:rPr>
              <a:t>2</a:t>
            </a:r>
            <a:r>
              <a:rPr lang="en" sz="3000">
                <a:solidFill>
                  <a:schemeClr val="dk1"/>
                </a:solidFill>
              </a:rPr>
              <a:t> = (4 – 7)</a:t>
            </a:r>
            <a:r>
              <a:rPr i="1" lang="en" sz="3000">
                <a:solidFill>
                  <a:schemeClr val="dk1"/>
                </a:solidFill>
              </a:rPr>
              <a:t>n</a:t>
            </a:r>
            <a:r>
              <a:rPr baseline="30000" lang="en" sz="3000">
                <a:solidFill>
                  <a:schemeClr val="dk1"/>
                </a:solidFill>
              </a:rPr>
              <a:t>2</a:t>
            </a:r>
            <a:r>
              <a:rPr lang="en" sz="3000">
                <a:solidFill>
                  <a:schemeClr val="dk1"/>
                </a:solidFill>
              </a:rPr>
              <a:t> = –3</a:t>
            </a:r>
            <a:r>
              <a:rPr i="1" lang="en" sz="3000">
                <a:solidFill>
                  <a:schemeClr val="dk1"/>
                </a:solidFill>
              </a:rPr>
              <a:t>n</a:t>
            </a:r>
            <a:r>
              <a:rPr baseline="30000" lang="en" sz="3000">
                <a:solidFill>
                  <a:schemeClr val="dk1"/>
                </a:solidFill>
              </a:rPr>
              <a:t>2</a:t>
            </a:r>
            <a:endParaRPr sz="3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6.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8</a:t>
            </a:r>
            <a:r>
              <a:rPr b="0" i="1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b="0" i="1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(8 – 1)</a:t>
            </a:r>
            <a:r>
              <a:rPr b="0" i="1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7</a:t>
            </a:r>
            <a:r>
              <a:rPr b="0" i="1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3000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2"/>
          <p:cNvSpPr txBox="1"/>
          <p:nvPr/>
        </p:nvSpPr>
        <p:spPr>
          <a:xfrm>
            <a:off x="220675" y="1139825"/>
            <a:ext cx="2171700" cy="68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000" u="none" cap="none" strike="noStrike">
                <a:solidFill>
                  <a:srgbClr val="007200"/>
                </a:solidFill>
                <a:latin typeface="Arial"/>
                <a:ea typeface="Arial"/>
                <a:cs typeface="Arial"/>
                <a:sym typeface="Arial"/>
              </a:rPr>
              <a:t>Solutions</a:t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9" name="Google Shape;59;p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65550" y="6397625"/>
            <a:ext cx="3476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72062" y="6397625"/>
            <a:ext cx="3476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57662" y="6397625"/>
            <a:ext cx="887412" cy="411162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2"/>
          <p:cNvSpPr txBox="1"/>
          <p:nvPr/>
        </p:nvSpPr>
        <p:spPr>
          <a:xfrm>
            <a:off x="4159250" y="6400800"/>
            <a:ext cx="8509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title"/>
          </p:nvPr>
        </p:nvSpPr>
        <p:spPr>
          <a:xfrm>
            <a:off x="152400" y="76200"/>
            <a:ext cx="7772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54000" y="474662"/>
            <a:ext cx="1632000" cy="1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3"/>
          <p:cNvSpPr txBox="1"/>
          <p:nvPr>
            <p:ph type="title"/>
          </p:nvPr>
        </p:nvSpPr>
        <p:spPr>
          <a:xfrm>
            <a:off x="457200" y="1188613"/>
            <a:ext cx="8229600" cy="21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36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Goal</a:t>
            </a:r>
            <a:endParaRPr b="0" sz="3600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Write expressions in equivalent forms to solve problems and perform arithmetic operations on polynomials.</a:t>
            </a:r>
            <a:endParaRPr b="0"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402900" y="3604150"/>
            <a:ext cx="8338200" cy="174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This is important because communication is easier when there is a standard form.</a:t>
            </a:r>
            <a:endParaRPr sz="3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>
            <a:off x="152400" y="76200"/>
            <a:ext cx="7772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254000" y="474662"/>
            <a:ext cx="1632000" cy="1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4"/>
          <p:cNvSpPr txBox="1"/>
          <p:nvPr>
            <p:ph type="title"/>
          </p:nvPr>
        </p:nvSpPr>
        <p:spPr>
          <a:xfrm>
            <a:off x="457200" y="1208238"/>
            <a:ext cx="8229600" cy="83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36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Target</a:t>
            </a:r>
            <a:endParaRPr b="0"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4"/>
          <p:cNvSpPr txBox="1"/>
          <p:nvPr/>
        </p:nvSpPr>
        <p:spPr>
          <a:xfrm>
            <a:off x="648475" y="2024000"/>
            <a:ext cx="8174700" cy="80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*I can classify polynomials.</a:t>
            </a:r>
            <a:endParaRPr sz="3600"/>
          </a:p>
        </p:txBody>
      </p:sp>
      <p:sp>
        <p:nvSpPr>
          <p:cNvPr id="79" name="Google Shape;79;p14"/>
          <p:cNvSpPr txBox="1"/>
          <p:nvPr/>
        </p:nvSpPr>
        <p:spPr>
          <a:xfrm>
            <a:off x="648475" y="2829800"/>
            <a:ext cx="8174700" cy="8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*I can add and subtract polynomials.</a:t>
            </a:r>
            <a:endParaRPr sz="3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type="title"/>
          </p:nvPr>
        </p:nvSpPr>
        <p:spPr>
          <a:xfrm>
            <a:off x="152400" y="76200"/>
            <a:ext cx="7772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85" name="Google Shape;85;p15"/>
          <p:cNvSpPr txBox="1"/>
          <p:nvPr/>
        </p:nvSpPr>
        <p:spPr>
          <a:xfrm>
            <a:off x="254000" y="474662"/>
            <a:ext cx="1632000" cy="1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451950" y="1257625"/>
            <a:ext cx="8253300" cy="24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/>
              <a:t>Vocabulary</a:t>
            </a:r>
            <a:endParaRPr sz="3600" u="sng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 </a:t>
            </a:r>
            <a:r>
              <a:rPr b="1" i="1" lang="en" sz="3600" u="sng"/>
              <a:t>monomial</a:t>
            </a:r>
            <a:r>
              <a:rPr lang="en" sz="3600"/>
              <a:t> is an expression that is a number, a variable, or a product of a number and one or more variables.</a:t>
            </a:r>
            <a:endParaRPr sz="3600"/>
          </a:p>
        </p:txBody>
      </p:sp>
      <p:sp>
        <p:nvSpPr>
          <p:cNvPr id="87" name="Google Shape;87;p15"/>
          <p:cNvSpPr txBox="1"/>
          <p:nvPr/>
        </p:nvSpPr>
        <p:spPr>
          <a:xfrm>
            <a:off x="1373850" y="4142100"/>
            <a:ext cx="5329500" cy="7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/>
              <a:t>Examples</a:t>
            </a:r>
            <a:r>
              <a:rPr lang="en" sz="3600"/>
              <a:t>:  7,  3x,  8xy</a:t>
            </a:r>
            <a:r>
              <a:rPr baseline="30000" lang="en" sz="3600"/>
              <a:t>3</a:t>
            </a:r>
            <a:endParaRPr baseline="30000"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/>
          <p:nvPr>
            <p:ph type="title"/>
          </p:nvPr>
        </p:nvSpPr>
        <p:spPr>
          <a:xfrm>
            <a:off x="152400" y="76200"/>
            <a:ext cx="7772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93" name="Google Shape;93;p16"/>
          <p:cNvSpPr txBox="1"/>
          <p:nvPr/>
        </p:nvSpPr>
        <p:spPr>
          <a:xfrm>
            <a:off x="254000" y="474662"/>
            <a:ext cx="1632000" cy="1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6"/>
          <p:cNvSpPr txBox="1"/>
          <p:nvPr/>
        </p:nvSpPr>
        <p:spPr>
          <a:xfrm>
            <a:off x="451950" y="1257625"/>
            <a:ext cx="8253300" cy="122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The </a:t>
            </a:r>
            <a:r>
              <a:rPr b="1" i="1" lang="en" sz="3600" u="sng"/>
              <a:t>degree of a monomial</a:t>
            </a:r>
            <a:r>
              <a:rPr lang="en" sz="3600"/>
              <a:t> is the sum of the exponents of its variables.</a:t>
            </a:r>
            <a:endParaRPr sz="3600"/>
          </a:p>
        </p:txBody>
      </p:sp>
      <p:sp>
        <p:nvSpPr>
          <p:cNvPr id="95" name="Google Shape;95;p16"/>
          <p:cNvSpPr txBox="1"/>
          <p:nvPr/>
        </p:nvSpPr>
        <p:spPr>
          <a:xfrm>
            <a:off x="1237975" y="2593850"/>
            <a:ext cx="6759900" cy="29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/>
              <a:t>Examples</a:t>
            </a:r>
            <a:endParaRPr sz="3600" u="sng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7 has a degree of zero</a:t>
            </a:r>
            <a:endParaRPr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x has a degree of 1 since x = x</a:t>
            </a:r>
            <a:r>
              <a:rPr baseline="30000" lang="en" sz="3600"/>
              <a:t>1</a:t>
            </a:r>
            <a:endParaRPr baseline="30000"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aseline="30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8x</a:t>
            </a:r>
            <a:r>
              <a:rPr baseline="30000" lang="en" sz="3600"/>
              <a:t>4</a:t>
            </a:r>
            <a:r>
              <a:rPr lang="en" sz="3600"/>
              <a:t>y has a degree of 5</a:t>
            </a:r>
            <a:endParaRPr sz="36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/>
          <p:nvPr>
            <p:ph type="title"/>
          </p:nvPr>
        </p:nvSpPr>
        <p:spPr>
          <a:xfrm>
            <a:off x="152400" y="76200"/>
            <a:ext cx="7772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01" name="Google Shape;101;p17"/>
          <p:cNvSpPr txBox="1"/>
          <p:nvPr/>
        </p:nvSpPr>
        <p:spPr>
          <a:xfrm>
            <a:off x="254000" y="474662"/>
            <a:ext cx="1632000" cy="1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7"/>
          <p:cNvSpPr txBox="1"/>
          <p:nvPr/>
        </p:nvSpPr>
        <p:spPr>
          <a:xfrm>
            <a:off x="337650" y="1410738"/>
            <a:ext cx="8468700" cy="129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 </a:t>
            </a:r>
            <a:r>
              <a:rPr b="1" i="1" lang="en" sz="3600" u="sng"/>
              <a:t>polynomial</a:t>
            </a:r>
            <a:r>
              <a:rPr lang="en" sz="3600"/>
              <a:t> is a monomial or the sum or difference of two or more monomials.</a:t>
            </a:r>
            <a:endParaRPr sz="3600"/>
          </a:p>
        </p:txBody>
      </p:sp>
      <p:sp>
        <p:nvSpPr>
          <p:cNvPr id="103" name="Google Shape;103;p17"/>
          <p:cNvSpPr txBox="1"/>
          <p:nvPr/>
        </p:nvSpPr>
        <p:spPr>
          <a:xfrm>
            <a:off x="1713550" y="2702238"/>
            <a:ext cx="5046900" cy="7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/>
              <a:t>Example</a:t>
            </a:r>
            <a:r>
              <a:rPr lang="en" sz="3600"/>
              <a:t>    3x</a:t>
            </a:r>
            <a:r>
              <a:rPr baseline="30000" lang="en" sz="3600"/>
              <a:t>2</a:t>
            </a:r>
            <a:r>
              <a:rPr lang="en" sz="3600"/>
              <a:t> - 2x + 3</a:t>
            </a:r>
            <a:endParaRPr sz="3600"/>
          </a:p>
        </p:txBody>
      </p:sp>
      <p:sp>
        <p:nvSpPr>
          <p:cNvPr id="104" name="Google Shape;104;p17"/>
          <p:cNvSpPr txBox="1"/>
          <p:nvPr/>
        </p:nvSpPr>
        <p:spPr>
          <a:xfrm>
            <a:off x="490050" y="3679350"/>
            <a:ext cx="8164200" cy="20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In the </a:t>
            </a:r>
            <a:r>
              <a:rPr b="1" i="1" lang="en" sz="3600" u="sng"/>
              <a:t>standard form</a:t>
            </a:r>
            <a:r>
              <a:rPr lang="en" sz="3600"/>
              <a:t> of a polynomial, the degrees of the monomial terms decrease from left to right. (see above)</a:t>
            </a:r>
            <a:endParaRPr sz="3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/>
          <p:nvPr>
            <p:ph type="title"/>
          </p:nvPr>
        </p:nvSpPr>
        <p:spPr>
          <a:xfrm>
            <a:off x="152400" y="76200"/>
            <a:ext cx="7772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 Black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Adding and Subtracting Polynomials</a:t>
            </a:r>
            <a:endParaRPr b="0" i="0" sz="1800" u="none" cap="none" strike="noStrik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10" name="Google Shape;110;p18"/>
          <p:cNvSpPr txBox="1"/>
          <p:nvPr/>
        </p:nvSpPr>
        <p:spPr>
          <a:xfrm>
            <a:off x="254000" y="474662"/>
            <a:ext cx="1632000" cy="1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ALGEBRA 1  LESSON 9-1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8"/>
          <p:cNvSpPr txBox="1"/>
          <p:nvPr/>
        </p:nvSpPr>
        <p:spPr>
          <a:xfrm>
            <a:off x="337650" y="1174263"/>
            <a:ext cx="8468700" cy="18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The </a:t>
            </a:r>
            <a:r>
              <a:rPr b="1" i="1" lang="en" sz="3600" u="sng"/>
              <a:t>degree</a:t>
            </a:r>
            <a:r>
              <a:rPr lang="en" sz="3600"/>
              <a:t> of a polynomial is the degree of the monomial with the greatest exponent.</a:t>
            </a:r>
            <a:endParaRPr sz="3600"/>
          </a:p>
        </p:txBody>
      </p:sp>
      <p:sp>
        <p:nvSpPr>
          <p:cNvPr id="112" name="Google Shape;112;p18"/>
          <p:cNvSpPr txBox="1"/>
          <p:nvPr/>
        </p:nvSpPr>
        <p:spPr>
          <a:xfrm>
            <a:off x="489900" y="3268338"/>
            <a:ext cx="8164200" cy="250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 u="sng"/>
              <a:t>Example</a:t>
            </a:r>
            <a:r>
              <a:rPr lang="en" sz="3600"/>
              <a:t> </a:t>
            </a:r>
            <a:r>
              <a:rPr b="1" lang="en" sz="3600"/>
              <a:t>: </a:t>
            </a:r>
            <a:r>
              <a:rPr lang="en" sz="3600"/>
              <a:t> 3xy</a:t>
            </a:r>
            <a:r>
              <a:rPr baseline="30000" lang="en" sz="3600"/>
              <a:t>2</a:t>
            </a:r>
            <a:r>
              <a:rPr lang="en" sz="3600"/>
              <a:t> + 2x</a:t>
            </a:r>
            <a:r>
              <a:rPr baseline="30000" lang="en" sz="3600"/>
              <a:t>2</a:t>
            </a:r>
            <a:r>
              <a:rPr lang="en" sz="3600"/>
              <a:t> - x + 5</a:t>
            </a:r>
            <a:endParaRPr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The degree is 3 since the highest degree is 3.</a:t>
            </a:r>
            <a:endParaRPr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ark Gradient">
  <a:themeElements>
    <a:clrScheme name="Custom 346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">
  <a:themeElements>
    <a:clrScheme name="Geo_Chapter02 1">
      <a:dk1>
        <a:srgbClr val="000000"/>
      </a:dk1>
      <a:lt1>
        <a:srgbClr val="FFFFFF"/>
      </a:lt1>
      <a:dk2>
        <a:srgbClr val="FF0066"/>
      </a:dk2>
      <a:lt2>
        <a:srgbClr val="996600"/>
      </a:lt2>
      <a:accent1>
        <a:srgbClr val="009900"/>
      </a:accent1>
      <a:accent2>
        <a:srgbClr val="0066FF"/>
      </a:accent2>
      <a:accent3>
        <a:srgbClr val="FFFFFF"/>
      </a:accent3>
      <a:accent4>
        <a:srgbClr val="009900"/>
      </a:accent4>
      <a:accent5>
        <a:srgbClr val="0066FF"/>
      </a:accent5>
      <a:accent6>
        <a:srgbClr val="FFFFFF"/>
      </a:accent6>
      <a:hlink>
        <a:srgbClr val="9900FF"/>
      </a:hlink>
      <a:folHlink>
        <a:srgbClr val="FF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