
<file path=[Content_Types].xml><?xml version="1.0" encoding="utf-8"?>
<Types xmlns="http://schemas.openxmlformats.org/package/2006/content-types">
  <Default Extension="png" ContentType="image/png"/>
  <Default Extension="gif&amp;ehk=oQePgdnpgiYT" ContentType="image/gif"/>
  <Default Extension="com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heme/themeOverride2.xml" ContentType="application/vnd.openxmlformats-officedocument.themeOverride+xml"/>
  <Override PartName="/ppt/tags/tag3.xml" ContentType="application/vnd.openxmlformats-officedocument.presentationml.tags+xml"/>
  <Override PartName="/ppt/theme/themeOverride3.xml" ContentType="application/vnd.openxmlformats-officedocument.themeOverride+xml"/>
  <Override PartName="/ppt/tags/tag4.xml" ContentType="application/vnd.openxmlformats-officedocument.presentationml.tags+xml"/>
  <Override PartName="/ppt/theme/themeOverride4.xml" ContentType="application/vnd.openxmlformats-officedocument.themeOverride+xml"/>
  <Override PartName="/ppt/tags/tag5.xml" ContentType="application/vnd.openxmlformats-officedocument.presentationml.tags+xml"/>
  <Override PartName="/ppt/theme/themeOverride5.xml" ContentType="application/vnd.openxmlformats-officedocument.themeOverride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6.xml" ContentType="application/vnd.openxmlformats-officedocument.themeOverride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tags/tag8.xml" ContentType="application/vnd.openxmlformats-officedocument.presentationml.tags+xml"/>
  <Override PartName="/ppt/theme/themeOverride8.xml" ContentType="application/vnd.openxmlformats-officedocument.themeOverride+xml"/>
  <Override PartName="/ppt/tags/tag9.xml" ContentType="application/vnd.openxmlformats-officedocument.presentationml.tags+xml"/>
  <Override PartName="/ppt/theme/themeOverride9.xml" ContentType="application/vnd.openxmlformats-officedocument.themeOverr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heme/themeOverride10.xml" ContentType="application/vnd.openxmlformats-officedocument.themeOverride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heme/themeOverride11.xml" ContentType="application/vnd.openxmlformats-officedocument.themeOverride+xml"/>
  <Override PartName="/ppt/tags/tag12.xml" ContentType="application/vnd.openxmlformats-officedocument.presentationml.tags+xml"/>
  <Override PartName="/ppt/theme/themeOverride12.xml" ContentType="application/vnd.openxmlformats-officedocument.themeOverride+xml"/>
  <Override PartName="/ppt/tags/tag13.xml" ContentType="application/vnd.openxmlformats-officedocument.presentationml.tags+xml"/>
  <Override PartName="/ppt/theme/themeOverride13.xml" ContentType="application/vnd.openxmlformats-officedocument.themeOverride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heme/themeOverride14.xml" ContentType="application/vnd.openxmlformats-officedocument.themeOverride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heme/themeOverride15.xml" ContentType="application/vnd.openxmlformats-officedocument.themeOverride+xml"/>
  <Override PartName="/ppt/tags/tag16.xml" ContentType="application/vnd.openxmlformats-officedocument.presentationml.tags+xml"/>
  <Override PartName="/ppt/theme/themeOverride16.xml" ContentType="application/vnd.openxmlformats-officedocument.themeOverride+xml"/>
  <Override PartName="/ppt/tags/tag17.xml" ContentType="application/vnd.openxmlformats-officedocument.presentationml.tags+xml"/>
  <Override PartName="/ppt/theme/themeOverride17.xml" ContentType="application/vnd.openxmlformats-officedocument.themeOverride+xml"/>
  <Override PartName="/ppt/tags/tag18.xml" ContentType="application/vnd.openxmlformats-officedocument.presentationml.tags+xml"/>
  <Override PartName="/ppt/theme/themeOverride18.xml" ContentType="application/vnd.openxmlformats-officedocument.themeOverride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8" r:id="rId2"/>
    <p:sldId id="279" r:id="rId3"/>
    <p:sldId id="269" r:id="rId4"/>
    <p:sldId id="280" r:id="rId5"/>
    <p:sldId id="271" r:id="rId6"/>
    <p:sldId id="283" r:id="rId7"/>
    <p:sldId id="281" r:id="rId8"/>
    <p:sldId id="288" r:id="rId9"/>
    <p:sldId id="289" r:id="rId10"/>
    <p:sldId id="290" r:id="rId11"/>
    <p:sldId id="285" r:id="rId12"/>
    <p:sldId id="286" r:id="rId13"/>
    <p:sldId id="292" r:id="rId14"/>
    <p:sldId id="293" r:id="rId15"/>
    <p:sldId id="291" r:id="rId16"/>
    <p:sldId id="294" r:id="rId17"/>
    <p:sldId id="295" r:id="rId18"/>
    <p:sldId id="287" r:id="rId19"/>
  </p:sldIdLst>
  <p:sldSz cx="9144000" cy="6858000" type="screen4x3"/>
  <p:notesSz cx="6858000" cy="9144000"/>
  <p:custDataLst>
    <p:tags r:id="rId22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89198"/>
    <a:srgbClr val="333233"/>
    <a:srgbClr val="50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13" autoAdjust="0"/>
  </p:normalViewPr>
  <p:slideViewPr>
    <p:cSldViewPr>
      <p:cViewPr varScale="1">
        <p:scale>
          <a:sx n="119" d="100"/>
          <a:sy n="119" d="100"/>
        </p:scale>
        <p:origin x="144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4261403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078201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979486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244231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54677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771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53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4037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796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460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758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65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293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7936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569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14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351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com"/><Relationship Id="rId4" Type="http://schemas.openxmlformats.org/officeDocument/2006/relationships/image" Target="../media/image1.gif&amp;ehk=oQePgdnpgiYT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7.png"/><Relationship Id="rId2" Type="http://schemas.openxmlformats.org/officeDocument/2006/relationships/tags" Target="../tags/tag11.x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1.png"/><Relationship Id="rId2" Type="http://schemas.openxmlformats.org/officeDocument/2006/relationships/tags" Target="../tags/tag14.xml"/><Relationship Id="rId1" Type="http://schemas.openxmlformats.org/officeDocument/2006/relationships/themeOverride" Target="../theme/themeOverride13.xml"/><Relationship Id="rId6" Type="http://schemas.openxmlformats.org/officeDocument/2006/relationships/image" Target="../media/image200.png"/><Relationship Id="rId11" Type="http://schemas.openxmlformats.org/officeDocument/2006/relationships/image" Target="../media/image25.png"/><Relationship Id="rId5" Type="http://schemas.openxmlformats.org/officeDocument/2006/relationships/image" Target="../media/image190.png"/><Relationship Id="rId10" Type="http://schemas.openxmlformats.org/officeDocument/2006/relationships/image" Target="../media/image24.png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8.png"/><Relationship Id="rId2" Type="http://schemas.openxmlformats.org/officeDocument/2006/relationships/tags" Target="../tags/tag15.xml"/><Relationship Id="rId1" Type="http://schemas.openxmlformats.org/officeDocument/2006/relationships/themeOverride" Target="../theme/themeOverride14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2.png"/><Relationship Id="rId2" Type="http://schemas.openxmlformats.org/officeDocument/2006/relationships/tags" Target="../tags/tag16.xml"/><Relationship Id="rId1" Type="http://schemas.openxmlformats.org/officeDocument/2006/relationships/themeOverride" Target="../theme/themeOverride15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0.png"/><Relationship Id="rId2" Type="http://schemas.openxmlformats.org/officeDocument/2006/relationships/tags" Target="../tags/tag17.xml"/><Relationship Id="rId1" Type="http://schemas.openxmlformats.org/officeDocument/2006/relationships/themeOverride" Target="../theme/themeOverride16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8.png"/><Relationship Id="rId2" Type="http://schemas.openxmlformats.org/officeDocument/2006/relationships/tags" Target="../tags/tag18.xml"/><Relationship Id="rId1" Type="http://schemas.openxmlformats.org/officeDocument/2006/relationships/themeOverride" Target="../theme/themeOverride17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hemeOverride" Target="../theme/themeOverride18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3.png"/><Relationship Id="rId2" Type="http://schemas.openxmlformats.org/officeDocument/2006/relationships/tags" Target="../tags/tag10.x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692" y="693071"/>
            <a:ext cx="6577013" cy="1524000"/>
          </a:xfrm>
          <a:noFill/>
        </p:spPr>
        <p:txBody>
          <a:bodyPr/>
          <a:lstStyle/>
          <a:p>
            <a:r>
              <a:rPr lang="en-US" altLang="en-US" sz="6000" b="1" dirty="0"/>
              <a:t>Algebra</a:t>
            </a:r>
            <a:r>
              <a:rPr lang="en-US" altLang="en-US" dirty="0"/>
              <a:t>: </a:t>
            </a:r>
            <a:br>
              <a:rPr lang="en-US" altLang="en-US" dirty="0"/>
            </a:br>
            <a:r>
              <a:rPr lang="en-US" altLang="en-US" dirty="0"/>
              <a:t>1-Step Equations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5800" y="4038600"/>
            <a:ext cx="7848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57200" y="2797943"/>
            <a:ext cx="8470900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000" dirty="0"/>
              <a:t>Multiplication and Division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724400"/>
            <a:ext cx="2424113" cy="183529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705" y="306015"/>
            <a:ext cx="2433295" cy="2298112"/>
          </a:xfrm>
          <a:prstGeom prst="rect">
            <a:avLst/>
          </a:prstGeom>
        </p:spPr>
      </p:pic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38298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7349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Continued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3886200" y="13716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400" dirty="0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228600" y="1981200"/>
            <a:ext cx="3657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  <a:buFontTx/>
              <a:buAutoNum type="arabicPeriod"/>
            </a:pP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57300" y="1684974"/>
                <a:ext cx="1981200" cy="916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400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dirty="0"/>
                  <a:t>4   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300" y="1684974"/>
                <a:ext cx="1981200" cy="916533"/>
              </a:xfrm>
              <a:prstGeom prst="rect">
                <a:avLst/>
              </a:prstGeom>
              <a:blipFill>
                <a:blip r:embed="rId5"/>
                <a:stretch>
                  <a:fillRect t="-4636" r="-2462" b="-11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841879" y="5163234"/>
                <a:ext cx="183255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4 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/>
                  <a:t>7 = ?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879" y="5163234"/>
                <a:ext cx="1832553" cy="646331"/>
              </a:xfrm>
              <a:prstGeom prst="rect">
                <a:avLst/>
              </a:prstGeom>
              <a:blipFill>
                <a:blip r:embed="rId6"/>
                <a:stretch>
                  <a:fillRect t="-16038" r="-8970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930878" y="5163233"/>
            <a:ext cx="646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28</a:t>
            </a:r>
          </a:p>
        </p:txBody>
      </p:sp>
      <p:cxnSp>
        <p:nvCxnSpPr>
          <p:cNvPr id="26" name="Straight Connector 25"/>
          <p:cNvCxnSpPr>
            <a:cxnSpLocks/>
          </p:cNvCxnSpPr>
          <p:nvPr/>
        </p:nvCxnSpPr>
        <p:spPr bwMode="auto">
          <a:xfrm>
            <a:off x="685800" y="1828799"/>
            <a:ext cx="1066800" cy="87422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19200" y="3578426"/>
                <a:ext cx="1649491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600" dirty="0"/>
                  <a:t>a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dirty="0"/>
                  <a:t> 4 </a:t>
                </a:r>
                <a:r>
                  <a:rPr lang="en-US" sz="2800" dirty="0"/>
                  <a:t>● </a:t>
                </a:r>
                <a:r>
                  <a:rPr lang="en-US" sz="3600" dirty="0"/>
                  <a:t>7</a:t>
                </a:r>
              </a:p>
              <a:p>
                <a:r>
                  <a:rPr lang="en-US" sz="3600" dirty="0"/>
                  <a:t> 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578426"/>
                <a:ext cx="1649491" cy="1107996"/>
              </a:xfrm>
              <a:prstGeom prst="rect">
                <a:avLst/>
              </a:prstGeom>
              <a:blipFill>
                <a:blip r:embed="rId7"/>
                <a:stretch>
                  <a:fillRect l="-16605" t="-13187" r="-15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72000" y="1524000"/>
                <a:ext cx="3886200" cy="4479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Check your answer by putting it in for the variable. 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Does 28 ÷ 7 = 4?  </a:t>
                </a:r>
                <a:r>
                  <a:rPr lang="en-US" b="1" dirty="0">
                    <a:solidFill>
                      <a:srgbClr val="FF0000"/>
                    </a:solidFill>
                  </a:rPr>
                  <a:t>Yes</a:t>
                </a:r>
              </a:p>
              <a:p>
                <a:endParaRPr lang="en-US" dirty="0"/>
              </a:p>
              <a:p>
                <a:r>
                  <a:rPr lang="en-US" dirty="0"/>
                  <a:t>Does 4 = 4?  </a:t>
                </a:r>
                <a:r>
                  <a:rPr lang="en-US" dirty="0">
                    <a:solidFill>
                      <a:srgbClr val="FF0000"/>
                    </a:solidFill>
                  </a:rPr>
                  <a:t>Yes</a:t>
                </a:r>
              </a:p>
              <a:p>
                <a:endParaRPr lang="en-US" dirty="0"/>
              </a:p>
              <a:p>
                <a:r>
                  <a:rPr lang="en-US" dirty="0"/>
                  <a:t>The statement is </a:t>
                </a:r>
                <a:r>
                  <a:rPr lang="en-US" b="1" dirty="0">
                    <a:solidFill>
                      <a:srgbClr val="FF0000"/>
                    </a:solidFill>
                  </a:rPr>
                  <a:t>true</a:t>
                </a:r>
                <a:r>
                  <a:rPr lang="en-US" dirty="0">
                    <a:solidFill>
                      <a:srgbClr val="FF0000"/>
                    </a:solidFill>
                  </a:rPr>
                  <a:t>,</a:t>
                </a:r>
                <a:r>
                  <a:rPr lang="en-US" dirty="0"/>
                  <a:t> so you have solved the equation!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24000"/>
                <a:ext cx="3886200" cy="4479496"/>
              </a:xfrm>
              <a:prstGeom prst="rect">
                <a:avLst/>
              </a:prstGeom>
              <a:blipFill>
                <a:blip r:embed="rId8"/>
                <a:stretch>
                  <a:fillRect l="-2351" t="-1088" r="-3448" b="-21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71500" y="1828800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 ●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39277" y="1828799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●7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44043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0528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8" grpId="0"/>
      <p:bldP spid="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620000" cy="1143000"/>
          </a:xfrm>
          <a:noFill/>
        </p:spPr>
        <p:txBody>
          <a:bodyPr/>
          <a:lstStyle/>
          <a:p>
            <a:r>
              <a:rPr lang="en-US" altLang="en-US" dirty="0"/>
              <a:t>Try these </a:t>
            </a:r>
            <a:br>
              <a:rPr lang="en-US" altLang="en-US" dirty="0"/>
            </a:br>
            <a:r>
              <a:rPr lang="en-US" altLang="en-US" dirty="0"/>
              <a:t>Remember to show your work!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899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685800" y="1981200"/>
                <a:ext cx="8077200" cy="3812069"/>
              </a:xfrm>
              <a:noFill/>
            </p:spPr>
            <p:txBody>
              <a:bodyPr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en-US" altLang="en-US" sz="3600" dirty="0"/>
                  <a:t>14n = 112</a:t>
                </a:r>
              </a:p>
              <a:p>
                <a:pPr algn="ctr"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360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en-US" sz="3600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altLang="en-US" sz="3600" i="0" dirty="0" smtClean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en-US" altLang="en-US" sz="3600" dirty="0"/>
                  <a:t>   </a:t>
                </a:r>
              </a:p>
              <a:p>
                <a:pPr algn="ctr">
                  <a:buFontTx/>
                  <a:buNone/>
                </a:pPr>
                <a:r>
                  <a:rPr lang="en-US" altLang="en-US" sz="3600" dirty="0"/>
                  <a:t>10v = 150</a:t>
                </a:r>
              </a:p>
              <a:p>
                <a:pPr algn="ctr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3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3600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>
                            <a:rPr lang="en-US" altLang="en-US" sz="3600" i="0" dirty="0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den>
                      </m:f>
                      <m:r>
                        <a:rPr lang="en-US" altLang="en-US" sz="3600" i="0" dirty="0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altLang="en-US" sz="3600" dirty="0"/>
              </a:p>
              <a:p>
                <a:pPr algn="ctr">
                  <a:buFontTx/>
                  <a:buNone/>
                </a:pPr>
                <a:r>
                  <a:rPr lang="en-US" altLang="en-US" sz="3600" dirty="0"/>
                  <a:t>3b = 21</a:t>
                </a:r>
              </a:p>
            </p:txBody>
          </p:sp>
        </mc:Choice>
        <mc:Fallback xmlns="">
          <p:sp>
            <p:nvSpPr>
              <p:cNvPr id="808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685800" y="1981200"/>
                <a:ext cx="8077200" cy="3812069"/>
              </a:xfrm>
              <a:blipFill>
                <a:blip r:embed="rId4"/>
                <a:stretch>
                  <a:fillRect t="-2720" b="-5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1228144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8975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5486400" cy="1143000"/>
          </a:xfrm>
          <a:noFill/>
        </p:spPr>
        <p:txBody>
          <a:bodyPr/>
          <a:lstStyle/>
          <a:p>
            <a:r>
              <a:rPr lang="en-US" altLang="en-US" dirty="0"/>
              <a:t>Check your 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899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685800" y="1981200"/>
                <a:ext cx="8077200" cy="3812069"/>
              </a:xfrm>
              <a:noFill/>
            </p:spPr>
            <p:txBody>
              <a:bodyPr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en-US" altLang="en-US" sz="3600" dirty="0"/>
                  <a:t>14n = 112  </a:t>
                </a:r>
                <a:r>
                  <a:rPr lang="en-US" altLang="en-US" sz="3600" dirty="0">
                    <a:sym typeface="Wingdings" panose="05000000000000000000" pitchFamily="2" charset="2"/>
                  </a:rPr>
                  <a:t>  </a:t>
                </a:r>
                <a:r>
                  <a:rPr lang="en-US" altLang="en-US" sz="36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n = 8</a:t>
                </a:r>
                <a:endParaRPr lang="en-US" altLang="en-US" sz="3600" b="1" dirty="0">
                  <a:solidFill>
                    <a:srgbClr val="FF0000"/>
                  </a:solidFill>
                </a:endParaRPr>
              </a:p>
              <a:p>
                <a:pPr lvl="0" algn="ctr">
                  <a:buClr>
                    <a:srgbClr val="000000"/>
                  </a:buClr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3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en-US" sz="36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altLang="en-US" sz="36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=12</m:t>
                    </m:r>
                    <m:r>
                      <a:rPr lang="en-US" altLang="en-US" sz="3600" b="0" i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    </m:t>
                    </m:r>
                  </m:oMath>
                </a14:m>
                <a:r>
                  <a:rPr lang="en-US" altLang="en-US" sz="3600" dirty="0">
                    <a:solidFill>
                      <a:srgbClr val="000000"/>
                    </a:solidFill>
                    <a:sym typeface="Wingdings" panose="05000000000000000000" pitchFamily="2" charset="2"/>
                  </a:rPr>
                  <a:t>  </a:t>
                </a:r>
                <a:r>
                  <a:rPr lang="en-US" altLang="en-US" sz="36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a = 60</a:t>
                </a:r>
                <a:endParaRPr lang="en-US" altLang="en-US" sz="3600" b="1" dirty="0">
                  <a:solidFill>
                    <a:srgbClr val="FF0000"/>
                  </a:solidFill>
                </a:endParaRPr>
              </a:p>
              <a:p>
                <a:pPr algn="ctr">
                  <a:buFontTx/>
                  <a:buNone/>
                </a:pPr>
                <a:r>
                  <a:rPr lang="en-US" altLang="en-US" sz="3600" dirty="0"/>
                  <a:t>10v= 150    </a:t>
                </a:r>
                <a:r>
                  <a:rPr lang="en-US" altLang="en-US" sz="3600" dirty="0">
                    <a:sym typeface="Wingdings" panose="05000000000000000000" pitchFamily="2" charset="2"/>
                  </a:rPr>
                  <a:t>  </a:t>
                </a:r>
                <a:r>
                  <a:rPr lang="en-US" altLang="en-US" sz="36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v = 15</a:t>
                </a:r>
                <a:endParaRPr lang="en-US" altLang="en-US" sz="3600" b="1" dirty="0">
                  <a:solidFill>
                    <a:srgbClr val="FF0000"/>
                  </a:solidFill>
                </a:endParaRPr>
              </a:p>
              <a:p>
                <a:pPr algn="ctr"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360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altLang="en-US" sz="3600" i="0" dirty="0" smtClean="0">
                            <a:latin typeface="Cambria Math" panose="02040503050406030204" pitchFamily="18" charset="0"/>
                          </a:rPr>
                          <m:t>49</m:t>
                        </m:r>
                      </m:den>
                    </m:f>
                    <m:r>
                      <a:rPr lang="en-US" altLang="en-US" sz="3600" i="0" dirty="0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altLang="en-US" sz="3600" dirty="0"/>
                  <a:t>     </a:t>
                </a:r>
                <a:r>
                  <a:rPr lang="en-US" altLang="en-US" sz="3600" dirty="0">
                    <a:sym typeface="Wingdings" panose="05000000000000000000" pitchFamily="2" charset="2"/>
                  </a:rPr>
                  <a:t>   </a:t>
                </a:r>
                <a:r>
                  <a:rPr lang="en-US" altLang="en-US" sz="36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s = 343</a:t>
                </a:r>
                <a:endParaRPr lang="en-US" altLang="en-US" sz="3600" b="1" dirty="0">
                  <a:solidFill>
                    <a:srgbClr val="FF0000"/>
                  </a:solidFill>
                </a:endParaRPr>
              </a:p>
              <a:p>
                <a:pPr algn="ctr">
                  <a:buFontTx/>
                  <a:buNone/>
                </a:pPr>
                <a:r>
                  <a:rPr lang="en-US" altLang="en-US" sz="3600" dirty="0"/>
                  <a:t>3b = 21     </a:t>
                </a:r>
                <a:r>
                  <a:rPr lang="en-US" altLang="en-US" sz="3600" dirty="0">
                    <a:sym typeface="Wingdings" panose="05000000000000000000" pitchFamily="2" charset="2"/>
                  </a:rPr>
                  <a:t>   </a:t>
                </a:r>
                <a:r>
                  <a:rPr lang="en-US" altLang="en-US" sz="3600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b = 7</a:t>
                </a:r>
                <a:endParaRPr lang="en-US" altLang="en-US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8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685800" y="1981200"/>
                <a:ext cx="8077200" cy="3812069"/>
              </a:xfrm>
              <a:blipFill>
                <a:blip r:embed="rId4"/>
                <a:stretch>
                  <a:fillRect t="-2560" b="-3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2664503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68549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7349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Multiplicative Inverse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3886200" y="13716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400" dirty="0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228600" y="1981200"/>
            <a:ext cx="3657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  <a:buFontTx/>
              <a:buAutoNum type="arabicPeriod"/>
            </a:pP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0" y="1524000"/>
                <a:ext cx="7696200" cy="30124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Also known as </a:t>
                </a:r>
                <a:r>
                  <a:rPr lang="en-US" b="1" dirty="0"/>
                  <a:t>Reciprocals</a:t>
                </a:r>
                <a:r>
                  <a:rPr lang="en-US" dirty="0"/>
                  <a:t>, the </a:t>
                </a:r>
                <a:r>
                  <a:rPr lang="en-US" u="sng" dirty="0"/>
                  <a:t>multiplicative inverse </a:t>
                </a:r>
                <a:r>
                  <a:rPr lang="en-US" dirty="0"/>
                  <a:t>is used </a:t>
                </a:r>
                <a:r>
                  <a:rPr lang="en-US" b="1" u="sng" dirty="0">
                    <a:solidFill>
                      <a:srgbClr val="FF0000"/>
                    </a:solidFill>
                  </a:rPr>
                  <a:t>when a variable is multiplied by a fraction.</a:t>
                </a:r>
              </a:p>
              <a:p>
                <a:endParaRPr lang="en-US" b="1" u="sng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First, let’s find the M.I. or Reciprocal of the following fractions: 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        </m:t>
                    </m:r>
                    <m:f>
                      <m:f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0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sz="3200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200" i="0" dirty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200" dirty="0"/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200" i="0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         </m:t>
                    </m:r>
                    <m:f>
                      <m:f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0" dirty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200" i="0" dirty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         </m:t>
                    </m:r>
                    <m:f>
                      <m:f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0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0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          </m:t>
                    </m:r>
                    <m:f>
                      <m:f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0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i="0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524000"/>
                <a:ext cx="7696200" cy="3012491"/>
              </a:xfrm>
              <a:prstGeom prst="rect">
                <a:avLst/>
              </a:prstGeom>
              <a:blipFill>
                <a:blip r:embed="rId5"/>
                <a:stretch>
                  <a:fillRect l="-1188" t="-1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01247" y="4618076"/>
                <a:ext cx="98745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47" y="4618076"/>
                <a:ext cx="987450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725739" y="4566971"/>
                <a:ext cx="1172116" cy="7837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739" y="4566971"/>
                <a:ext cx="1172116" cy="7837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834897" y="4566971"/>
                <a:ext cx="1172116" cy="79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897" y="4566971"/>
                <a:ext cx="1172116" cy="7913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886200" y="4572101"/>
                <a:ext cx="1342034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572101"/>
                <a:ext cx="1342034" cy="7861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101778" y="4535735"/>
                <a:ext cx="117211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778" y="4535735"/>
                <a:ext cx="1172116" cy="7838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216580" y="4565882"/>
                <a:ext cx="1172116" cy="784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6580" y="4565882"/>
                <a:ext cx="1172116" cy="78483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2434858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0528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7349"/>
            <a:ext cx="8077200" cy="1143000"/>
          </a:xfrm>
          <a:noFill/>
        </p:spPr>
        <p:txBody>
          <a:bodyPr/>
          <a:lstStyle/>
          <a:p>
            <a:r>
              <a:rPr lang="en-US" altLang="en-US" dirty="0"/>
              <a:t>Identifying when to USE the </a:t>
            </a:r>
            <a:r>
              <a:rPr lang="en-US" altLang="en-US" dirty="0" err="1"/>
              <a:t>Recip</a:t>
            </a:r>
            <a:endParaRPr lang="en-US" altLang="en-US" dirty="0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228600" y="1981200"/>
            <a:ext cx="3657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  <a:buFontTx/>
              <a:buAutoNum type="arabicPeriod"/>
            </a:pP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1676400"/>
            <a:ext cx="403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 are some examples of equations in which you would use the reciprocal.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66422" y="3198547"/>
                <a:ext cx="1242391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422" y="3198547"/>
                <a:ext cx="1242391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14422" y="3245354"/>
                <a:ext cx="994888" cy="6925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422" y="3245354"/>
                <a:ext cx="994888" cy="6925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34200" y="3245354"/>
                <a:ext cx="1217193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245354"/>
                <a:ext cx="1217193" cy="6938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990600" y="45720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approach these one at a time. 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2507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05288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1531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Using the Reciprocal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962400" y="12954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400" dirty="0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4800" y="1981200"/>
            <a:ext cx="8534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000" b="1">
              <a:solidFill>
                <a:schemeClr val="hlink"/>
              </a:solidFill>
            </a:endParaRP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228600" y="1981200"/>
            <a:ext cx="29718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  <a:buFontTx/>
              <a:buAutoNum type="arabicPeriod"/>
            </a:pP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38200" y="1447800"/>
                <a:ext cx="1676400" cy="1133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dirty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3600" i="0" dirty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47800"/>
                <a:ext cx="1676400" cy="11330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44689" y="2895244"/>
            <a:ext cx="228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Ask yourself the questions: </a:t>
            </a:r>
          </a:p>
          <a:p>
            <a:endParaRPr lang="en-US" dirty="0"/>
          </a:p>
          <a:p>
            <a:r>
              <a:rPr lang="en-US" dirty="0"/>
              <a:t>Where? </a:t>
            </a:r>
          </a:p>
          <a:p>
            <a:r>
              <a:rPr lang="en-US" dirty="0"/>
              <a:t>What? </a:t>
            </a:r>
          </a:p>
          <a:p>
            <a:r>
              <a:rPr lang="en-US" dirty="0"/>
              <a:t>How? </a:t>
            </a:r>
          </a:p>
          <a:p>
            <a:endParaRPr lang="en-US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3852817" y="1381708"/>
            <a:ext cx="925788" cy="10566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43400" y="2556976"/>
                <a:ext cx="2809808" cy="794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600" dirty="0"/>
                  <a:t>T </a:t>
                </a:r>
                <a14:m>
                  <m:oMath xmlns:m="http://schemas.openxmlformats.org/officeDocument/2006/math">
                    <m:r>
                      <a:rPr lang="en-US" sz="36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𝑋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56976"/>
                <a:ext cx="2809808" cy="794192"/>
              </a:xfrm>
              <a:prstGeom prst="rect">
                <a:avLst/>
              </a:prstGeom>
              <a:blipFill>
                <a:blip r:embed="rId5"/>
                <a:stretch>
                  <a:fillRect l="-10000" t="-3817" b="-17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667000" y="4600832"/>
                <a:ext cx="6172200" cy="2041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Check your answer by replacing the variable</a:t>
                </a:r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= 6</a:t>
                </a:r>
              </a:p>
              <a:p>
                <a:r>
                  <a:rPr lang="en-US" dirty="0"/>
                  <a:t>Does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0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dirty="0"/>
                  <a:t>?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num>
                      <m:den>
                        <m:r>
                          <a:rPr lang="en-US" b="1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b="1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US" b="1" dirty="0">
                    <a:solidFill>
                      <a:srgbClr val="FF0000"/>
                    </a:solidFill>
                  </a:rPr>
                  <a:t>  </a:t>
                </a:r>
                <a:r>
                  <a:rPr lang="en-US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  </a:t>
                </a:r>
                <a:r>
                  <a:rPr lang="en-US" b="1" dirty="0">
                    <a:solidFill>
                      <a:srgbClr val="FF0000"/>
                    </a:solidFill>
                  </a:rPr>
                  <a:t>Yes</a:t>
                </a:r>
              </a:p>
              <a:p>
                <a:endParaRPr lang="en-US" sz="1050" dirty="0"/>
              </a:p>
              <a:p>
                <a:r>
                  <a:rPr lang="en-US" dirty="0"/>
                  <a:t>The statement is </a:t>
                </a:r>
                <a:r>
                  <a:rPr lang="en-US" dirty="0">
                    <a:solidFill>
                      <a:srgbClr val="FF0000"/>
                    </a:solidFill>
                  </a:rPr>
                  <a:t>TRUE,</a:t>
                </a:r>
                <a:r>
                  <a:rPr lang="en-US" dirty="0"/>
                  <a:t> your solution is correct.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4600832"/>
                <a:ext cx="6172200" cy="2041841"/>
              </a:xfrm>
              <a:prstGeom prst="rect">
                <a:avLst/>
              </a:prstGeom>
              <a:blipFill>
                <a:blip r:embed="rId6"/>
                <a:stretch>
                  <a:fillRect l="-1581" t="-2388" r="-494"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66356" y="1447800"/>
                <a:ext cx="1528047" cy="874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4000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dirty="0"/>
                  <a:t> 6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356" y="1447800"/>
                <a:ext cx="1528047" cy="874342"/>
              </a:xfrm>
              <a:prstGeom prst="rect">
                <a:avLst/>
              </a:prstGeom>
              <a:blipFill>
                <a:blip r:embed="rId7"/>
                <a:stretch>
                  <a:fillRect t="-4196" r="-19522" b="-18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16356" y="1475829"/>
                <a:ext cx="1143000" cy="798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20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FF0000"/>
                    </a:solidFill>
                  </a:rPr>
                  <a:t>●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356" y="1475829"/>
                <a:ext cx="1143000" cy="798295"/>
              </a:xfrm>
              <a:prstGeom prst="rect">
                <a:avLst/>
              </a:prstGeom>
              <a:blipFill>
                <a:blip r:embed="rId8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89614" y="1475829"/>
                <a:ext cx="771579" cy="798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</a:rPr>
                  <a:t>●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2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614" y="1475829"/>
                <a:ext cx="771579" cy="798295"/>
              </a:xfrm>
              <a:prstGeom prst="rect">
                <a:avLst/>
              </a:prstGeom>
              <a:blipFill>
                <a:blip r:embed="rId9"/>
                <a:stretch>
                  <a:fillRect l="-20472" b="-9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29200" y="3571806"/>
                <a:ext cx="14677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5=30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571806"/>
                <a:ext cx="1467773" cy="369332"/>
              </a:xfrm>
              <a:prstGeom prst="rect">
                <a:avLst/>
              </a:prstGeom>
              <a:blipFill>
                <a:blip r:embed="rId10"/>
                <a:stretch>
                  <a:fillRect l="-4149" r="-4149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45524" y="3901653"/>
                <a:ext cx="11194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3=</m:t>
                    </m:r>
                  </m:oMath>
                </a14:m>
                <a:r>
                  <a:rPr lang="en-US" dirty="0"/>
                  <a:t>3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5524" y="3901653"/>
                <a:ext cx="1119409" cy="369332"/>
              </a:xfrm>
              <a:prstGeom prst="rect">
                <a:avLst/>
              </a:prstGeom>
              <a:blipFill>
                <a:blip r:embed="rId11"/>
                <a:stretch>
                  <a:fillRect l="-9836" t="-24590" r="-15847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1418683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3688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5" grpId="0"/>
      <p:bldP spid="16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1531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Using the Reciprocal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962400" y="12954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400" dirty="0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4800" y="1981200"/>
            <a:ext cx="8534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000" b="1">
              <a:solidFill>
                <a:schemeClr val="hlink"/>
              </a:solidFill>
            </a:endParaRP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228600" y="1981200"/>
            <a:ext cx="29718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  <a:buFontTx/>
              <a:buAutoNum type="arabicPeriod"/>
            </a:pP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38200" y="1447800"/>
                <a:ext cx="1676400" cy="11310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3600" b="0" i="0" dirty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sz="36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0" dirty="0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47800"/>
                <a:ext cx="1676400" cy="11310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44689" y="2895244"/>
            <a:ext cx="228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Ask yourself the questions: </a:t>
            </a:r>
          </a:p>
          <a:p>
            <a:endParaRPr lang="en-US" dirty="0"/>
          </a:p>
          <a:p>
            <a:r>
              <a:rPr lang="en-US" dirty="0"/>
              <a:t>Where? </a:t>
            </a:r>
          </a:p>
          <a:p>
            <a:r>
              <a:rPr lang="en-US" dirty="0"/>
              <a:t>What? </a:t>
            </a:r>
          </a:p>
          <a:p>
            <a:r>
              <a:rPr lang="en-US" dirty="0"/>
              <a:t>How? </a:t>
            </a:r>
          </a:p>
          <a:p>
            <a:endParaRPr lang="en-US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3852817" y="1381708"/>
            <a:ext cx="925788" cy="10566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43400" y="2556976"/>
                <a:ext cx="2809808" cy="794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600" dirty="0"/>
                  <a:t>T </a:t>
                </a:r>
                <a14:m>
                  <m:oMath xmlns:m="http://schemas.openxmlformats.org/officeDocument/2006/math">
                    <m:r>
                      <a:rPr lang="en-US" sz="36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𝑋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56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56976"/>
                <a:ext cx="2809808" cy="794192"/>
              </a:xfrm>
              <a:prstGeom prst="rect">
                <a:avLst/>
              </a:prstGeom>
              <a:blipFill>
                <a:blip r:embed="rId5"/>
                <a:stretch>
                  <a:fillRect l="-10000" t="-3817" b="-17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667000" y="4600832"/>
                <a:ext cx="6172200" cy="2074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Check your answer by replacing the variable</a:t>
                </a:r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56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= 8</a:t>
                </a:r>
              </a:p>
              <a:p>
                <a:r>
                  <a:rPr lang="en-US" dirty="0"/>
                  <a:t>Does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56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US" dirty="0"/>
                  <a:t>?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𝟏𝟏𝟐</m:t>
                        </m:r>
                      </m:num>
                      <m:den>
                        <m:r>
                          <a:rPr lang="en-US" b="1" i="0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1" dirty="0">
                    <a:solidFill>
                      <a:srgbClr val="FF0000"/>
                    </a:solidFill>
                  </a:rPr>
                  <a:t>8  </a:t>
                </a:r>
                <a:r>
                  <a:rPr lang="en-US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  </a:t>
                </a:r>
                <a:r>
                  <a:rPr lang="en-US" b="1" dirty="0">
                    <a:solidFill>
                      <a:srgbClr val="FF0000"/>
                    </a:solidFill>
                  </a:rPr>
                  <a:t>Yes</a:t>
                </a:r>
              </a:p>
              <a:p>
                <a:endParaRPr lang="en-US" sz="1050" dirty="0"/>
              </a:p>
              <a:p>
                <a:r>
                  <a:rPr lang="en-US" dirty="0"/>
                  <a:t>The statement is </a:t>
                </a:r>
                <a:r>
                  <a:rPr lang="en-US" dirty="0">
                    <a:solidFill>
                      <a:srgbClr val="FF0000"/>
                    </a:solidFill>
                  </a:rPr>
                  <a:t>TRUE,</a:t>
                </a:r>
                <a:r>
                  <a:rPr lang="en-US" dirty="0"/>
                  <a:t> your solution is correct.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4600832"/>
                <a:ext cx="6172200" cy="2074542"/>
              </a:xfrm>
              <a:prstGeom prst="rect">
                <a:avLst/>
              </a:prstGeom>
              <a:blipFill>
                <a:blip r:embed="rId6"/>
                <a:stretch>
                  <a:fillRect l="-1581" t="-2353" r="-494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66356" y="1447800"/>
                <a:ext cx="1423788" cy="8713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r</m:t>
                    </m:r>
                    <m:r>
                      <a:rPr lang="en-US" sz="4000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dirty="0"/>
                  <a:t> 8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356" y="1447800"/>
                <a:ext cx="1423788" cy="871392"/>
              </a:xfrm>
              <a:prstGeom prst="rect">
                <a:avLst/>
              </a:prstGeom>
              <a:blipFill>
                <a:blip r:embed="rId7"/>
                <a:stretch>
                  <a:fillRect t="-4225" r="-20940" b="-197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16356" y="1475829"/>
                <a:ext cx="1143000" cy="7884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FF0000"/>
                    </a:solidFill>
                  </a:rPr>
                  <a:t>●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356" y="1475829"/>
                <a:ext cx="1143000" cy="788486"/>
              </a:xfrm>
              <a:prstGeom prst="rect">
                <a:avLst/>
              </a:prstGeom>
              <a:blipFill>
                <a:blip r:embed="rId8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89614" y="1475829"/>
                <a:ext cx="771579" cy="785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</a:rPr>
                  <a:t>●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614" y="1475829"/>
                <a:ext cx="771579" cy="785984"/>
              </a:xfrm>
              <a:prstGeom prst="rect">
                <a:avLst/>
              </a:prstGeom>
              <a:blipFill>
                <a:blip r:embed="rId9"/>
                <a:stretch>
                  <a:fillRect l="-20472"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29200" y="3571806"/>
                <a:ext cx="14677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7=56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571806"/>
                <a:ext cx="1467774" cy="369332"/>
              </a:xfrm>
              <a:prstGeom prst="rect">
                <a:avLst/>
              </a:prstGeom>
              <a:blipFill>
                <a:blip r:embed="rId10"/>
                <a:stretch>
                  <a:fillRect l="-4149" r="-4564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45524" y="3901653"/>
                <a:ext cx="11963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2=</m:t>
                    </m:r>
                  </m:oMath>
                </a14:m>
                <a:r>
                  <a:rPr lang="en-US" dirty="0"/>
                  <a:t> 2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5524" y="3901653"/>
                <a:ext cx="1196353" cy="369332"/>
              </a:xfrm>
              <a:prstGeom prst="rect">
                <a:avLst/>
              </a:prstGeom>
              <a:blipFill>
                <a:blip r:embed="rId11"/>
                <a:stretch>
                  <a:fillRect l="-9184" t="-24590" r="-14286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205863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3688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5" grpId="0"/>
      <p:bldP spid="16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1531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Using the Reciprocal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962400" y="12954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400" dirty="0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4800" y="1981200"/>
            <a:ext cx="8534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000" b="1">
              <a:solidFill>
                <a:schemeClr val="hlink"/>
              </a:solidFill>
            </a:endParaRP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228600" y="1981200"/>
            <a:ext cx="29718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  <a:buFontTx/>
              <a:buAutoNum type="arabicPeriod"/>
            </a:pP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38200" y="1447800"/>
                <a:ext cx="2154164" cy="16870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3600" b="0" i="0" dirty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3600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3600" b="0" i="0" dirty="0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sz="3600" b="0" dirty="0"/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47800"/>
                <a:ext cx="2154164" cy="16870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44689" y="2895244"/>
            <a:ext cx="228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Ask yourself the questions: </a:t>
            </a:r>
          </a:p>
          <a:p>
            <a:endParaRPr lang="en-US" dirty="0"/>
          </a:p>
          <a:p>
            <a:r>
              <a:rPr lang="en-US" dirty="0"/>
              <a:t>Where? </a:t>
            </a:r>
          </a:p>
          <a:p>
            <a:r>
              <a:rPr lang="en-US" dirty="0"/>
              <a:t>What? </a:t>
            </a:r>
          </a:p>
          <a:p>
            <a:r>
              <a:rPr lang="en-US" dirty="0"/>
              <a:t>How? </a:t>
            </a:r>
          </a:p>
          <a:p>
            <a:endParaRPr lang="en-US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3852817" y="1407570"/>
            <a:ext cx="1050846" cy="9546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43400" y="2556976"/>
                <a:ext cx="2936766" cy="786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600" dirty="0"/>
                  <a:t>a </a:t>
                </a:r>
                <a14:m>
                  <m:oMath xmlns:m="http://schemas.openxmlformats.org/officeDocument/2006/math">
                    <m:r>
                      <a:rPr lang="en-US" sz="36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𝑋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56976"/>
                <a:ext cx="2936766" cy="786882"/>
              </a:xfrm>
              <a:prstGeom prst="rect">
                <a:avLst/>
              </a:prstGeom>
              <a:blipFill>
                <a:blip r:embed="rId5"/>
                <a:stretch>
                  <a:fillRect l="-9563" t="-4615" b="-1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667000" y="4600832"/>
                <a:ext cx="6172200" cy="20489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Check your answer by replacing the variable</a:t>
                </a:r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= 8</a:t>
                </a:r>
              </a:p>
              <a:p>
                <a:r>
                  <a:rPr lang="en-US" dirty="0"/>
                  <a:t>Does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?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  <m:r>
                      <a:rPr lang="en-US" b="1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rgbClr val="FF0000"/>
                    </a:solidFill>
                  </a:rPr>
                  <a:t>  </a:t>
                </a:r>
                <a:r>
                  <a:rPr lang="en-US" b="1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  </a:t>
                </a:r>
                <a:r>
                  <a:rPr lang="en-US" b="1" dirty="0">
                    <a:solidFill>
                      <a:srgbClr val="FF0000"/>
                    </a:solidFill>
                  </a:rPr>
                  <a:t>Yes</a:t>
                </a:r>
              </a:p>
              <a:p>
                <a:endParaRPr lang="en-US" sz="1050" dirty="0"/>
              </a:p>
              <a:p>
                <a:r>
                  <a:rPr lang="en-US" dirty="0"/>
                  <a:t>The statement is </a:t>
                </a:r>
                <a:r>
                  <a:rPr lang="en-US" dirty="0">
                    <a:solidFill>
                      <a:srgbClr val="FF0000"/>
                    </a:solidFill>
                  </a:rPr>
                  <a:t>TRUE,</a:t>
                </a:r>
                <a:r>
                  <a:rPr lang="en-US" dirty="0"/>
                  <a:t> your solution is correct.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4600832"/>
                <a:ext cx="6172200" cy="2048959"/>
              </a:xfrm>
              <a:prstGeom prst="rect">
                <a:avLst/>
              </a:prstGeom>
              <a:blipFill>
                <a:blip r:embed="rId6"/>
                <a:stretch>
                  <a:fillRect l="-1581" t="-2381" r="-494" b="-5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1230" y="1220529"/>
                <a:ext cx="2520244" cy="17720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4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sz="4000" b="0" dirty="0"/>
              </a:p>
              <a:p>
                <a:r>
                  <a:rPr lang="en-US" sz="4000" dirty="0"/>
                  <a:t> 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230" y="1220529"/>
                <a:ext cx="2520244" cy="1772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02524" y="1398641"/>
                <a:ext cx="1143000" cy="786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FF0000"/>
                    </a:solidFill>
                  </a:rPr>
                  <a:t>●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524" y="1398641"/>
                <a:ext cx="1143000" cy="786690"/>
              </a:xfrm>
              <a:prstGeom prst="rect">
                <a:avLst/>
              </a:prstGeom>
              <a:blipFill>
                <a:blip r:embed="rId8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471884" y="1454411"/>
                <a:ext cx="771579" cy="786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</a:rPr>
                  <a:t>●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884" y="1454411"/>
                <a:ext cx="771579" cy="786690"/>
              </a:xfrm>
              <a:prstGeom prst="rect">
                <a:avLst/>
              </a:prstGeom>
              <a:blipFill>
                <a:blip r:embed="rId9"/>
                <a:stretch>
                  <a:fillRect l="-20635"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29200" y="3571806"/>
                <a:ext cx="14677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4=16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571806"/>
                <a:ext cx="1467774" cy="369332"/>
              </a:xfrm>
              <a:prstGeom prst="rect">
                <a:avLst/>
              </a:prstGeom>
              <a:blipFill>
                <a:blip r:embed="rId10"/>
                <a:stretch>
                  <a:fillRect l="-4149" r="-4149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17774" y="3916294"/>
                <a:ext cx="15201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5 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1=</m:t>
                    </m:r>
                  </m:oMath>
                </a14:m>
                <a:r>
                  <a:rPr lang="en-US" dirty="0"/>
                  <a:t> 15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774" y="3916294"/>
                <a:ext cx="1520160" cy="369332"/>
              </a:xfrm>
              <a:prstGeom prst="rect">
                <a:avLst/>
              </a:prstGeom>
              <a:blipFill>
                <a:blip r:embed="rId11"/>
                <a:stretch>
                  <a:fillRect l="-7229" t="-24590" r="-10843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1707776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3688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5" grpId="0"/>
      <p:bldP spid="16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1905000"/>
          </a:xfrm>
          <a:noFill/>
        </p:spPr>
        <p:txBody>
          <a:bodyPr/>
          <a:lstStyle/>
          <a:p>
            <a:r>
              <a:rPr lang="en-US" altLang="en-US" sz="6000" b="1" dirty="0"/>
              <a:t>Try these for Practice </a:t>
            </a:r>
            <a:endParaRPr lang="en-US" altLang="en-US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5800" y="4038600"/>
            <a:ext cx="7848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90513" y="2582863"/>
            <a:ext cx="8470900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000" dirty="0"/>
              <a:t>If you have questions, ask!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66800" y="3810000"/>
                <a:ext cx="1049839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810000"/>
                <a:ext cx="1049839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17399" y="3800125"/>
                <a:ext cx="1217128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399" y="3800125"/>
                <a:ext cx="1217128" cy="7013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58000" y="3759695"/>
                <a:ext cx="997581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759695"/>
                <a:ext cx="997581" cy="6938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066800" y="4991100"/>
            <a:ext cx="1049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n = 12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47836" y="4991099"/>
            <a:ext cx="1324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k = 40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1800" y="496773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t = 54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10248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8025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Remember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962400" y="12954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4800" y="1981200"/>
            <a:ext cx="8534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en-US" altLang="en-US" sz="4000" b="1" i="0" u="none" strike="noStrike" kern="1200" cap="none" spc="0" normalizeH="0" baseline="0" noProof="0">
              <a:ln>
                <a:noFill/>
              </a:ln>
              <a:solidFill>
                <a:srgbClr val="FC0128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228600" y="1981200"/>
            <a:ext cx="3657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24384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GOAL of solving equations: </a:t>
            </a:r>
            <a:r>
              <a:rPr lang="en-US" b="1" dirty="0"/>
              <a:t>Find the value of the variable</a:t>
            </a:r>
          </a:p>
          <a:p>
            <a:endParaRPr lang="en-US" b="1" dirty="0"/>
          </a:p>
          <a:p>
            <a:r>
              <a:rPr lang="en-US" b="1" dirty="0"/>
              <a:t>	</a:t>
            </a:r>
            <a:r>
              <a:rPr lang="en-US" dirty="0"/>
              <a:t>To do this, you need to </a:t>
            </a:r>
            <a:r>
              <a:rPr lang="en-US" b="1" dirty="0"/>
              <a:t>ISOLATE</a:t>
            </a:r>
            <a:r>
              <a:rPr lang="en-US" dirty="0"/>
              <a:t> the variable, using 			</a:t>
            </a:r>
            <a:r>
              <a:rPr lang="en-US" b="1" dirty="0"/>
              <a:t>INVERSE OPERATIONS.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89760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77817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838200"/>
          </a:xfrm>
          <a:noFill/>
        </p:spPr>
        <p:txBody>
          <a:bodyPr/>
          <a:lstStyle/>
          <a:p>
            <a:r>
              <a:rPr lang="en-US" altLang="en-US" dirty="0"/>
              <a:t>State the INVERSE of each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3695700" cy="32766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 sz="4000" b="1" dirty="0">
                <a:solidFill>
                  <a:srgbClr val="500093"/>
                </a:solidFill>
              </a:rPr>
              <a:t>Add 23</a:t>
            </a:r>
            <a:endParaRPr lang="en-US" altLang="en-US" sz="4000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sz="4000" b="1" dirty="0">
                <a:solidFill>
                  <a:srgbClr val="500093"/>
                </a:solidFill>
              </a:rPr>
              <a:t>Subtract 18</a:t>
            </a:r>
            <a:endParaRPr lang="en-US" altLang="en-US" sz="4000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sz="4000" b="1" dirty="0">
                <a:solidFill>
                  <a:srgbClr val="500093"/>
                </a:solidFill>
              </a:rPr>
              <a:t>Multiply by -15  </a:t>
            </a:r>
          </a:p>
          <a:p>
            <a:pPr>
              <a:buFontTx/>
              <a:buNone/>
            </a:pPr>
            <a:r>
              <a:rPr lang="en-US" altLang="en-US" sz="4000" b="1" dirty="0">
                <a:solidFill>
                  <a:srgbClr val="500093"/>
                </a:solidFill>
              </a:rPr>
              <a:t>Divide by 8    			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95800" y="1676400"/>
            <a:ext cx="36957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altLang="en-US" sz="4000" b="1" kern="0" dirty="0">
                <a:solidFill>
                  <a:srgbClr val="FF0000"/>
                </a:solidFill>
              </a:rPr>
              <a:t>Sub 23</a:t>
            </a:r>
          </a:p>
          <a:p>
            <a:pPr>
              <a:buFontTx/>
              <a:buNone/>
            </a:pPr>
            <a:r>
              <a:rPr lang="en-US" altLang="en-US" sz="4000" b="1" kern="0" dirty="0">
                <a:solidFill>
                  <a:srgbClr val="FF0000"/>
                </a:solidFill>
              </a:rPr>
              <a:t>Add 18</a:t>
            </a:r>
          </a:p>
          <a:p>
            <a:pPr>
              <a:buFontTx/>
              <a:buNone/>
            </a:pPr>
            <a:r>
              <a:rPr lang="en-US" altLang="en-US" sz="4000" b="1" kern="0" dirty="0">
                <a:solidFill>
                  <a:srgbClr val="FF0000"/>
                </a:solidFill>
              </a:rPr>
              <a:t>Divide by -15  </a:t>
            </a:r>
          </a:p>
          <a:p>
            <a:pPr>
              <a:buFontTx/>
              <a:buNone/>
            </a:pPr>
            <a:r>
              <a:rPr lang="en-US" altLang="en-US" sz="4000" b="1" kern="0" dirty="0">
                <a:solidFill>
                  <a:srgbClr val="FF0000"/>
                </a:solidFill>
              </a:rPr>
              <a:t>Multiply by 8 	</a:t>
            </a: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01271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838200"/>
          </a:xfrm>
          <a:noFill/>
        </p:spPr>
        <p:txBody>
          <a:bodyPr/>
          <a:lstStyle/>
          <a:p>
            <a:r>
              <a:rPr lang="en-US" altLang="en-US" dirty="0"/>
              <a:t>How do we approach the problem?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001000" cy="5257800"/>
          </a:xfrm>
          <a:noFill/>
        </p:spPr>
        <p:txBody>
          <a:bodyPr/>
          <a:lstStyle/>
          <a:p>
            <a:pPr algn="ctr">
              <a:buFontTx/>
              <a:buNone/>
            </a:pPr>
            <a:endParaRPr lang="en-US" altLang="en-US" sz="1800" b="1" dirty="0">
              <a:solidFill>
                <a:srgbClr val="500093"/>
              </a:solidFill>
            </a:endParaRPr>
          </a:p>
          <a:p>
            <a:pPr algn="ctr">
              <a:buFontTx/>
              <a:buNone/>
            </a:pPr>
            <a:r>
              <a:rPr lang="en-US" altLang="en-US" sz="4000" b="1" dirty="0"/>
              <a:t>Ask yourself: 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n-US" altLang="en-US" sz="4000" b="1" dirty="0">
                <a:solidFill>
                  <a:srgbClr val="FF0000"/>
                </a:solidFill>
              </a:rPr>
              <a:t>Where</a:t>
            </a:r>
            <a:r>
              <a:rPr lang="en-US" altLang="en-US" sz="4000" b="1" dirty="0">
                <a:solidFill>
                  <a:srgbClr val="500093"/>
                </a:solidFill>
              </a:rPr>
              <a:t> is the variable? 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n-US" altLang="en-US" sz="4000" b="1" dirty="0">
                <a:solidFill>
                  <a:srgbClr val="FF0000"/>
                </a:solidFill>
              </a:rPr>
              <a:t>What</a:t>
            </a:r>
            <a:r>
              <a:rPr lang="en-US" altLang="en-US" sz="4000" b="1" dirty="0">
                <a:solidFill>
                  <a:srgbClr val="500093"/>
                </a:solidFill>
              </a:rPr>
              <a:t> is done to it? 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n-US" altLang="en-US" sz="4000" b="1" dirty="0">
                <a:solidFill>
                  <a:srgbClr val="FF0000"/>
                </a:solidFill>
              </a:rPr>
              <a:t>How</a:t>
            </a:r>
            <a:r>
              <a:rPr lang="en-US" altLang="en-US" sz="4000" b="1" dirty="0">
                <a:solidFill>
                  <a:srgbClr val="500093"/>
                </a:solidFill>
              </a:rPr>
              <a:t> can I undo that? 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n-US" altLang="en-US" sz="4000" b="1" i="1" u="sng" dirty="0">
                <a:solidFill>
                  <a:srgbClr val="FFFF00"/>
                </a:solidFill>
                <a:effectLst>
                  <a:glow rad="101600">
                    <a:srgbClr val="B89198">
                      <a:alpha val="60000"/>
                    </a:srgbClr>
                  </a:glow>
                </a:effectLst>
              </a:rPr>
              <a:t>Apply it to BOTH sides</a:t>
            </a:r>
            <a:r>
              <a:rPr lang="en-US" altLang="en-US" sz="4000" b="1" dirty="0">
                <a:solidFill>
                  <a:srgbClr val="FFFF00"/>
                </a:solidFill>
                <a:effectLst>
                  <a:glow rad="101600">
                    <a:srgbClr val="B89198">
                      <a:alpha val="60000"/>
                    </a:srgbClr>
                  </a:glow>
                </a:effectLst>
              </a:rPr>
              <a:t>. 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n-US" altLang="en-US" sz="4000" b="1" dirty="0">
                <a:solidFill>
                  <a:schemeClr val="accent6">
                    <a:lumMod val="50000"/>
                  </a:schemeClr>
                </a:solidFill>
              </a:rPr>
              <a:t>Solve and Simplify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06997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0586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7349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Let’s look at an example problem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3886200" y="13716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400" dirty="0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228600" y="1981200"/>
            <a:ext cx="3657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  <a:buFontTx/>
              <a:buAutoNum type="arabicPeriod"/>
            </a:pP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259754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8x = 56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2464431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Ask:</a:t>
            </a:r>
          </a:p>
          <a:p>
            <a:r>
              <a:rPr lang="en-US" b="1" dirty="0"/>
              <a:t>Where is the variable? 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660400" y="1266534"/>
            <a:ext cx="762000" cy="707886"/>
          </a:xfrm>
          <a:prstGeom prst="ellipse">
            <a:avLst/>
          </a:prstGeom>
          <a:noFill/>
          <a:ln w="2857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3522" y="3207603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Ask:</a:t>
            </a:r>
          </a:p>
          <a:p>
            <a:r>
              <a:rPr lang="en-US" b="1" dirty="0"/>
              <a:t>What is done to it? </a:t>
            </a:r>
            <a:endParaRPr lang="en-US" dirty="0"/>
          </a:p>
        </p:txBody>
      </p:sp>
      <p:sp>
        <p:nvSpPr>
          <p:cNvPr id="7" name="Arrow: Up 6"/>
          <p:cNvSpPr/>
          <p:nvPr/>
        </p:nvSpPr>
        <p:spPr bwMode="auto">
          <a:xfrm>
            <a:off x="889000" y="1864383"/>
            <a:ext cx="304800" cy="511314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62300" y="3360003"/>
            <a:ext cx="3086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number by a variable means multiply.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0133" y="3445379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What’s the inverse?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7877" y="4014275"/>
            <a:ext cx="3067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Ask: </a:t>
            </a:r>
          </a:p>
          <a:p>
            <a:r>
              <a:rPr lang="en-US" b="1" dirty="0"/>
              <a:t>How can I undo that? </a:t>
            </a:r>
          </a:p>
        </p:txBody>
      </p:sp>
      <p:sp>
        <p:nvSpPr>
          <p:cNvPr id="12" name="Arrow: Striped Right 11"/>
          <p:cNvSpPr/>
          <p:nvPr/>
        </p:nvSpPr>
        <p:spPr bwMode="auto">
          <a:xfrm rot="5400000">
            <a:off x="6868194" y="4286788"/>
            <a:ext cx="685800" cy="589212"/>
          </a:xfrm>
          <a:prstGeom prst="stripedRight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05600" y="4924294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Divide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4909847"/>
            <a:ext cx="3052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Do: </a:t>
            </a:r>
          </a:p>
          <a:p>
            <a:r>
              <a:rPr lang="en-US" b="1" dirty="0"/>
              <a:t>Apply</a:t>
            </a:r>
            <a:r>
              <a:rPr lang="en-US" dirty="0"/>
              <a:t> it to </a:t>
            </a:r>
            <a:r>
              <a:rPr lang="en-US" u="sng" dirty="0"/>
              <a:t>both sides</a:t>
            </a:r>
            <a:r>
              <a:rPr lang="en-US" dirty="0"/>
              <a:t>. </a:t>
            </a:r>
          </a:p>
        </p:txBody>
      </p:sp>
      <p:cxnSp>
        <p:nvCxnSpPr>
          <p:cNvPr id="21" name="Connector: Elbow 20"/>
          <p:cNvCxnSpPr>
            <a:cxnSpLocks/>
          </p:cNvCxnSpPr>
          <p:nvPr/>
        </p:nvCxnSpPr>
        <p:spPr bwMode="auto">
          <a:xfrm>
            <a:off x="3585633" y="5550975"/>
            <a:ext cx="2662767" cy="621225"/>
          </a:xfrm>
          <a:prstGeom prst="bentConnector3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02048" y="5453692"/>
                <a:ext cx="1550104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56</m:t>
                          </m:r>
                        </m:num>
                        <m:den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048" y="5453692"/>
                <a:ext cx="1550104" cy="9351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25359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  <p:bldP spid="8" grpId="0"/>
      <p:bldP spid="12" grpId="0" animBg="1"/>
      <p:bldP spid="13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7349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Continued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3886200" y="13716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400" dirty="0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228600" y="1981200"/>
            <a:ext cx="3657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  <a:buFontTx/>
              <a:buAutoNum type="arabicPeriod"/>
            </a:pP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57300" y="1684974"/>
            <a:ext cx="198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8x = 56</a:t>
            </a:r>
          </a:p>
          <a:p>
            <a:r>
              <a:rPr lang="en-US" sz="4000" dirty="0"/>
              <a:t> 8      8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253495" y="2318471"/>
            <a:ext cx="685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2286000" y="2318471"/>
            <a:ext cx="685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841879" y="5163234"/>
                <a:ext cx="219483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</a:rPr>
                      <m:t>56÷8</m:t>
                    </m:r>
                  </m:oMath>
                </a14:m>
                <a:r>
                  <a:rPr lang="en-US" sz="3600" dirty="0"/>
                  <a:t> = ?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879" y="5163234"/>
                <a:ext cx="2194832" cy="646331"/>
              </a:xfrm>
              <a:prstGeom prst="rect">
                <a:avLst/>
              </a:prstGeom>
              <a:blipFill>
                <a:blip r:embed="rId5"/>
                <a:stretch>
                  <a:fillRect t="-16038" r="-7778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930878" y="5163233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272545" y="1800210"/>
            <a:ext cx="533400" cy="10180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19200" y="3578426"/>
                <a:ext cx="1485535" cy="10520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56</m:t>
                          </m:r>
                        </m:num>
                        <m:den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578426"/>
                <a:ext cx="1485535" cy="10520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4572000" y="1524000"/>
            <a:ext cx="388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 your answer by putting it in for the variable. </a:t>
            </a:r>
          </a:p>
          <a:p>
            <a:endParaRPr lang="en-US" dirty="0"/>
          </a:p>
          <a:p>
            <a:r>
              <a:rPr lang="en-US" dirty="0"/>
              <a:t>8x = 56</a:t>
            </a:r>
          </a:p>
          <a:p>
            <a:r>
              <a:rPr lang="en-US" dirty="0"/>
              <a:t>8(7) = 56</a:t>
            </a:r>
          </a:p>
          <a:p>
            <a:endParaRPr lang="en-US" dirty="0"/>
          </a:p>
          <a:p>
            <a:r>
              <a:rPr lang="en-US" dirty="0"/>
              <a:t>Does 8 X 7 = 56?  </a:t>
            </a:r>
            <a:r>
              <a:rPr lang="en-US" b="1" dirty="0">
                <a:solidFill>
                  <a:srgbClr val="FF0000"/>
                </a:solidFill>
              </a:rPr>
              <a:t>Yes</a:t>
            </a:r>
          </a:p>
          <a:p>
            <a:endParaRPr lang="en-US" dirty="0"/>
          </a:p>
          <a:p>
            <a:r>
              <a:rPr lang="en-US" dirty="0"/>
              <a:t>Does 56 = 56?  </a:t>
            </a:r>
            <a:r>
              <a:rPr lang="en-US" dirty="0">
                <a:solidFill>
                  <a:srgbClr val="FF0000"/>
                </a:solidFill>
              </a:rPr>
              <a:t>Yes</a:t>
            </a:r>
          </a:p>
          <a:p>
            <a:endParaRPr lang="en-US" dirty="0"/>
          </a:p>
          <a:p>
            <a:r>
              <a:rPr lang="en-US" dirty="0"/>
              <a:t>The statement is </a:t>
            </a:r>
            <a:r>
              <a:rPr lang="en-US" b="1" dirty="0">
                <a:solidFill>
                  <a:srgbClr val="FF0000"/>
                </a:solidFill>
              </a:rPr>
              <a:t>true</a:t>
            </a:r>
            <a:r>
              <a:rPr lang="en-US" dirty="0">
                <a:solidFill>
                  <a:srgbClr val="FF0000"/>
                </a:solidFill>
              </a:rPr>
              <a:t>,</a:t>
            </a:r>
            <a:r>
              <a:rPr lang="en-US" dirty="0"/>
              <a:t> so you have solved the equation!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090920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0528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1531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Let’s try another one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962400" y="12954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400" dirty="0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4800" y="1981200"/>
            <a:ext cx="8534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000" b="1">
              <a:solidFill>
                <a:schemeClr val="hlink"/>
              </a:solidFill>
            </a:endParaRP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228600" y="1981200"/>
            <a:ext cx="29718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  <a:buFontTx/>
              <a:buAutoNum type="arabicPeriod"/>
            </a:pP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1447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4x = 32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1446" y="2141328"/>
            <a:ext cx="228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Ask yourself the questions: </a:t>
            </a:r>
          </a:p>
          <a:p>
            <a:endParaRPr lang="en-US" dirty="0"/>
          </a:p>
          <a:p>
            <a:r>
              <a:rPr lang="en-US" dirty="0"/>
              <a:t>Where? </a:t>
            </a:r>
          </a:p>
          <a:p>
            <a:r>
              <a:rPr lang="en-US" dirty="0"/>
              <a:t>What? </a:t>
            </a:r>
          </a:p>
          <a:p>
            <a:r>
              <a:rPr lang="en-US" dirty="0"/>
              <a:t>How? </a:t>
            </a:r>
          </a:p>
          <a:p>
            <a:endParaRPr lang="en-US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4426673" y="1484531"/>
            <a:ext cx="735271" cy="88525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43400" y="2556976"/>
                <a:ext cx="1485535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56976"/>
                <a:ext cx="1485535" cy="10371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11789" y="3884134"/>
                <a:ext cx="230031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smtClean="0">
                          <a:latin typeface="Cambria Math" panose="02040503050406030204" pitchFamily="18" charset="0"/>
                        </a:rPr>
                        <m:t>32</m:t>
                      </m:r>
                      <m:r>
                        <a:rPr lang="en-US" sz="3600" i="0">
                          <a:latin typeface="Cambria Math" panose="02040503050406030204" pitchFamily="18" charset="0"/>
                        </a:rPr>
                        <m:t>÷4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= ? 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789" y="3884134"/>
                <a:ext cx="2300310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312099" y="3824066"/>
            <a:ext cx="526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67000" y="4600832"/>
            <a:ext cx="6172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Check your answer by replacing the variable</a:t>
            </a:r>
            <a:endParaRPr lang="en-US" dirty="0"/>
          </a:p>
          <a:p>
            <a:r>
              <a:rPr lang="en-US" dirty="0"/>
              <a:t>4X = 32  is  4(8) = 32</a:t>
            </a:r>
          </a:p>
          <a:p>
            <a:r>
              <a:rPr lang="en-US" dirty="0"/>
              <a:t>Does 4 X 8 = 32?  </a:t>
            </a:r>
            <a:r>
              <a:rPr lang="en-US" b="1" dirty="0">
                <a:solidFill>
                  <a:srgbClr val="FF0000"/>
                </a:solidFill>
              </a:rPr>
              <a:t>Yes</a:t>
            </a:r>
          </a:p>
          <a:p>
            <a:r>
              <a:rPr lang="en-US" dirty="0"/>
              <a:t>Does 32 = 32? </a:t>
            </a:r>
            <a:r>
              <a:rPr lang="en-US" b="1" dirty="0">
                <a:solidFill>
                  <a:srgbClr val="FF0000"/>
                </a:solidFill>
              </a:rPr>
              <a:t>Yes</a:t>
            </a:r>
          </a:p>
          <a:p>
            <a:endParaRPr lang="en-US" sz="1050" dirty="0"/>
          </a:p>
          <a:p>
            <a:r>
              <a:rPr lang="en-US" dirty="0"/>
              <a:t>The statement is </a:t>
            </a:r>
            <a:r>
              <a:rPr lang="en-US" dirty="0">
                <a:solidFill>
                  <a:srgbClr val="FF0000"/>
                </a:solidFill>
              </a:rPr>
              <a:t>TRUE,</a:t>
            </a:r>
            <a:r>
              <a:rPr lang="en-US" dirty="0"/>
              <a:t> your solution is correct.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66356" y="1447800"/>
                <a:ext cx="1550104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356" y="1447800"/>
                <a:ext cx="1550104" cy="9219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3257417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3688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305800" cy="1905000"/>
          </a:xfrm>
          <a:noFill/>
        </p:spPr>
        <p:txBody>
          <a:bodyPr/>
          <a:lstStyle/>
          <a:p>
            <a:r>
              <a:rPr lang="en-US" altLang="en-US" sz="6000" b="1" dirty="0"/>
              <a:t>Let’s Look at the other way of solving equations</a:t>
            </a:r>
            <a:endParaRPr lang="en-US" altLang="en-US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5800" y="4038600"/>
            <a:ext cx="7848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57400" y="2811076"/>
                <a:ext cx="5105400" cy="3132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In the following equation, the variable presents as a numerator in a fraction. We have to do these differently. </a:t>
                </a:r>
                <a:r>
                  <a:rPr lang="en-US" b="1" dirty="0"/>
                  <a:t>Remember to ask yourself “Where, What, and How?”</a:t>
                </a:r>
              </a:p>
              <a:p>
                <a:endParaRPr lang="en-US" dirty="0"/>
              </a:p>
              <a:p>
                <a:pPr algn="ctr"/>
                <a:r>
                  <a:rPr lang="en-US" sz="4000" dirty="0"/>
                  <a:t>Ex.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i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4000" i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2811076"/>
                <a:ext cx="5105400" cy="3132524"/>
              </a:xfrm>
              <a:prstGeom prst="rect">
                <a:avLst/>
              </a:prstGeom>
              <a:blipFill>
                <a:blip r:embed="rId4"/>
                <a:stretch>
                  <a:fillRect t="-1556" r="-1075" b="-2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1186648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8025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7349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Continued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3886200" y="13716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endParaRPr lang="en-US" altLang="en-US" sz="4400" dirty="0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228600" y="1981200"/>
            <a:ext cx="3657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609600" indent="-609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  <a:buFontTx/>
              <a:buAutoNum type="arabicPeriod"/>
            </a:pP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57300" y="1684974"/>
                <a:ext cx="1981200" cy="916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4000" i="0" smtClean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en-US" sz="4000" dirty="0"/>
                  <a:t>   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300" y="1684974"/>
                <a:ext cx="1981200" cy="9165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841879" y="5163234"/>
                <a:ext cx="208743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12 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/>
                  <a:t>5 = ?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879" y="5163234"/>
                <a:ext cx="2087431" cy="646331"/>
              </a:xfrm>
              <a:prstGeom prst="rect">
                <a:avLst/>
              </a:prstGeom>
              <a:blipFill>
                <a:blip r:embed="rId6"/>
                <a:stretch>
                  <a:fillRect t="-16038" r="-7872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930878" y="5163233"/>
            <a:ext cx="646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60</a:t>
            </a:r>
          </a:p>
        </p:txBody>
      </p:sp>
      <p:cxnSp>
        <p:nvCxnSpPr>
          <p:cNvPr id="26" name="Straight Connector 25"/>
          <p:cNvCxnSpPr>
            <a:cxnSpLocks/>
          </p:cNvCxnSpPr>
          <p:nvPr/>
        </p:nvCxnSpPr>
        <p:spPr bwMode="auto">
          <a:xfrm>
            <a:off x="685800" y="1828799"/>
            <a:ext cx="1066800" cy="87422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19200" y="3578426"/>
                <a:ext cx="1779333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600" dirty="0"/>
                  <a:t>a</a:t>
                </a:r>
                <a14:m>
                  <m:oMath xmlns:m="http://schemas.openxmlformats.org/officeDocument/2006/math">
                    <m:r>
                      <a:rPr lang="en-US" sz="3600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dirty="0"/>
                  <a:t> 12 </a:t>
                </a:r>
                <a:r>
                  <a:rPr lang="en-US" sz="2800" dirty="0"/>
                  <a:t>● </a:t>
                </a:r>
                <a:r>
                  <a:rPr lang="en-US" sz="3600" dirty="0"/>
                  <a:t>5</a:t>
                </a:r>
              </a:p>
              <a:p>
                <a:r>
                  <a:rPr lang="en-US" sz="3600" dirty="0"/>
                  <a:t> 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578426"/>
                <a:ext cx="1779333" cy="1107996"/>
              </a:xfrm>
              <a:prstGeom prst="rect">
                <a:avLst/>
              </a:prstGeom>
              <a:blipFill>
                <a:blip r:embed="rId7"/>
                <a:stretch>
                  <a:fillRect l="-15411" t="-13187" r="-14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72000" y="1524000"/>
                <a:ext cx="3886200" cy="4479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Check your answer by putting it in for the variable. 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r>
                            <a:rPr lang="en-US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i="0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Does 60 ÷ 5 = 12?  </a:t>
                </a:r>
                <a:r>
                  <a:rPr lang="en-US" b="1" dirty="0">
                    <a:solidFill>
                      <a:srgbClr val="FF0000"/>
                    </a:solidFill>
                  </a:rPr>
                  <a:t>Yes</a:t>
                </a:r>
              </a:p>
              <a:p>
                <a:endParaRPr lang="en-US" dirty="0"/>
              </a:p>
              <a:p>
                <a:r>
                  <a:rPr lang="en-US" dirty="0"/>
                  <a:t>Does 12 = 12?  </a:t>
                </a:r>
                <a:r>
                  <a:rPr lang="en-US" dirty="0">
                    <a:solidFill>
                      <a:srgbClr val="FF0000"/>
                    </a:solidFill>
                  </a:rPr>
                  <a:t>Yes</a:t>
                </a:r>
              </a:p>
              <a:p>
                <a:endParaRPr lang="en-US" dirty="0"/>
              </a:p>
              <a:p>
                <a:r>
                  <a:rPr lang="en-US" dirty="0"/>
                  <a:t>The statement is </a:t>
                </a:r>
                <a:r>
                  <a:rPr lang="en-US" b="1" dirty="0">
                    <a:solidFill>
                      <a:srgbClr val="FF0000"/>
                    </a:solidFill>
                  </a:rPr>
                  <a:t>true</a:t>
                </a:r>
                <a:r>
                  <a:rPr lang="en-US" dirty="0">
                    <a:solidFill>
                      <a:srgbClr val="FF0000"/>
                    </a:solidFill>
                  </a:rPr>
                  <a:t>,</a:t>
                </a:r>
                <a:r>
                  <a:rPr lang="en-US" dirty="0"/>
                  <a:t> so you have solved the equation!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24000"/>
                <a:ext cx="3886200" cy="4479496"/>
              </a:xfrm>
              <a:prstGeom prst="rect">
                <a:avLst/>
              </a:prstGeom>
              <a:blipFill>
                <a:blip r:embed="rId8"/>
                <a:stretch>
                  <a:fillRect l="-2351" t="-1088" r="-3448" b="-21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71500" y="1828800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●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19400" y="1828799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●5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37732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0528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8" grpId="0"/>
      <p:bldP spid="3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12.8|4.6|12.9|15.1|7.5|7.8|8.7|11.1|6.4|6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12.8|4.6|12.9|15.1|7.5|7.8|8.7|11.1|6.4|6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23.8|26|15.4|72.5|2.1|13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12.8|4.6|12.9|15.1|7.5|7.8|8.7|11.1|6.4|6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12.8|4.6|12.9|15.1|7.5|7.8|8.7|11.1|6.4|6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2.7|6.8|2|3|3.7|31.8|13|4.6|11|11.3|5.2|4.3|17.9|6.8|2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2.7|6.8|2|3|3.7|31.8|13|4.6|11|11.3|5.2|4.3|17.9|6.8|2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2.7|6.8|2|3|3.7|31.8|13|4.6|11|11.3|5.2|4.3|17.9|6.8|2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0|0|20.4|5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37.3|14.1|19.8|1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5.4|3.9|11.6|12.4|18.3|3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3.8|20.7|5.1|5.6|6|35.2|5|5.6|2.9|7.3|4.6|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12.8|4.6|12.9|15.1|7.5|7.8|8.7|11.1|6.4|6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TIMING" val="|2.7|6.8|2|3|3.7|31.8|13|4.6|11|11.3|5.2|4.3|17.9|6.8|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A27C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CEB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8CF4EA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C5F8F3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DA4B5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ECFD7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DA4B5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ECFD7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8CF4EA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C5F8F3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8CF4EA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C5F8F3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EAEC5E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3F4B6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000000"/>
    </a:dk1>
    <a:lt1>
      <a:srgbClr val="EAEC5E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3F4B6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7.xml><?xml version="1.0" encoding="utf-8"?>
<a:themeOverride xmlns:a="http://schemas.openxmlformats.org/drawingml/2006/main">
  <a:clrScheme name="">
    <a:dk1>
      <a:srgbClr val="000000"/>
    </a:dk1>
    <a:lt1>
      <a:srgbClr val="EAEC5E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3F4B6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18.xml><?xml version="1.0" encoding="utf-8"?>
<a:themeOverride xmlns:a="http://schemas.openxmlformats.org/drawingml/2006/main">
  <a:clrScheme name="">
    <a:dk1>
      <a:srgbClr val="000000"/>
    </a:dk1>
    <a:lt1>
      <a:srgbClr val="FFA27C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CEB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EAEC5E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3F4B6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DA4B5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ECFD7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DA4B5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ECFD7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8CF4EA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C5F8F3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8CF4EA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C5F8F3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EAEC5E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3F4B6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A27C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CEB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8CF4EA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C5F8F3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</TotalTime>
  <Pages>44</Pages>
  <Words>840</Words>
  <Application>Microsoft Macintosh PowerPoint</Application>
  <PresentationFormat>On-screen Show (4:3)</PresentationFormat>
  <Paragraphs>202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Cambria Math</vt:lpstr>
      <vt:lpstr>Times New Roman</vt:lpstr>
      <vt:lpstr>Wingdings</vt:lpstr>
      <vt:lpstr>Microsoft Office 98</vt:lpstr>
      <vt:lpstr>Algebra:  1-Step Equations</vt:lpstr>
      <vt:lpstr>Remember</vt:lpstr>
      <vt:lpstr>State the INVERSE of each</vt:lpstr>
      <vt:lpstr>How do we approach the problem?</vt:lpstr>
      <vt:lpstr>Let’s look at an example problem</vt:lpstr>
      <vt:lpstr>Continued</vt:lpstr>
      <vt:lpstr>Let’s try another one</vt:lpstr>
      <vt:lpstr>Let’s Look at the other way of solving equations</vt:lpstr>
      <vt:lpstr>Continued</vt:lpstr>
      <vt:lpstr>Continued</vt:lpstr>
      <vt:lpstr>Try these  Remember to show your work!</vt:lpstr>
      <vt:lpstr>Check your answers</vt:lpstr>
      <vt:lpstr>Multiplicative Inverse</vt:lpstr>
      <vt:lpstr>Identifying when to USE the Recip</vt:lpstr>
      <vt:lpstr>Using the Reciprocal</vt:lpstr>
      <vt:lpstr>Using the Reciprocal</vt:lpstr>
      <vt:lpstr>Using the Reciprocal</vt:lpstr>
      <vt:lpstr>Try these for Practice 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Solve Equations with Multiplication and Division</dc:title>
  <dc:subject/>
  <dc:creator>lavonda_evans@live.com</dc:creator>
  <cp:keywords/>
  <dc:description/>
  <cp:lastModifiedBy>Microsoft Office User</cp:lastModifiedBy>
  <cp:revision>53</cp:revision>
  <cp:lastPrinted>2009-04-22T19:24:48Z</cp:lastPrinted>
  <dcterms:created xsi:type="dcterms:W3CDTF">1998-10-14T18:24:24Z</dcterms:created>
  <dcterms:modified xsi:type="dcterms:W3CDTF">2018-07-19T22:11:30Z</dcterms:modified>
</cp:coreProperties>
</file>