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F3399"/>
    <a:srgbClr val="00CCFF"/>
    <a:srgbClr val="FFCCFF"/>
    <a:srgbClr val="FFFFCC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1"/>
    <p:restoredTop sz="94676"/>
  </p:normalViewPr>
  <p:slideViewPr>
    <p:cSldViewPr>
      <p:cViewPr varScale="1">
        <p:scale>
          <a:sx n="101" d="100"/>
          <a:sy n="101" d="100"/>
        </p:scale>
        <p:origin x="192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6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CC59C7-DEF2-48F7-9EC0-24A840CE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507CB-49AD-48CC-BC1E-913D7F62B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8B4BE-FF39-40E9-B04E-324B76564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CCD91-5F03-427D-8D73-012BAAB9C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572B6-C1D3-4036-B247-E68A4D558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32F10-9650-47C5-A4D6-BBA7CA5F7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6B6FD-2502-4673-8E66-352B5C53E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E2B6E-81E6-41E9-AF7D-972F80F5D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7ED0E-2781-4602-9313-A3B0EC3F4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C49A-1E89-4530-B9DE-AFE940371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31C05-12D6-4EDE-9607-E6C1BE62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A1D38-D912-4FDF-9441-2204EF0ED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53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4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6AD5D471-3471-40F3-8516-B222615E2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55575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>
                <a:solidFill>
                  <a:srgbClr val="FF0066"/>
                </a:solidFill>
                <a:latin typeface="Comic Sans MS" pitchFamily="66" charset="0"/>
              </a:rPr>
              <a:t>ALGEBRA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 1 – Step Equations</a:t>
            </a:r>
          </a:p>
          <a:p>
            <a:pPr eaLnBrk="1" hangingPunct="1">
              <a:defRPr/>
            </a:pPr>
            <a:r>
              <a:rPr lang="en-US" dirty="0">
                <a:latin typeface="Comic Sans MS" pitchFamily="66" charset="0"/>
              </a:rPr>
              <a:t>Addition/Subtraction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3399"/>
                </a:solidFill>
              </a:rPr>
              <a:t>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3200400" cy="609600"/>
          </a:xfrm>
        </p:spPr>
        <p:txBody>
          <a:bodyPr/>
          <a:lstStyle/>
          <a:p>
            <a:r>
              <a:rPr lang="en-US" sz="2800" i="1" dirty="0"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  +   23   =   91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5908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3300"/>
                </a:solidFill>
                <a:latin typeface="Comic Sans MS" pitchFamily="66" charset="0"/>
              </a:rPr>
              <a:t>  -  23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9400" y="25908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3300"/>
                </a:solidFill>
                <a:latin typeface="Comic Sans MS" pitchFamily="66" charset="0"/>
              </a:rPr>
              <a:t>- 23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3429000"/>
            <a:ext cx="1600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24200" y="3429000"/>
            <a:ext cx="838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752600" y="3733800"/>
            <a:ext cx="2057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    =    68</a:t>
            </a:r>
          </a:p>
        </p:txBody>
      </p:sp>
      <p:sp>
        <p:nvSpPr>
          <p:cNvPr id="13" name="Oval 12"/>
          <p:cNvSpPr/>
          <p:nvPr/>
        </p:nvSpPr>
        <p:spPr>
          <a:xfrm>
            <a:off x="4876800" y="2133600"/>
            <a:ext cx="228600" cy="2286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34000" y="1752600"/>
            <a:ext cx="38100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i="1" dirty="0">
                <a:latin typeface="Comic Sans MS" pitchFamily="66" charset="0"/>
              </a:rPr>
              <a:t>k</a:t>
            </a:r>
            <a:r>
              <a:rPr lang="en-US" sz="2800" dirty="0">
                <a:latin typeface="Comic Sans MS" pitchFamily="66" charset="0"/>
              </a:rPr>
              <a:t>   +   15   =  -  63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10200" y="3429000"/>
            <a:ext cx="1600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543800" y="3429000"/>
            <a:ext cx="1066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67400" y="25146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3300"/>
                </a:solidFill>
                <a:latin typeface="Comic Sans MS" pitchFamily="66" charset="0"/>
              </a:rPr>
              <a:t>-   15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67600" y="25146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3300"/>
                </a:solidFill>
                <a:latin typeface="Comic Sans MS" pitchFamily="66" charset="0"/>
              </a:rPr>
              <a:t>-  15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72200" y="3733800"/>
            <a:ext cx="2438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latin typeface="Comic Sans MS" pitchFamily="66" charset="0"/>
              </a:rPr>
              <a:t>k</a:t>
            </a:r>
            <a:r>
              <a:rPr lang="en-US" sz="2800" dirty="0">
                <a:latin typeface="Comic Sans MS" pitchFamily="66" charset="0"/>
              </a:rPr>
              <a:t>   =     - 78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3399"/>
                </a:solidFill>
              </a:rPr>
              <a:t>SUBTRACTING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sz="2800" dirty="0"/>
              <a:t>To solve a Subtraction Equation – you perform the inverse operation which is </a:t>
            </a:r>
            <a:r>
              <a:rPr lang="en-US" sz="2800" i="1" dirty="0">
                <a:solidFill>
                  <a:srgbClr val="00CCFF"/>
                </a:solidFill>
              </a:rPr>
              <a:t>addition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2819400"/>
            <a:ext cx="5486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2667000"/>
            <a:ext cx="4419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Comic Sans MS" pitchFamily="66" charset="0"/>
              </a:rPr>
              <a:t>   x  -   12    =   58</a:t>
            </a:r>
          </a:p>
        </p:txBody>
      </p:sp>
      <p:sp>
        <p:nvSpPr>
          <p:cNvPr id="6" name="Rectangle 5"/>
          <p:cNvSpPr/>
          <p:nvPr/>
        </p:nvSpPr>
        <p:spPr>
          <a:xfrm>
            <a:off x="2895600" y="2895600"/>
            <a:ext cx="1295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CCFF"/>
                </a:solidFill>
                <a:latin typeface="Comic Sans MS" pitchFamily="66" charset="0"/>
              </a:rPr>
              <a:t>+   12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2895600"/>
            <a:ext cx="1295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CCFF"/>
                </a:solidFill>
                <a:latin typeface="Comic Sans MS" pitchFamily="66" charset="0"/>
              </a:rPr>
              <a:t>+ 12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438400" y="4191000"/>
            <a:ext cx="18288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24400" y="4191000"/>
            <a:ext cx="1143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09800" y="4343400"/>
            <a:ext cx="21336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    +   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43400" y="4267200"/>
            <a:ext cx="14478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  70</a:t>
            </a:r>
            <a:r>
              <a:rPr lang="en-US" dirty="0"/>
              <a:t>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0" y="4343400"/>
            <a:ext cx="914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1905000" y="5410200"/>
            <a:ext cx="2209800" cy="990600"/>
          </a:xfrm>
          <a:prstGeom prst="cloudCallout">
            <a:avLst>
              <a:gd name="adj1" fmla="val 17098"/>
              <a:gd name="adj2" fmla="val -8557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Leave out “0”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96000" y="3048000"/>
            <a:ext cx="2667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Check your answer: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Does  70 –  12  =  58 ?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3333E-6 L 0.00417 0.09444 " pathEditMode="fixed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2.22222E-6 L -0.0125 0.0944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111E-6 L 0.15 1.11111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6" grpId="1"/>
      <p:bldP spid="7" grpId="2"/>
      <p:bldP spid="7" grpId="3"/>
      <p:bldP spid="13" grpId="0"/>
      <p:bldP spid="13" grpId="1"/>
      <p:bldP spid="14" grpId="0"/>
      <p:bldP spid="15" grpId="0"/>
      <p:bldP spid="15" grpId="1"/>
      <p:bldP spid="16" grpId="0" animBg="1"/>
      <p:bldP spid="16" grpId="1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99"/>
                </a:solidFill>
              </a:rPr>
              <a:t>Another Example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600200"/>
            <a:ext cx="4572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  -  9   =   - 3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752600"/>
            <a:ext cx="1295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CCFF"/>
                </a:solidFill>
                <a:latin typeface="Comic Sans MS" pitchFamily="66" charset="0"/>
              </a:rPr>
              <a:t>+  9</a:t>
            </a:r>
          </a:p>
        </p:txBody>
      </p:sp>
      <p:sp>
        <p:nvSpPr>
          <p:cNvPr id="5" name="Rectangle 4"/>
          <p:cNvSpPr/>
          <p:nvPr/>
        </p:nvSpPr>
        <p:spPr>
          <a:xfrm>
            <a:off x="3657600" y="1752600"/>
            <a:ext cx="1295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CCFF"/>
                </a:solidFill>
                <a:latin typeface="Comic Sans MS" pitchFamily="66" charset="0"/>
              </a:rPr>
              <a:t>+ 9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752600" y="3124200"/>
            <a:ext cx="152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0" y="3124200"/>
            <a:ext cx="8382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24000" y="3200400"/>
            <a:ext cx="18288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  +  0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29000" y="3276600"/>
            <a:ext cx="1219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 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00200" y="3200400"/>
            <a:ext cx="914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4419600"/>
            <a:ext cx="4191000" cy="190500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Check your answer:  </a:t>
            </a:r>
          </a:p>
          <a:p>
            <a:pPr algn="ctr"/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Does  6   -   9   =   - 3 ?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0416 0.105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0416 0.105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11111E-6 L 0.125 -1.11111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10" grpId="0"/>
      <p:bldP spid="10" grpId="1"/>
      <p:bldP spid="11" grpId="0"/>
      <p:bldP spid="12" grpId="0"/>
      <p:bldP spid="12" grpId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3399"/>
                </a:solidFill>
              </a:rPr>
              <a:t>YOUR TURN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1981200"/>
            <a:ext cx="3200400" cy="60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i="1" kern="0" dirty="0">
                <a:effectLst>
                  <a:outerShdw blurRad="38100" dist="38100" dir="2700000" algn="tl">
                    <a:srgbClr val="010199"/>
                  </a:outerShdw>
                </a:effectLst>
                <a:latin typeface="Comic Sans MS" pitchFamily="66" charset="0"/>
                <a:cs typeface="+mn-cs"/>
              </a:rPr>
              <a:t>c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  -  13   =   51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828800"/>
            <a:ext cx="3505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i="1" dirty="0">
                <a:latin typeface="Comic Sans MS" pitchFamily="66" charset="0"/>
              </a:rPr>
              <a:t>k</a:t>
            </a:r>
            <a:r>
              <a:rPr lang="en-US" sz="2800" dirty="0">
                <a:latin typeface="Comic Sans MS" pitchFamily="66" charset="0"/>
              </a:rPr>
              <a:t>   -  15   =  - 32</a:t>
            </a:r>
          </a:p>
        </p:txBody>
      </p:sp>
      <p:sp>
        <p:nvSpPr>
          <p:cNvPr id="5" name="Oval 4"/>
          <p:cNvSpPr/>
          <p:nvPr/>
        </p:nvSpPr>
        <p:spPr>
          <a:xfrm>
            <a:off x="4876800" y="2133600"/>
            <a:ext cx="228600" cy="2286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590800"/>
            <a:ext cx="990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CCFF"/>
                </a:solidFill>
                <a:latin typeface="Comic Sans MS" pitchFamily="66" charset="0"/>
              </a:rPr>
              <a:t>+ 13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2590800"/>
            <a:ext cx="990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CCFF"/>
                </a:solidFill>
                <a:latin typeface="Comic Sans MS" pitchFamily="66" charset="0"/>
              </a:rPr>
              <a:t>+ 13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3200400"/>
            <a:ext cx="1371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43200" y="3200400"/>
            <a:ext cx="990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15000" y="2590800"/>
            <a:ext cx="990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CCFF"/>
                </a:solidFill>
                <a:latin typeface="Comic Sans MS" pitchFamily="66" charset="0"/>
              </a:rPr>
              <a:t>+  15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39000" y="2590800"/>
            <a:ext cx="990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CCFF"/>
                </a:solidFill>
                <a:latin typeface="Comic Sans MS" pitchFamily="66" charset="0"/>
              </a:rPr>
              <a:t>+ 15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334000" y="3200400"/>
            <a:ext cx="1371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162800" y="3200400"/>
            <a:ext cx="990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05000" y="3352800"/>
            <a:ext cx="1828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itchFamily="66" charset="0"/>
              </a:rPr>
              <a:t>C  =   64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9800" y="3276600"/>
            <a:ext cx="2209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latin typeface="Comic Sans MS" pitchFamily="66" charset="0"/>
              </a:rPr>
              <a:t>k</a:t>
            </a:r>
            <a:r>
              <a:rPr lang="en-US" sz="2800" dirty="0">
                <a:latin typeface="Comic Sans MS" pitchFamily="66" charset="0"/>
              </a:rPr>
              <a:t>   =    - 17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Negative Variable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600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If a negative is in front of the variable, you must divide by  a  -1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0" y="2667000"/>
            <a:ext cx="37338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x  +  14     =   22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819400"/>
            <a:ext cx="1143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-  14</a:t>
            </a:r>
          </a:p>
        </p:txBody>
      </p:sp>
      <p:sp>
        <p:nvSpPr>
          <p:cNvPr id="8" name="Rectangle 7"/>
          <p:cNvSpPr/>
          <p:nvPr/>
        </p:nvSpPr>
        <p:spPr>
          <a:xfrm>
            <a:off x="5181600" y="2819400"/>
            <a:ext cx="1143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-  14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48000" y="3962400"/>
            <a:ext cx="1752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81600" y="3962400"/>
            <a:ext cx="990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19400" y="4038600"/>
            <a:ext cx="2057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-x   +  0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81600" y="4038600"/>
            <a:ext cx="1219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 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71800" y="4038600"/>
            <a:ext cx="1143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x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19600" y="4724400"/>
            <a:ext cx="685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38800" y="4724400"/>
            <a:ext cx="60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343400" y="4800600"/>
            <a:ext cx="914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86400" y="4800600"/>
            <a:ext cx="914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67200" y="5486400"/>
            <a:ext cx="21336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  =  - 8</a:t>
            </a:r>
          </a:p>
        </p:txBody>
      </p:sp>
      <p:sp>
        <p:nvSpPr>
          <p:cNvPr id="24" name="Left Arrow Callout 23"/>
          <p:cNvSpPr/>
          <p:nvPr/>
        </p:nvSpPr>
        <p:spPr>
          <a:xfrm>
            <a:off x="6477000" y="4343400"/>
            <a:ext cx="1981200" cy="7620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 negative = negative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44444E-6 L -0.00417 0.08334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417 0.0944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1375 -4.44444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  <p:bldP spid="8" grpId="1"/>
      <p:bldP spid="13" grpId="0"/>
      <p:bldP spid="13" grpId="1"/>
      <p:bldP spid="14" grpId="0"/>
      <p:bldP spid="15" grpId="0"/>
      <p:bldP spid="15" grpId="1"/>
      <p:bldP spid="20" grpId="0"/>
      <p:bldP spid="21" grpId="0"/>
      <p:bldP spid="22" grpId="0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99"/>
                </a:solidFill>
              </a:rPr>
              <a:t>Try this one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743200" y="1752600"/>
            <a:ext cx="35052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- m  +  4  =  - 3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2667000"/>
            <a:ext cx="838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- 4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7800" y="2667000"/>
            <a:ext cx="838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- 4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124200" y="3200400"/>
            <a:ext cx="1752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57800" y="3200400"/>
            <a:ext cx="914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86200" y="3429000"/>
            <a:ext cx="1066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76800" y="3429000"/>
            <a:ext cx="13716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- 7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038600" y="4191000"/>
            <a:ext cx="83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57800" y="4191000"/>
            <a:ext cx="838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191000" y="4267200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Comic Sans MS" pitchFamily="66" charset="0"/>
              </a:rPr>
              <a:t>- 1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10200" y="4267200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Comic Sans MS" pitchFamily="66" charset="0"/>
              </a:rPr>
              <a:t>- 1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43400" y="5181600"/>
            <a:ext cx="1752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m =  7</a:t>
            </a:r>
          </a:p>
        </p:txBody>
      </p:sp>
      <p:sp>
        <p:nvSpPr>
          <p:cNvPr id="18" name="Left Arrow Callout 17"/>
          <p:cNvSpPr/>
          <p:nvPr/>
        </p:nvSpPr>
        <p:spPr>
          <a:xfrm>
            <a:off x="6477000" y="3733800"/>
            <a:ext cx="1981200" cy="7620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 negatives  =  positive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1" grpId="0"/>
      <p:bldP spid="15" grpId="0"/>
      <p:bldP spid="16" grpId="0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CCFF"/>
                </a:solidFill>
              </a:rPr>
              <a:t>What is an </a:t>
            </a:r>
            <a:r>
              <a:rPr lang="en-US" i="1">
                <a:solidFill>
                  <a:srgbClr val="00CCFF"/>
                </a:solidFill>
                <a:latin typeface="Comic Sans MS" pitchFamily="66" charset="0"/>
              </a:rPr>
              <a:t>equation </a:t>
            </a:r>
            <a:r>
              <a:rPr lang="en-US">
                <a:solidFill>
                  <a:srgbClr val="00CCFF"/>
                </a:solidFill>
              </a:rPr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An </a:t>
            </a:r>
            <a:r>
              <a:rPr lang="en-US" sz="2800" i="1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equation</a:t>
            </a:r>
            <a:r>
              <a:rPr lang="en-US" sz="2800"/>
              <a:t> is a statement that says two amounts are equal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19600" y="2895600"/>
            <a:ext cx="0" cy="2133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200400" y="3124200"/>
            <a:ext cx="2438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743200" y="3124200"/>
            <a:ext cx="914400" cy="762000"/>
          </a:xfrm>
          <a:prstGeom prst="flowChartExtra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5105400" y="3124200"/>
            <a:ext cx="990600" cy="762000"/>
          </a:xfrm>
          <a:prstGeom prst="flowChartExtra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3505200" y="4953000"/>
            <a:ext cx="1905000" cy="304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533400" y="4114800"/>
            <a:ext cx="2362200" cy="1828800"/>
          </a:xfrm>
          <a:prstGeom prst="cloudCallout">
            <a:avLst>
              <a:gd name="adj1" fmla="val 56921"/>
              <a:gd name="adj2" fmla="val -45051"/>
            </a:avLst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Tahoma" pitchFamily="34" charset="0"/>
              </a:rPr>
              <a:t>Think of an old fashioned balance</a:t>
            </a:r>
          </a:p>
          <a:p>
            <a:pPr algn="ctr"/>
            <a:r>
              <a:rPr lang="en-US">
                <a:latin typeface="Tahoma" pitchFamily="34" charset="0"/>
              </a:rPr>
              <a:t>scale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971800" y="3505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45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181600" y="3505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42 + 3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6400800" y="4114800"/>
            <a:ext cx="2209800" cy="1524000"/>
          </a:xfrm>
          <a:prstGeom prst="cloudCallout">
            <a:avLst>
              <a:gd name="adj1" fmla="val -63218"/>
              <a:gd name="adj2" fmla="val -4197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>
                <a:latin typeface="Tahoma" pitchFamily="34" charset="0"/>
              </a:rPr>
              <a:t>Both side must equal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animBg="1"/>
      <p:bldP spid="7173" grpId="0" animBg="1"/>
      <p:bldP spid="7174" grpId="0" animBg="1"/>
      <p:bldP spid="7175" grpId="0" animBg="1"/>
      <p:bldP spid="7176" grpId="0" animBg="1"/>
      <p:bldP spid="7177" grpId="0" animBg="1"/>
      <p:bldP spid="7177" grpId="1" animBg="1"/>
      <p:bldP spid="7178" grpId="0"/>
      <p:bldP spid="7179" grpId="0"/>
      <p:bldP spid="71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CCFF"/>
                </a:solidFill>
              </a:rPr>
              <a:t>Keeping it Balance</a:t>
            </a:r>
            <a:r>
              <a:rPr lang="en-US" i="1">
                <a:solidFill>
                  <a:srgbClr val="00CCFF"/>
                </a:solidFill>
                <a:latin typeface="Comic Sans MS" pitchFamily="66" charset="0"/>
              </a:rPr>
              <a:t> </a:t>
            </a:r>
            <a:r>
              <a:rPr lang="en-US">
                <a:solidFill>
                  <a:srgbClr val="00CCFF"/>
                </a:solidFill>
              </a:rPr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If I remove weight from one side – then I have to remove the same amount of weight from the other side to keep the scale balanced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419600" y="3276600"/>
            <a:ext cx="0" cy="2133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200400" y="3429000"/>
            <a:ext cx="2438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2819400" y="3429000"/>
            <a:ext cx="914400" cy="762000"/>
          </a:xfrm>
          <a:prstGeom prst="flowChartExtra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105400" y="3429000"/>
            <a:ext cx="990600" cy="762000"/>
          </a:xfrm>
          <a:prstGeom prst="flowChartExtra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3505200" y="5334000"/>
            <a:ext cx="1905000" cy="304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048000" y="3810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45</a:t>
            </a:r>
          </a:p>
        </p:txBody>
      </p:sp>
      <p:sp>
        <p:nvSpPr>
          <p:cNvPr id="5130" name="Rectangle 14"/>
          <p:cNvSpPr>
            <a:spLocks noChangeArrowheads="1"/>
          </p:cNvSpPr>
          <p:nvPr/>
        </p:nvSpPr>
        <p:spPr bwMode="auto">
          <a:xfrm>
            <a:off x="51816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42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486400" y="3810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Tahoma" pitchFamily="34" charset="0"/>
              </a:rPr>
              <a:t>- 3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971800" y="4419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-3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048000" y="3810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</a:rPr>
              <a:t>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300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31" grpId="0"/>
      <p:bldP spid="9232" grpId="0"/>
      <p:bldP spid="9232" grpId="1"/>
      <p:bldP spid="92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CCFF"/>
                </a:solidFill>
              </a:rPr>
              <a:t>How to Solve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940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To solve an equation means to find the value of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the variable that makes the equation true.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To do this, you must get the variable on one side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of the equation by itself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4495800"/>
            <a:ext cx="19050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itchFamily="66" charset="0"/>
              </a:rPr>
              <a:t>x  =  5 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y  =  6  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a   = 2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CCFF"/>
                </a:solidFill>
              </a:rPr>
              <a:t>INTEGER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Before we can solve equations we must review our integer rules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CCFF"/>
                </a:solidFill>
              </a:rPr>
              <a:t>Adding Integers Rules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86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solidFill>
                  <a:srgbClr val="FF33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SAME</a:t>
            </a:r>
            <a:r>
              <a:rPr lang="en-US" sz="2400" dirty="0"/>
              <a:t> </a:t>
            </a:r>
            <a:r>
              <a:rPr lang="en-US" sz="1800" dirty="0"/>
              <a:t>sign </a:t>
            </a:r>
            <a:r>
              <a:rPr lang="en-US" sz="2400" dirty="0"/>
              <a:t>-  </a:t>
            </a:r>
            <a:r>
              <a:rPr lang="en-US" sz="2400" dirty="0">
                <a:solidFill>
                  <a:srgbClr val="FF33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Add</a:t>
            </a:r>
            <a:r>
              <a:rPr lang="en-US" sz="2400" dirty="0"/>
              <a:t> </a:t>
            </a:r>
            <a:r>
              <a:rPr lang="en-US" sz="1800" dirty="0"/>
              <a:t>numbers</a:t>
            </a:r>
          </a:p>
          <a:p>
            <a:pPr eaLnBrk="1" hangingPunct="1">
              <a:defRPr/>
            </a:pPr>
            <a:r>
              <a:rPr lang="en-US" sz="1800" dirty="0"/>
              <a:t> keep sign of   larger number</a:t>
            </a:r>
            <a:r>
              <a:rPr lang="en-US" sz="2400" dirty="0"/>
              <a:t>  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953000" y="1828800"/>
            <a:ext cx="152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+  3</a:t>
            </a:r>
          </a:p>
          <a:p>
            <a:pPr>
              <a:spcBef>
                <a:spcPct val="50000"/>
              </a:spcBef>
            </a:pPr>
            <a:r>
              <a:rPr lang="en-US" sz="2400" u="sng">
                <a:latin typeface="Tahoma" pitchFamily="34" charset="0"/>
              </a:rPr>
              <a:t>+  3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+  6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858000" y="1828800"/>
            <a:ext cx="121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>
                <a:latin typeface="Tahoma" pitchFamily="34" charset="0"/>
              </a:rPr>
              <a:t>  8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u="sng">
                <a:latin typeface="Tahoma" pitchFamily="34" charset="0"/>
              </a:rPr>
              <a:t>  9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>
                <a:latin typeface="Tahoma" pitchFamily="34" charset="0"/>
              </a:rPr>
              <a:t> 17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33400" y="4191000"/>
            <a:ext cx="411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dirty="0">
                <a:solidFill>
                  <a:srgbClr val="FF33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>
                <a:solidFill>
                  <a:srgbClr val="FF33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DIFFERENT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signs -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   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    </a:t>
            </a:r>
            <a:r>
              <a:rPr lang="en-US" sz="2400" dirty="0">
                <a:solidFill>
                  <a:srgbClr val="FF33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Subtract</a:t>
            </a: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numbers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keep sign of larger number</a:t>
            </a:r>
            <a:r>
              <a:rPr lang="en-US" sz="20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 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029200" y="4267200"/>
            <a:ext cx="1066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+  3</a:t>
            </a:r>
          </a:p>
          <a:p>
            <a:pPr>
              <a:spcBef>
                <a:spcPct val="50000"/>
              </a:spcBef>
            </a:pPr>
            <a:r>
              <a:rPr lang="en-US" sz="2400" u="sng">
                <a:latin typeface="Tahoma" pitchFamily="34" charset="0"/>
              </a:rPr>
              <a:t> -  6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 -  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858000" y="4267200"/>
            <a:ext cx="121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 - 8</a:t>
            </a:r>
          </a:p>
          <a:p>
            <a:pPr>
              <a:spcBef>
                <a:spcPct val="50000"/>
              </a:spcBef>
            </a:pPr>
            <a:r>
              <a:rPr lang="en-US" sz="2400" u="sng">
                <a:latin typeface="Tahoma" pitchFamily="34" charset="0"/>
              </a:rPr>
              <a:t>+ 9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71" grpId="0"/>
      <p:bldP spid="11272" grpId="0"/>
      <p:bldP spid="11274" grpId="0" build="p"/>
      <p:bldP spid="11275" grpId="0"/>
      <p:bldP spid="11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CCFF"/>
                </a:solidFill>
              </a:rPr>
              <a:t>Multiplying / Dividing Integer Rules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371600"/>
            <a:ext cx="7467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r>
              <a:rPr lang="en-US" sz="3200" dirty="0">
                <a:solidFill>
                  <a:srgbClr val="FF3399"/>
                </a:solidFill>
                <a:latin typeface="Comic Sans MS" pitchFamily="66" charset="0"/>
              </a:rPr>
              <a:t>1  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</a:rPr>
              <a:t>negative</a:t>
            </a:r>
            <a:r>
              <a:rPr lang="en-US" sz="3200" dirty="0">
                <a:solidFill>
                  <a:srgbClr val="FF3399"/>
                </a:solidFill>
                <a:latin typeface="Comic Sans MS" pitchFamily="66" charset="0"/>
              </a:rPr>
              <a:t>   =   negative</a:t>
            </a:r>
          </a:p>
          <a:p>
            <a:pPr algn="ctr"/>
            <a:r>
              <a:rPr lang="en-US" sz="3200" dirty="0">
                <a:solidFill>
                  <a:srgbClr val="FF3399"/>
                </a:solidFill>
                <a:latin typeface="Comic Sans MS" pitchFamily="66" charset="0"/>
              </a:rPr>
              <a:t>2 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</a:rPr>
              <a:t>negatives </a:t>
            </a:r>
            <a:r>
              <a:rPr lang="en-US" sz="3200" dirty="0">
                <a:solidFill>
                  <a:srgbClr val="FF3399"/>
                </a:solidFill>
                <a:latin typeface="Comic Sans MS" pitchFamily="66" charset="0"/>
              </a:rPr>
              <a:t> =  positive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3276600"/>
            <a:ext cx="3276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3 (- 1)  =   - 3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4038600"/>
            <a:ext cx="3276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- 5 (- 4)  =  20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562600" y="3429000"/>
            <a:ext cx="1447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33528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 6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91200" y="3962400"/>
            <a:ext cx="990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867400" y="40386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0" y="3505200"/>
            <a:ext cx="1371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-3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15000" y="48768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 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5000" y="54864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-  2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91200" y="5486400"/>
            <a:ext cx="990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858000" y="50292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11" grpId="0"/>
      <p:bldP spid="12" grpId="0"/>
      <p:bldP spid="13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CCFF"/>
                </a:solidFill>
              </a:rPr>
              <a:t>ADDING EQUATIONS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To solve an Addition Equation – you perform the inverse operation which is </a:t>
            </a:r>
            <a:r>
              <a:rPr lang="en-US" sz="2800" i="1" dirty="0">
                <a:solidFill>
                  <a:srgbClr val="FF3399"/>
                </a:solidFill>
              </a:rPr>
              <a:t>subtraction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None/>
              <a:defRPr/>
            </a:pPr>
            <a:endParaRPr lang="en-US" sz="36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2895600"/>
            <a:ext cx="4038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x   +   5    =  43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32004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US" sz="3200" dirty="0">
                <a:latin typeface="Comic Sans MS" pitchFamily="66" charset="0"/>
              </a:rPr>
              <a:t>    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3200400"/>
            <a:ext cx="1295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US" sz="3200" dirty="0">
                <a:latin typeface="Comic Sans MS" pitchFamily="66" charset="0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133600" y="4343400"/>
            <a:ext cx="1905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95800" y="4343400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114800" y="4419600"/>
            <a:ext cx="152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Comic Sans MS" pitchFamily="66" charset="0"/>
              </a:rPr>
              <a:t>  =   38</a:t>
            </a:r>
          </a:p>
        </p:txBody>
      </p:sp>
      <p:sp>
        <p:nvSpPr>
          <p:cNvPr id="17" name="Cloud Callout 16"/>
          <p:cNvSpPr/>
          <p:nvPr/>
        </p:nvSpPr>
        <p:spPr>
          <a:xfrm>
            <a:off x="2286000" y="5486400"/>
            <a:ext cx="2133600" cy="1066800"/>
          </a:xfrm>
          <a:prstGeom prst="cloudCallout">
            <a:avLst>
              <a:gd name="adj1" fmla="val 3275"/>
              <a:gd name="adj2" fmla="val -83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Leave out the “0”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4419600"/>
            <a:ext cx="1828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  +  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2200" y="4419600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19800" y="2895600"/>
            <a:ext cx="2819400" cy="2362200"/>
          </a:xfrm>
          <a:prstGeom prst="rect">
            <a:avLst/>
          </a:prstGeom>
          <a:noFill/>
          <a:ln w="31750">
            <a:solidFill>
              <a:srgbClr val="00CCFF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Check your answer: 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Does  38  +  5  =  43 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0416 0.0833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0417 0.0722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12917 1.11111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13" grpId="0"/>
      <p:bldP spid="17" grpId="0" animBg="1"/>
      <p:bldP spid="17" grpId="1" animBg="1"/>
      <p:bldP spid="19" grpId="0"/>
      <p:bldP spid="19" grpId="1"/>
      <p:bldP spid="20" grpId="0"/>
      <p:bldP spid="20" grpId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FF99"/>
                </a:solidFill>
              </a:rPr>
              <a:t>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2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     x   +  44   =   - 106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1524000"/>
            <a:ext cx="13716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3300"/>
                </a:solidFill>
                <a:latin typeface="Comic Sans MS" pitchFamily="66" charset="0"/>
              </a:rPr>
              <a:t>-  44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0" y="1524000"/>
            <a:ext cx="13716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3300"/>
                </a:solidFill>
                <a:latin typeface="Comic Sans MS" pitchFamily="66" charset="0"/>
              </a:rPr>
              <a:t>-  44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47800" y="2819400"/>
            <a:ext cx="18288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62400" y="2819400"/>
            <a:ext cx="10668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47800" y="2971800"/>
            <a:ext cx="18288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   +   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29000" y="2971800"/>
            <a:ext cx="1676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=  - 150</a:t>
            </a:r>
          </a:p>
        </p:txBody>
      </p:sp>
      <p:sp>
        <p:nvSpPr>
          <p:cNvPr id="14" name="Left Arrow Callout 13"/>
          <p:cNvSpPr/>
          <p:nvPr/>
        </p:nvSpPr>
        <p:spPr>
          <a:xfrm>
            <a:off x="5257800" y="1676400"/>
            <a:ext cx="2895600" cy="8382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94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Like signs -  add keep sign negative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0" y="2971800"/>
            <a:ext cx="609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4572000"/>
            <a:ext cx="4800600" cy="121920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dirty="0">
                <a:solidFill>
                  <a:srgbClr val="002060"/>
                </a:solidFill>
              </a:rPr>
              <a:t>Check your answer:  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Does     -150   +   44   =   -106 ?   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 0.0888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 0.088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2.22222E-6 L 0.13333 0.01111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11" grpId="0"/>
      <p:bldP spid="11" grpId="1"/>
      <p:bldP spid="12" grpId="0"/>
      <p:bldP spid="14" grpId="0" animBg="1"/>
      <p:bldP spid="15" grpId="1"/>
      <p:bldP spid="15" grpId="2"/>
      <p:bldP spid="16" grpId="0" animBg="1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853</TotalTime>
  <Words>536</Words>
  <Application>Microsoft Macintosh PowerPoint</Application>
  <PresentationFormat>On-screen Show 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Comic Sans MS</vt:lpstr>
      <vt:lpstr>Tahoma</vt:lpstr>
      <vt:lpstr>Wingdings</vt:lpstr>
      <vt:lpstr>Orbit</vt:lpstr>
      <vt:lpstr>ALGEBRA</vt:lpstr>
      <vt:lpstr>What is an equation ?</vt:lpstr>
      <vt:lpstr>Keeping it Balance ?</vt:lpstr>
      <vt:lpstr>How to Solve ?</vt:lpstr>
      <vt:lpstr>INTEGER RULES</vt:lpstr>
      <vt:lpstr>Adding Integers Rules</vt:lpstr>
      <vt:lpstr>Multiplying / Dividing Integer Rules</vt:lpstr>
      <vt:lpstr>ADDING EQUATIONS</vt:lpstr>
      <vt:lpstr>Another Example</vt:lpstr>
      <vt:lpstr>YOUR TURN</vt:lpstr>
      <vt:lpstr>SUBTRACTING EQUATIONS</vt:lpstr>
      <vt:lpstr>Another Example</vt:lpstr>
      <vt:lpstr>YOUR TURN</vt:lpstr>
      <vt:lpstr>Negative Variable ?</vt:lpstr>
      <vt:lpstr>Try this one …</vt:lpstr>
    </vt:vector>
  </TitlesOfParts>
  <Company>Windham School District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Woodman</dc:creator>
  <cp:lastModifiedBy>Microsoft Office User</cp:lastModifiedBy>
  <cp:revision>39</cp:revision>
  <dcterms:created xsi:type="dcterms:W3CDTF">2012-03-07T14:32:07Z</dcterms:created>
  <dcterms:modified xsi:type="dcterms:W3CDTF">2018-07-19T22:11:03Z</dcterms:modified>
</cp:coreProperties>
</file>