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256" r:id="rId2"/>
    <p:sldId id="259" r:id="rId3"/>
    <p:sldId id="269" r:id="rId4"/>
    <p:sldId id="266" r:id="rId5"/>
    <p:sldId id="267" r:id="rId6"/>
    <p:sldId id="264" r:id="rId7"/>
    <p:sldId id="258" r:id="rId8"/>
    <p:sldId id="268" r:id="rId9"/>
    <p:sldId id="261" r:id="rId10"/>
    <p:sldId id="260" r:id="rId11"/>
    <p:sldId id="280" r:id="rId12"/>
    <p:sldId id="270" r:id="rId13"/>
    <p:sldId id="279" r:id="rId14"/>
    <p:sldId id="271" r:id="rId15"/>
    <p:sldId id="272" r:id="rId16"/>
    <p:sldId id="265" r:id="rId17"/>
    <p:sldId id="276" r:id="rId18"/>
    <p:sldId id="262" r:id="rId19"/>
    <p:sldId id="275" r:id="rId20"/>
    <p:sldId id="274" r:id="rId21"/>
    <p:sldId id="281" r:id="rId22"/>
    <p:sldId id="273" r:id="rId23"/>
    <p:sldId id="277" r:id="rId24"/>
    <p:sldId id="282" r:id="rId25"/>
    <p:sldId id="278" r:id="rId26"/>
    <p:sldId id="257" r:id="rId27"/>
  </p:sldIdLst>
  <p:sldSz cx="12192000" cy="6858000"/>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323B8DED-EBA2-4766-908C-A1784D075350}" type="datetimeFigureOut">
              <a:rPr lang="en-US" smtClean="0"/>
              <a:t>6/15/2022</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12" name="Group 11"/>
          <p:cNvGrpSpPr/>
          <p:nvPr userDrawn="1"/>
        </p:nvGrpSpPr>
        <p:grpSpPr>
          <a:xfrm>
            <a:off x="0" y="1354976"/>
            <a:ext cx="12192000" cy="5503024"/>
            <a:chOff x="687278" y="1354975"/>
            <a:chExt cx="9144000" cy="5503025"/>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7255" t="20859" r="73275" b="953"/>
            <a:stretch/>
          </p:blipFill>
          <p:spPr>
            <a:xfrm>
              <a:off x="687278" y="1354975"/>
              <a:ext cx="1844366" cy="5503025"/>
            </a:xfrm>
            <a:prstGeom prst="rect">
              <a:avLst/>
            </a:prstGeom>
          </p:spPr>
        </p:pic>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r="3411"/>
            <a:stretch/>
          </p:blipFill>
          <p:spPr>
            <a:xfrm>
              <a:off x="2474284" y="5037513"/>
              <a:ext cx="7356994" cy="1820487"/>
            </a:xfrm>
            <a:prstGeom prst="rect">
              <a:avLst/>
            </a:prstGeom>
          </p:spPr>
        </p:pic>
        <p:sp>
          <p:nvSpPr>
            <p:cNvPr id="16" name="Rectangle 15"/>
            <p:cNvSpPr/>
            <p:nvPr userDrawn="1"/>
          </p:nvSpPr>
          <p:spPr>
            <a:xfrm>
              <a:off x="2474284" y="1354976"/>
              <a:ext cx="7356994" cy="3682537"/>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ext Placeholder 14"/>
          <p:cNvSpPr>
            <a:spLocks noGrp="1"/>
          </p:cNvSpPr>
          <p:nvPr>
            <p:ph type="body" sz="quarter" idx="10"/>
          </p:nvPr>
        </p:nvSpPr>
        <p:spPr>
          <a:xfrm>
            <a:off x="3651841" y="2299018"/>
            <a:ext cx="7419975" cy="931862"/>
          </a:xfrm>
        </p:spPr>
        <p:txBody>
          <a:bodyPr>
            <a:noAutofit/>
          </a:bodyPr>
          <a:lstStyle>
            <a:lvl1pPr marL="0" indent="0" algn="ctr">
              <a:buNone/>
              <a:defRPr sz="4800"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pic>
        <p:nvPicPr>
          <p:cNvPr id="8" name="Picture 7" descr="Icon&#10;&#10;Description automatically generated">
            <a:extLst>
              <a:ext uri="{FF2B5EF4-FFF2-40B4-BE49-F238E27FC236}">
                <a16:creationId xmlns:a16="http://schemas.microsoft.com/office/drawing/2014/main" id="{8CC96AF5-6017-07A7-3D97-1DC264F4A9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72812" y="156833"/>
            <a:ext cx="2276193" cy="1033272"/>
          </a:xfrm>
          <a:prstGeom prst="rect">
            <a:avLst/>
          </a:prstGeom>
        </p:spPr>
      </p:pic>
    </p:spTree>
    <p:extLst>
      <p:ext uri="{BB962C8B-B14F-4D97-AF65-F5344CB8AC3E}">
        <p14:creationId xmlns:p14="http://schemas.microsoft.com/office/powerpoint/2010/main" val="265630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14772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471353"/>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1600" y="1471353"/>
            <a:ext cx="6172200" cy="46373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8200" y="3148792"/>
            <a:ext cx="3932237" cy="29599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71822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482826"/>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600" y="1482827"/>
            <a:ext cx="6172200" cy="467690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8200" y="3150525"/>
            <a:ext cx="3932237" cy="30092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83175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741A1-E075-4A77-8317-1C6D1E49FF66}" type="datetime1">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54754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454727"/>
            <a:ext cx="2628900" cy="47222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76301" y="1454727"/>
            <a:ext cx="7734300" cy="472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AC7A17-4B7D-4D6E-B9C2-D28203B9BD80}" type="datetime1">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235276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1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303" y="365136"/>
            <a:ext cx="9629503" cy="787269"/>
          </a:xfrm>
        </p:spPr>
        <p:txBody>
          <a:bodyPr/>
          <a:lstStyle/>
          <a:p>
            <a:r>
              <a:rPr lang="en-US"/>
              <a:t>Click to edit Master title style</a:t>
            </a:r>
          </a:p>
        </p:txBody>
      </p:sp>
    </p:spTree>
    <p:extLst>
      <p:ext uri="{BB962C8B-B14F-4D97-AF65-F5344CB8AC3E}">
        <p14:creationId xmlns:p14="http://schemas.microsoft.com/office/powerpoint/2010/main" val="19705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151400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074" t="20847" r="8681" b="9286"/>
          <a:stretch/>
        </p:blipFill>
        <p:spPr>
          <a:xfrm>
            <a:off x="1" y="1"/>
            <a:ext cx="12244625" cy="5686425"/>
          </a:xfrm>
          <a:prstGeom prst="rect">
            <a:avLst/>
          </a:prstGeom>
        </p:spPr>
      </p:pic>
      <p:sp>
        <p:nvSpPr>
          <p:cNvPr id="11" name="Title Placeholder 1"/>
          <p:cNvSpPr>
            <a:spLocks noGrp="1"/>
          </p:cNvSpPr>
          <p:nvPr>
            <p:ph type="title"/>
          </p:nvPr>
        </p:nvSpPr>
        <p:spPr>
          <a:xfrm>
            <a:off x="123827" y="5780384"/>
            <a:ext cx="9105900" cy="829246"/>
          </a:xfrm>
          <a:prstGeom prst="rect">
            <a:avLst/>
          </a:prstGeom>
        </p:spPr>
        <p:txBody>
          <a:bodyPr vert="horz" lIns="91440" tIns="45720" rIns="91440" bIns="45720" rtlCol="0" anchor="ctr">
            <a:normAutofit/>
          </a:bodyPr>
          <a:lstStyle>
            <a:lvl1pPr algn="l">
              <a:defRPr/>
            </a:lvl1pPr>
          </a:lstStyle>
          <a:p>
            <a:r>
              <a:rPr lang="en-US"/>
              <a:t>Click to edit Master title style</a:t>
            </a:r>
            <a:endParaRPr lang="en-US" dirty="0"/>
          </a:p>
        </p:txBody>
      </p:sp>
      <p:sp>
        <p:nvSpPr>
          <p:cNvPr id="12" name="TextBox 11"/>
          <p:cNvSpPr txBox="1"/>
          <p:nvPr userDrawn="1"/>
        </p:nvSpPr>
        <p:spPr>
          <a:xfrm>
            <a:off x="9314347" y="5828900"/>
            <a:ext cx="2877653" cy="47320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825" b="1" dirty="0">
                <a:solidFill>
                  <a:schemeClr val="tx1"/>
                </a:solidFill>
                <a:latin typeface="+mn-lt"/>
              </a:rPr>
              <a:t>12385 Township Rd</a:t>
            </a:r>
            <a:r>
              <a:rPr lang="en-US" sz="825" b="1" baseline="0" dirty="0">
                <a:solidFill>
                  <a:schemeClr val="tx1"/>
                </a:solidFill>
                <a:latin typeface="+mn-lt"/>
              </a:rPr>
              <a:t> 215 | PO Box 894</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825" b="1" baseline="0" dirty="0">
                <a:solidFill>
                  <a:schemeClr val="tx1"/>
                </a:solidFill>
                <a:latin typeface="+mn-lt"/>
              </a:rPr>
              <a:t>Findlay, Ohio 45840</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825" b="1" kern="1200" dirty="0">
                <a:solidFill>
                  <a:schemeClr val="tx1"/>
                </a:solidFill>
                <a:latin typeface="+mn-lt"/>
                <a:ea typeface="+mn-ea"/>
                <a:cs typeface="+mn-cs"/>
              </a:rPr>
              <a:t>877-298-5853</a:t>
            </a:r>
            <a:r>
              <a:rPr lang="en-US" sz="825" b="1" kern="1200" baseline="0" dirty="0">
                <a:solidFill>
                  <a:schemeClr val="tx1"/>
                </a:solidFill>
                <a:latin typeface="+mn-lt"/>
                <a:ea typeface="+mn-ea"/>
                <a:cs typeface="+mn-cs"/>
              </a:rPr>
              <a:t> | </a:t>
            </a:r>
            <a:r>
              <a:rPr lang="en-US" sz="825" b="1" kern="1200" dirty="0">
                <a:solidFill>
                  <a:schemeClr val="tx1"/>
                </a:solidFill>
                <a:latin typeface="+mn-lt"/>
                <a:ea typeface="+mn-ea"/>
                <a:cs typeface="+mn-cs"/>
              </a:rPr>
              <a:t>www.oneenergy.com</a:t>
            </a:r>
            <a:endParaRPr lang="en-US" sz="825" b="1" dirty="0">
              <a:solidFill>
                <a:schemeClr val="tx1"/>
              </a:solidFill>
              <a:latin typeface="+mn-lt"/>
            </a:endParaRPr>
          </a:p>
        </p:txBody>
      </p:sp>
      <p:cxnSp>
        <p:nvCxnSpPr>
          <p:cNvPr id="3" name="Straight Connector 2"/>
          <p:cNvCxnSpPr/>
          <p:nvPr userDrawn="1"/>
        </p:nvCxnSpPr>
        <p:spPr>
          <a:xfrm>
            <a:off x="9314348" y="5895575"/>
            <a:ext cx="1" cy="598864"/>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44593152-F833-21DD-2539-E597D9B400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3594" y="265114"/>
            <a:ext cx="2336623" cy="1060704"/>
          </a:xfrm>
          <a:prstGeom prst="rect">
            <a:avLst/>
          </a:prstGeom>
        </p:spPr>
      </p:pic>
    </p:spTree>
    <p:extLst>
      <p:ext uri="{BB962C8B-B14F-4D97-AF65-F5344CB8AC3E}">
        <p14:creationId xmlns:p14="http://schemas.microsoft.com/office/powerpoint/2010/main" val="231485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144396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39789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A9B29F-4592-471E-BAC3-27AE3182B56C}" type="datetime1">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96180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95941"/>
            <a:ext cx="10363200" cy="23876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1524000" y="434187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33E46F-87FE-46F2-961E-ECA482E6E173}" type="datetime1">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295656672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985" y="374073"/>
            <a:ext cx="8839403" cy="79802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8200" y="15144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5144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6BD660-C672-4606-9D09-165DFF4FC29C}" type="datetime1">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38345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C463DC-FC82-4ED9-AC86-9975A7C3DDCC}" type="datetime1">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42047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05149" y="365127"/>
            <a:ext cx="8948651" cy="8024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6/15/2022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62"/>
            <a:ext cx="12192000" cy="53951"/>
          </a:xfrm>
          <a:prstGeom prst="rect">
            <a:avLst/>
          </a:prstGeom>
          <a:solidFill>
            <a:srgbClr val="004A8B"/>
          </a:solidFill>
          <a:ln>
            <a:noFill/>
          </a:ln>
          <a:effectLst/>
        </p:spPr>
        <p:txBody>
          <a:bodyPr vert="horz" wrap="square" lIns="20596" tIns="20596" rIns="20596" bIns="20596" numCol="1" anchor="t" anchorCtr="0" compatLnSpc="1">
            <a:prstTxWarp prst="textNoShape">
              <a:avLst/>
            </a:prstTxWarp>
          </a:bodyPr>
          <a:lstStyle/>
          <a:p>
            <a:endParaRPr lang="en-US" sz="1013" dirty="0"/>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8201" y="379612"/>
            <a:ext cx="1101433" cy="773474"/>
          </a:xfrm>
          <a:prstGeom prst="rect">
            <a:avLst/>
          </a:prstGeom>
        </p:spPr>
      </p:pic>
    </p:spTree>
    <p:extLst>
      <p:ext uri="{BB962C8B-B14F-4D97-AF65-F5344CB8AC3E}">
        <p14:creationId xmlns:p14="http://schemas.microsoft.com/office/powerpoint/2010/main" val="1307707659"/>
      </p:ext>
    </p:extLst>
  </p:cSld>
  <p:clrMap bg1="lt1" tx1="dk1" bg2="lt2" tx2="dk2" accent1="accent1" accent2="accent2" accent3="accent3" accent4="accent4" accent5="accent5" accent6="accent6" hlink="hlink" folHlink="folHlink"/>
  <p:sldLayoutIdLst>
    <p:sldLayoutId id="2147483673" r:id="rId1"/>
    <p:sldLayoutId id="2147483663" r:id="rId2"/>
    <p:sldLayoutId id="2147483674" r:id="rId3"/>
    <p:sldLayoutId id="2147483675" r:id="rId4"/>
    <p:sldLayoutId id="2147483664" r:id="rId5"/>
    <p:sldLayoutId id="2147483665" r:id="rId6"/>
    <p:sldLayoutId id="2147483662" r:id="rId7"/>
    <p:sldLayoutId id="2147483666" r:id="rId8"/>
    <p:sldLayoutId id="2147483667" r:id="rId9"/>
    <p:sldLayoutId id="2147483668" r:id="rId10"/>
    <p:sldLayoutId id="2147483669" r:id="rId11"/>
    <p:sldLayoutId id="2147483670" r:id="rId12"/>
    <p:sldLayoutId id="2147483671" r:id="rId13"/>
    <p:sldLayoutId id="2147483672" r:id="rId14"/>
    <p:sldLayoutId id="2147483650" r:id="rId15"/>
  </p:sldLayoutIdLst>
  <p:hf hdr="0" ftr="0" dt="0"/>
  <p:txStyles>
    <p:titleStyle>
      <a:lvl1pPr algn="r" defTabSz="914400" rtl="0" eaLnBrk="1" latinLnBrk="0" hangingPunct="1">
        <a:lnSpc>
          <a:spcPct val="90000"/>
        </a:lnSpc>
        <a:spcBef>
          <a:spcPct val="0"/>
        </a:spcBef>
        <a:buNone/>
        <a:defRPr sz="3000" b="1" i="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C10741-A0E5-4B6A-8F04-7EA613470AF1}"/>
              </a:ext>
            </a:extLst>
          </p:cNvPr>
          <p:cNvSpPr/>
          <p:nvPr/>
        </p:nvSpPr>
        <p:spPr>
          <a:xfrm>
            <a:off x="3310280" y="1573512"/>
            <a:ext cx="7283823" cy="4595104"/>
          </a:xfrm>
          <a:prstGeom prst="rect">
            <a:avLst/>
          </a:prstGeom>
        </p:spPr>
        <p:txBody>
          <a:bodyPr wrap="square">
            <a:spAutoFit/>
          </a:bodyPr>
          <a:lstStyle/>
          <a:p>
            <a:pPr algn="ctr" defTabSz="914400">
              <a:lnSpc>
                <a:spcPct val="200000"/>
              </a:lnSpc>
              <a:spcBef>
                <a:spcPts val="1800"/>
              </a:spcBef>
            </a:pPr>
            <a:r>
              <a:rPr lang="en-US" sz="4800" b="1" cap="all" dirty="0">
                <a:solidFill>
                  <a:prstClr val="white"/>
                </a:solidFill>
                <a:latin typeface="Century Gothic" panose="020B0502020202020204"/>
              </a:rPr>
              <a:t>Understanding Recordable Injuries</a:t>
            </a:r>
          </a:p>
          <a:p>
            <a:pPr algn="ctr" defTabSz="914400">
              <a:lnSpc>
                <a:spcPct val="90000"/>
              </a:lnSpc>
              <a:spcBef>
                <a:spcPts val="1000"/>
              </a:spcBef>
            </a:pPr>
            <a:endParaRPr lang="en-US" sz="2800" b="1" cap="all" dirty="0">
              <a:solidFill>
                <a:prstClr val="white"/>
              </a:solidFill>
              <a:latin typeface="Century Gothic" panose="020B0502020202020204"/>
            </a:endParaRPr>
          </a:p>
          <a:p>
            <a:pPr algn="ctr" defTabSz="914400">
              <a:lnSpc>
                <a:spcPct val="90000"/>
              </a:lnSpc>
              <a:spcBef>
                <a:spcPts val="1000"/>
              </a:spcBef>
            </a:pPr>
            <a:r>
              <a:rPr lang="en-US" sz="2800" b="1" cap="all" dirty="0">
                <a:solidFill>
                  <a:prstClr val="white"/>
                </a:solidFill>
                <a:latin typeface="Century Gothic" panose="020B0502020202020204"/>
              </a:rPr>
              <a:t>Chelsea </a:t>
            </a:r>
            <a:r>
              <a:rPr lang="en-US" sz="2800" b="1" cap="all" dirty="0" err="1">
                <a:solidFill>
                  <a:prstClr val="white"/>
                </a:solidFill>
                <a:latin typeface="Century Gothic" panose="020B0502020202020204"/>
              </a:rPr>
              <a:t>bumb</a:t>
            </a:r>
            <a:endParaRPr lang="en-US" sz="2800" b="1" cap="all" dirty="0">
              <a:solidFill>
                <a:prstClr val="white"/>
              </a:solidFill>
              <a:latin typeface="Century Gothic" panose="020B0502020202020204"/>
            </a:endParaRPr>
          </a:p>
          <a:p>
            <a:pPr algn="ctr" defTabSz="914400">
              <a:lnSpc>
                <a:spcPct val="90000"/>
              </a:lnSpc>
              <a:spcBef>
                <a:spcPts val="1000"/>
              </a:spcBef>
            </a:pPr>
            <a:r>
              <a:rPr lang="en-US" sz="2800" b="1" cap="all" dirty="0">
                <a:solidFill>
                  <a:prstClr val="white"/>
                </a:solidFill>
                <a:latin typeface="Century Gothic" panose="020B0502020202020204"/>
              </a:rPr>
              <a:t>6/15/2022</a:t>
            </a:r>
          </a:p>
        </p:txBody>
      </p:sp>
    </p:spTree>
    <p:extLst>
      <p:ext uri="{BB962C8B-B14F-4D97-AF65-F5344CB8AC3E}">
        <p14:creationId xmlns:p14="http://schemas.microsoft.com/office/powerpoint/2010/main" val="32895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How does a recordable affect us?</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p:txBody>
          <a:bodyPr>
            <a:normAutofit fontScale="85000" lnSpcReduction="20000"/>
          </a:bodyPr>
          <a:lstStyle/>
          <a:p>
            <a:r>
              <a:rPr lang="en-US" dirty="0"/>
              <a:t>If OE has a recordable, what will happen? </a:t>
            </a:r>
          </a:p>
          <a:p>
            <a:pPr lvl="1"/>
            <a:r>
              <a:rPr lang="en-US" dirty="0"/>
              <a:t>Was there a worker's comp claim? </a:t>
            </a:r>
          </a:p>
          <a:p>
            <a:pPr lvl="2"/>
            <a:r>
              <a:rPr lang="en-US" dirty="0"/>
              <a:t>Yes – EMR will increase</a:t>
            </a:r>
          </a:p>
          <a:p>
            <a:pPr lvl="2"/>
            <a:r>
              <a:rPr lang="en-US" dirty="0"/>
              <a:t>No – EMR will not adjust due to this incident</a:t>
            </a:r>
          </a:p>
          <a:p>
            <a:pPr lvl="1"/>
            <a:r>
              <a:rPr lang="en-US" dirty="0"/>
              <a:t>TRIR will increase</a:t>
            </a:r>
          </a:p>
          <a:p>
            <a:pPr lvl="1"/>
            <a:endParaRPr lang="en-US" dirty="0"/>
          </a:p>
          <a:p>
            <a:pPr marL="457200" indent="-457200">
              <a:buFont typeface="+mj-lt"/>
              <a:buAutoNum type="arabicPeriod"/>
            </a:pPr>
            <a:r>
              <a:rPr lang="en-US" dirty="0"/>
              <a:t>OE may lose out on projects due to safety statistics</a:t>
            </a:r>
          </a:p>
          <a:p>
            <a:pPr marL="457200" indent="-457200">
              <a:buFont typeface="+mj-lt"/>
              <a:buAutoNum type="arabicPeriod"/>
            </a:pPr>
            <a:r>
              <a:rPr lang="en-US" dirty="0"/>
              <a:t>OE may lose credibility in its safety and quality programs</a:t>
            </a:r>
          </a:p>
          <a:p>
            <a:pPr marL="457200" indent="-457200">
              <a:buFont typeface="+mj-lt"/>
              <a:buAutoNum type="arabicPeriod"/>
            </a:pPr>
            <a:r>
              <a:rPr lang="en-US" dirty="0"/>
              <a:t>OE may not be able to self-perform all projects</a:t>
            </a:r>
          </a:p>
          <a:p>
            <a:pPr marL="457200" indent="-457200">
              <a:buFont typeface="+mj-lt"/>
              <a:buAutoNum type="arabicPeriod"/>
            </a:pPr>
            <a:r>
              <a:rPr lang="en-US" dirty="0"/>
              <a:t>OE will be under a microscope when moving to a customer’s facility</a:t>
            </a:r>
          </a:p>
          <a:p>
            <a:pPr marL="457200" indent="-457200">
              <a:buFont typeface="+mj-lt"/>
              <a:buAutoNum type="arabicPeriod"/>
            </a:pPr>
            <a:endParaRPr lang="en-US" dirty="0"/>
          </a:p>
          <a:p>
            <a:pPr marL="0" indent="0">
              <a:buNone/>
            </a:pPr>
            <a:r>
              <a:rPr lang="en-US" dirty="0"/>
              <a:t>We guarantee safe projects. </a:t>
            </a:r>
          </a:p>
          <a:p>
            <a:pPr marL="0" indent="0">
              <a:buNone/>
            </a:pPr>
            <a:r>
              <a:rPr lang="en-US" dirty="0"/>
              <a:t>If we have 2 recordable injuries on a project, we could be forced to hire 100% subcontractors at our cost. </a:t>
            </a:r>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10</a:t>
            </a:fld>
            <a:endParaRPr lang="en-US" dirty="0"/>
          </a:p>
        </p:txBody>
      </p:sp>
    </p:spTree>
    <p:extLst>
      <p:ext uri="{BB962C8B-B14F-4D97-AF65-F5344CB8AC3E}">
        <p14:creationId xmlns:p14="http://schemas.microsoft.com/office/powerpoint/2010/main" val="148226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BBA5-3B1C-432A-983E-30140F0D6F7F}"/>
              </a:ext>
            </a:extLst>
          </p:cNvPr>
          <p:cNvSpPr>
            <a:spLocks noGrp="1"/>
          </p:cNvSpPr>
          <p:nvPr>
            <p:ph type="title"/>
          </p:nvPr>
        </p:nvSpPr>
        <p:spPr/>
        <p:txBody>
          <a:bodyPr/>
          <a:lstStyle/>
          <a:p>
            <a:r>
              <a:rPr lang="en-US" dirty="0"/>
              <a:t>Recordables during work</a:t>
            </a:r>
          </a:p>
        </p:txBody>
      </p:sp>
      <p:sp>
        <p:nvSpPr>
          <p:cNvPr id="3" name="Content Placeholder 2">
            <a:extLst>
              <a:ext uri="{FF2B5EF4-FFF2-40B4-BE49-F238E27FC236}">
                <a16:creationId xmlns:a16="http://schemas.microsoft.com/office/drawing/2014/main" id="{85DACA05-0F8D-1B2A-8366-BE7378FFC401}"/>
              </a:ext>
            </a:extLst>
          </p:cNvPr>
          <p:cNvSpPr>
            <a:spLocks noGrp="1"/>
          </p:cNvSpPr>
          <p:nvPr>
            <p:ph idx="1"/>
          </p:nvPr>
        </p:nvSpPr>
        <p:spPr/>
        <p:txBody>
          <a:bodyPr/>
          <a:lstStyle/>
          <a:p>
            <a:r>
              <a:rPr lang="en-US" dirty="0"/>
              <a:t>If you are “at work” there is no way to not be at work</a:t>
            </a:r>
          </a:p>
          <a:p>
            <a:r>
              <a:rPr lang="en-US" dirty="0"/>
              <a:t>Work means doing tasks that benefit the company or being on company time</a:t>
            </a:r>
          </a:p>
          <a:p>
            <a:r>
              <a:rPr lang="en-US" dirty="0"/>
              <a:t>Until you “clock out” = in your car, off-site, not doing any work tasks</a:t>
            </a:r>
          </a:p>
          <a:p>
            <a:endParaRPr lang="en-US" dirty="0"/>
          </a:p>
          <a:p>
            <a:r>
              <a:rPr lang="en-US" dirty="0"/>
              <a:t>Trauma (an external force or energy acting on the body resulting in injury)</a:t>
            </a:r>
          </a:p>
          <a:p>
            <a:endParaRPr lang="en-US" dirty="0"/>
          </a:p>
          <a:p>
            <a:r>
              <a:rPr lang="en-US" b="1" u="sng" dirty="0"/>
              <a:t>All “traumas” that result in care beyond first aid will be recordable </a:t>
            </a:r>
          </a:p>
          <a:p>
            <a:r>
              <a:rPr lang="en-US" b="1" u="sng" dirty="0"/>
              <a:t>You have no “personal time” while “at work”</a:t>
            </a:r>
          </a:p>
          <a:p>
            <a:endParaRPr lang="en-US" dirty="0"/>
          </a:p>
        </p:txBody>
      </p:sp>
      <p:sp>
        <p:nvSpPr>
          <p:cNvPr id="4" name="Slide Number Placeholder 3">
            <a:extLst>
              <a:ext uri="{FF2B5EF4-FFF2-40B4-BE49-F238E27FC236}">
                <a16:creationId xmlns:a16="http://schemas.microsoft.com/office/drawing/2014/main" id="{44BB28CD-647C-117D-D42D-03E6DB4EAD9B}"/>
              </a:ext>
            </a:extLst>
          </p:cNvPr>
          <p:cNvSpPr>
            <a:spLocks noGrp="1"/>
          </p:cNvSpPr>
          <p:nvPr>
            <p:ph type="sldNum" sz="quarter" idx="12"/>
          </p:nvPr>
        </p:nvSpPr>
        <p:spPr/>
        <p:txBody>
          <a:bodyPr/>
          <a:lstStyle/>
          <a:p>
            <a:fld id="{4EC93DFA-70F6-4220-86AB-AD3183C08C91}" type="slidenum">
              <a:rPr lang="en-US" smtClean="0"/>
              <a:t>11</a:t>
            </a:fld>
            <a:endParaRPr lang="en-US" dirty="0"/>
          </a:p>
        </p:txBody>
      </p:sp>
    </p:spTree>
    <p:extLst>
      <p:ext uri="{BB962C8B-B14F-4D97-AF65-F5344CB8AC3E}">
        <p14:creationId xmlns:p14="http://schemas.microsoft.com/office/powerpoint/2010/main" val="272066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7134-0291-7C36-33F2-0224AD73A945}"/>
              </a:ext>
            </a:extLst>
          </p:cNvPr>
          <p:cNvSpPr>
            <a:spLocks noGrp="1"/>
          </p:cNvSpPr>
          <p:nvPr>
            <p:ph type="title"/>
          </p:nvPr>
        </p:nvSpPr>
        <p:spPr/>
        <p:txBody>
          <a:bodyPr/>
          <a:lstStyle/>
          <a:p>
            <a:r>
              <a:rPr lang="en-US" dirty="0"/>
              <a:t>Medical care</a:t>
            </a:r>
          </a:p>
        </p:txBody>
      </p:sp>
      <p:sp>
        <p:nvSpPr>
          <p:cNvPr id="3" name="Content Placeholder 2">
            <a:extLst>
              <a:ext uri="{FF2B5EF4-FFF2-40B4-BE49-F238E27FC236}">
                <a16:creationId xmlns:a16="http://schemas.microsoft.com/office/drawing/2014/main" id="{31730071-3F1B-4042-335D-C8898A2D0035}"/>
              </a:ext>
            </a:extLst>
          </p:cNvPr>
          <p:cNvSpPr>
            <a:spLocks noGrp="1"/>
          </p:cNvSpPr>
          <p:nvPr>
            <p:ph idx="1"/>
          </p:nvPr>
        </p:nvSpPr>
        <p:spPr>
          <a:xfrm>
            <a:off x="838200" y="1825624"/>
            <a:ext cx="10515600" cy="4530727"/>
          </a:xfrm>
        </p:spPr>
        <p:txBody>
          <a:bodyPr>
            <a:normAutofit/>
          </a:bodyPr>
          <a:lstStyle/>
          <a:p>
            <a:r>
              <a:rPr lang="en-US" dirty="0"/>
              <a:t>OE has trained many of us in medical emergency response care. </a:t>
            </a:r>
          </a:p>
          <a:p>
            <a:r>
              <a:rPr lang="en-US" dirty="0"/>
              <a:t>We are trained to provide care anytime it may be helpful. </a:t>
            </a:r>
          </a:p>
          <a:p>
            <a:r>
              <a:rPr lang="en-US" dirty="0"/>
              <a:t>Care we provide, no matter the seriousness of the matter, may subject us to recordable injuries. </a:t>
            </a:r>
          </a:p>
          <a:p>
            <a:pPr lvl="1"/>
            <a:r>
              <a:rPr lang="en-US" dirty="0"/>
              <a:t>Examples may include administering oxygen, epi-pens, immunizations, etc. </a:t>
            </a:r>
          </a:p>
          <a:p>
            <a:r>
              <a:rPr lang="en-US" dirty="0">
                <a:solidFill>
                  <a:srgbClr val="FF0000"/>
                </a:solidFill>
              </a:rPr>
              <a:t>PREVENTATIVE CARE FOR A TRAUMA CAN TRIGGER A RECORDABLE</a:t>
            </a:r>
          </a:p>
          <a:p>
            <a:r>
              <a:rPr lang="en-US" dirty="0"/>
              <a:t>Questions to ask: </a:t>
            </a:r>
          </a:p>
          <a:p>
            <a:pPr lvl="1"/>
            <a:r>
              <a:rPr lang="en-US" dirty="0"/>
              <a:t>Is this injury a work-related trauma? </a:t>
            </a:r>
          </a:p>
          <a:p>
            <a:pPr lvl="1"/>
            <a:r>
              <a:rPr lang="en-US" dirty="0"/>
              <a:t>What care is necessary above and beyond first aid? </a:t>
            </a:r>
          </a:p>
          <a:p>
            <a:pPr lvl="1"/>
            <a:r>
              <a:rPr lang="en-US" dirty="0"/>
              <a:t>What care is unnecessary above and beyond first aid? </a:t>
            </a:r>
          </a:p>
          <a:p>
            <a:pPr lvl="1"/>
            <a:endParaRPr lang="en-US" dirty="0"/>
          </a:p>
        </p:txBody>
      </p:sp>
      <p:sp>
        <p:nvSpPr>
          <p:cNvPr id="4" name="Slide Number Placeholder 3">
            <a:extLst>
              <a:ext uri="{FF2B5EF4-FFF2-40B4-BE49-F238E27FC236}">
                <a16:creationId xmlns:a16="http://schemas.microsoft.com/office/drawing/2014/main" id="{08381CC3-2EDF-E832-5295-10210BBF7C2C}"/>
              </a:ext>
            </a:extLst>
          </p:cNvPr>
          <p:cNvSpPr>
            <a:spLocks noGrp="1"/>
          </p:cNvSpPr>
          <p:nvPr>
            <p:ph type="sldNum" sz="quarter" idx="12"/>
          </p:nvPr>
        </p:nvSpPr>
        <p:spPr/>
        <p:txBody>
          <a:bodyPr/>
          <a:lstStyle/>
          <a:p>
            <a:fld id="{4EC93DFA-70F6-4220-86AB-AD3183C08C91}" type="slidenum">
              <a:rPr lang="en-US" smtClean="0"/>
              <a:t>12</a:t>
            </a:fld>
            <a:endParaRPr lang="en-US" dirty="0"/>
          </a:p>
        </p:txBody>
      </p:sp>
    </p:spTree>
    <p:extLst>
      <p:ext uri="{BB962C8B-B14F-4D97-AF65-F5344CB8AC3E}">
        <p14:creationId xmlns:p14="http://schemas.microsoft.com/office/powerpoint/2010/main" val="168975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93F67-67E0-84B4-7A73-57EFC7D200EF}"/>
              </a:ext>
            </a:extLst>
          </p:cNvPr>
          <p:cNvSpPr>
            <a:spLocks noGrp="1"/>
          </p:cNvSpPr>
          <p:nvPr>
            <p:ph type="title"/>
          </p:nvPr>
        </p:nvSpPr>
        <p:spPr/>
        <p:txBody>
          <a:bodyPr/>
          <a:lstStyle/>
          <a:p>
            <a:r>
              <a:rPr lang="en-US" dirty="0"/>
              <a:t>Emergency care </a:t>
            </a:r>
            <a:r>
              <a:rPr lang="en-US" dirty="0">
                <a:solidFill>
                  <a:srgbClr val="FF0000"/>
                </a:solidFill>
              </a:rPr>
              <a:t>trauma</a:t>
            </a:r>
            <a:r>
              <a:rPr lang="en-US" dirty="0"/>
              <a:t> guidelines</a:t>
            </a:r>
          </a:p>
        </p:txBody>
      </p:sp>
      <p:sp>
        <p:nvSpPr>
          <p:cNvPr id="3" name="Content Placeholder 2">
            <a:extLst>
              <a:ext uri="{FF2B5EF4-FFF2-40B4-BE49-F238E27FC236}">
                <a16:creationId xmlns:a16="http://schemas.microsoft.com/office/drawing/2014/main" id="{3800D3DB-5314-7E11-12E2-29C291BF4EA9}"/>
              </a:ext>
            </a:extLst>
          </p:cNvPr>
          <p:cNvSpPr>
            <a:spLocks noGrp="1"/>
          </p:cNvSpPr>
          <p:nvPr>
            <p:ph idx="1"/>
          </p:nvPr>
        </p:nvSpPr>
        <p:spPr>
          <a:xfrm>
            <a:off x="838200" y="1825625"/>
            <a:ext cx="4933950" cy="4351338"/>
          </a:xfrm>
        </p:spPr>
        <p:txBody>
          <a:bodyPr>
            <a:normAutofit lnSpcReduction="10000"/>
          </a:bodyPr>
          <a:lstStyle/>
          <a:p>
            <a:pPr marL="0" indent="0">
              <a:buNone/>
            </a:pPr>
            <a:r>
              <a:rPr lang="en-US" u="sng" dirty="0"/>
              <a:t>Follow our medical protocols </a:t>
            </a:r>
          </a:p>
          <a:p>
            <a:r>
              <a:rPr lang="en-US" b="1" dirty="0"/>
              <a:t>Things it is always ok to do</a:t>
            </a:r>
          </a:p>
          <a:p>
            <a:pPr lvl="1"/>
            <a:r>
              <a:rPr lang="en-US" dirty="0"/>
              <a:t>Splint, C-Spine, Immobilize prior to medical care</a:t>
            </a:r>
          </a:p>
          <a:p>
            <a:pPr lvl="1"/>
            <a:r>
              <a:rPr lang="en-US" dirty="0"/>
              <a:t>Obtain Vitals &amp; ECG</a:t>
            </a:r>
          </a:p>
          <a:p>
            <a:pPr lvl="1"/>
            <a:r>
              <a:rPr lang="en-US" dirty="0"/>
              <a:t>Stop bleeding </a:t>
            </a:r>
          </a:p>
          <a:p>
            <a:pPr lvl="1"/>
            <a:r>
              <a:rPr lang="en-US" dirty="0"/>
              <a:t>Give Water (if not contraindicated) </a:t>
            </a:r>
          </a:p>
          <a:p>
            <a:pPr lvl="1"/>
            <a:r>
              <a:rPr lang="en-US" dirty="0"/>
              <a:t>Flush wounds</a:t>
            </a:r>
          </a:p>
          <a:p>
            <a:pPr lvl="1"/>
            <a:r>
              <a:rPr lang="en-US" dirty="0"/>
              <a:t>Bandages </a:t>
            </a:r>
          </a:p>
          <a:p>
            <a:pPr lvl="1"/>
            <a:r>
              <a:rPr lang="en-US" dirty="0"/>
              <a:t>NPA/OPA</a:t>
            </a:r>
          </a:p>
          <a:p>
            <a:pPr lvl="1"/>
            <a:r>
              <a:rPr lang="en-US" dirty="0"/>
              <a:t>Transport to higher level of care</a:t>
            </a:r>
          </a:p>
          <a:p>
            <a:pPr lvl="2"/>
            <a:r>
              <a:rPr lang="en-US" sz="1400" dirty="0"/>
              <a:t>(avoid -&gt;  list if possible, during transport)</a:t>
            </a:r>
          </a:p>
          <a:p>
            <a:pPr lvl="1"/>
            <a:r>
              <a:rPr lang="en-US" dirty="0"/>
              <a:t>Butterfly wound closure (AEMT+)</a:t>
            </a:r>
          </a:p>
          <a:p>
            <a:pPr marL="457200" lvl="1" indent="0">
              <a:buNone/>
            </a:pPr>
            <a:endParaRPr lang="en-US" dirty="0"/>
          </a:p>
        </p:txBody>
      </p:sp>
      <p:sp>
        <p:nvSpPr>
          <p:cNvPr id="4" name="Slide Number Placeholder 3">
            <a:extLst>
              <a:ext uri="{FF2B5EF4-FFF2-40B4-BE49-F238E27FC236}">
                <a16:creationId xmlns:a16="http://schemas.microsoft.com/office/drawing/2014/main" id="{312265F2-F31B-1BCA-4A40-29748A658E32}"/>
              </a:ext>
            </a:extLst>
          </p:cNvPr>
          <p:cNvSpPr>
            <a:spLocks noGrp="1"/>
          </p:cNvSpPr>
          <p:nvPr>
            <p:ph type="sldNum" sz="quarter" idx="12"/>
          </p:nvPr>
        </p:nvSpPr>
        <p:spPr/>
        <p:txBody>
          <a:bodyPr/>
          <a:lstStyle/>
          <a:p>
            <a:fld id="{4EC93DFA-70F6-4220-86AB-AD3183C08C91}" type="slidenum">
              <a:rPr lang="en-US" smtClean="0"/>
              <a:t>13</a:t>
            </a:fld>
            <a:endParaRPr lang="en-US" dirty="0"/>
          </a:p>
        </p:txBody>
      </p:sp>
      <p:sp>
        <p:nvSpPr>
          <p:cNvPr id="5" name="Content Placeholder 2">
            <a:extLst>
              <a:ext uri="{FF2B5EF4-FFF2-40B4-BE49-F238E27FC236}">
                <a16:creationId xmlns:a16="http://schemas.microsoft.com/office/drawing/2014/main" id="{D7CA1029-D526-D57C-0610-3EC9DD1D46CB}"/>
              </a:ext>
            </a:extLst>
          </p:cNvPr>
          <p:cNvSpPr txBox="1">
            <a:spLocks/>
          </p:cNvSpPr>
          <p:nvPr/>
        </p:nvSpPr>
        <p:spPr>
          <a:xfrm>
            <a:off x="6419852" y="2300286"/>
            <a:ext cx="53435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Things that should only be done when fully indicated </a:t>
            </a:r>
          </a:p>
          <a:p>
            <a:pPr lvl="1"/>
            <a:r>
              <a:rPr lang="en-US" dirty="0"/>
              <a:t>Give oxygen</a:t>
            </a:r>
          </a:p>
          <a:p>
            <a:pPr lvl="1"/>
            <a:r>
              <a:rPr lang="en-US" dirty="0"/>
              <a:t>Give any drug/medication</a:t>
            </a:r>
          </a:p>
          <a:p>
            <a:pPr lvl="1"/>
            <a:r>
              <a:rPr lang="en-US" dirty="0"/>
              <a:t>Start an IV </a:t>
            </a:r>
          </a:p>
          <a:p>
            <a:pPr lvl="2"/>
            <a:r>
              <a:rPr lang="en-US" dirty="0"/>
              <a:t>Establishing access is grey</a:t>
            </a:r>
          </a:p>
          <a:p>
            <a:pPr lvl="2"/>
            <a:r>
              <a:rPr lang="en-US" dirty="0"/>
              <a:t>Giving fluids is beyond first air</a:t>
            </a:r>
          </a:p>
          <a:p>
            <a:pPr lvl="1"/>
            <a:r>
              <a:rPr lang="en-US" dirty="0"/>
              <a:t>Superglue (Dermabond) wound closure</a:t>
            </a:r>
          </a:p>
          <a:p>
            <a:pPr lvl="2"/>
            <a:r>
              <a:rPr lang="en-US" dirty="0"/>
              <a:t>“device” ? = gray </a:t>
            </a:r>
          </a:p>
          <a:p>
            <a:pPr lvl="1"/>
            <a:endParaRPr lang="en-US" dirty="0"/>
          </a:p>
          <a:p>
            <a:pPr lvl="1"/>
            <a:endParaRPr lang="en-US" dirty="0"/>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2652029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5048D-462D-7565-DF56-946B70C2D3A1}"/>
              </a:ext>
            </a:extLst>
          </p:cNvPr>
          <p:cNvSpPr>
            <a:spLocks noGrp="1"/>
          </p:cNvSpPr>
          <p:nvPr>
            <p:ph type="title"/>
          </p:nvPr>
        </p:nvSpPr>
        <p:spPr/>
        <p:txBody>
          <a:bodyPr/>
          <a:lstStyle/>
          <a:p>
            <a:r>
              <a:rPr lang="en-US" dirty="0"/>
              <a:t>Medical director</a:t>
            </a:r>
          </a:p>
        </p:txBody>
      </p:sp>
      <p:sp>
        <p:nvSpPr>
          <p:cNvPr id="3" name="Content Placeholder 2">
            <a:extLst>
              <a:ext uri="{FF2B5EF4-FFF2-40B4-BE49-F238E27FC236}">
                <a16:creationId xmlns:a16="http://schemas.microsoft.com/office/drawing/2014/main" id="{DC3D26CC-4B68-81F6-A421-96BF10C9E20F}"/>
              </a:ext>
            </a:extLst>
          </p:cNvPr>
          <p:cNvSpPr>
            <a:spLocks noGrp="1"/>
          </p:cNvSpPr>
          <p:nvPr>
            <p:ph idx="1"/>
          </p:nvPr>
        </p:nvSpPr>
        <p:spPr/>
        <p:txBody>
          <a:bodyPr/>
          <a:lstStyle/>
          <a:p>
            <a:r>
              <a:rPr lang="en-US" dirty="0"/>
              <a:t>OE has a Medical Director (Dr. Schwerin) </a:t>
            </a:r>
          </a:p>
          <a:p>
            <a:pPr lvl="1"/>
            <a:r>
              <a:rPr lang="en-US" dirty="0"/>
              <a:t>The MD has a fiduciary duty to the patient and will not compromise patient care</a:t>
            </a:r>
          </a:p>
          <a:p>
            <a:pPr lvl="1"/>
            <a:r>
              <a:rPr lang="en-US" dirty="0"/>
              <a:t>The MD understands OE’s interests in medical injuries and will provide a care plan that is in the best interest of OE, </a:t>
            </a:r>
            <a:r>
              <a:rPr lang="en-US" u="sng" dirty="0"/>
              <a:t>without compromising patient care</a:t>
            </a:r>
            <a:r>
              <a:rPr lang="en-US" dirty="0"/>
              <a:t>. </a:t>
            </a:r>
          </a:p>
          <a:p>
            <a:r>
              <a:rPr lang="en-US" dirty="0"/>
              <a:t>The Medical Director should be called whenever there is a workplace injury – without delaying necessary care. </a:t>
            </a:r>
          </a:p>
        </p:txBody>
      </p:sp>
      <p:sp>
        <p:nvSpPr>
          <p:cNvPr id="4" name="Slide Number Placeholder 3">
            <a:extLst>
              <a:ext uri="{FF2B5EF4-FFF2-40B4-BE49-F238E27FC236}">
                <a16:creationId xmlns:a16="http://schemas.microsoft.com/office/drawing/2014/main" id="{F3782A31-4913-9395-FCFE-4F3790C4AC82}"/>
              </a:ext>
            </a:extLst>
          </p:cNvPr>
          <p:cNvSpPr>
            <a:spLocks noGrp="1"/>
          </p:cNvSpPr>
          <p:nvPr>
            <p:ph type="sldNum" sz="quarter" idx="12"/>
          </p:nvPr>
        </p:nvSpPr>
        <p:spPr/>
        <p:txBody>
          <a:bodyPr/>
          <a:lstStyle/>
          <a:p>
            <a:fld id="{4EC93DFA-70F6-4220-86AB-AD3183C08C91}" type="slidenum">
              <a:rPr lang="en-US" smtClean="0"/>
              <a:t>14</a:t>
            </a:fld>
            <a:endParaRPr lang="en-US" dirty="0"/>
          </a:p>
        </p:txBody>
      </p:sp>
    </p:spTree>
    <p:extLst>
      <p:ext uri="{BB962C8B-B14F-4D97-AF65-F5344CB8AC3E}">
        <p14:creationId xmlns:p14="http://schemas.microsoft.com/office/powerpoint/2010/main" val="312355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A97F-A393-2038-B71A-B97DAAC6D7D9}"/>
              </a:ext>
            </a:extLst>
          </p:cNvPr>
          <p:cNvSpPr>
            <a:spLocks noGrp="1"/>
          </p:cNvSpPr>
          <p:nvPr>
            <p:ph type="title"/>
          </p:nvPr>
        </p:nvSpPr>
        <p:spPr/>
        <p:txBody>
          <a:bodyPr/>
          <a:lstStyle/>
          <a:p>
            <a:r>
              <a:rPr lang="en-US" dirty="0"/>
              <a:t>OE -Case management</a:t>
            </a:r>
          </a:p>
        </p:txBody>
      </p:sp>
      <p:sp>
        <p:nvSpPr>
          <p:cNvPr id="3" name="Content Placeholder 2">
            <a:extLst>
              <a:ext uri="{FF2B5EF4-FFF2-40B4-BE49-F238E27FC236}">
                <a16:creationId xmlns:a16="http://schemas.microsoft.com/office/drawing/2014/main" id="{FCD78554-8176-2DA8-1B22-BC7C1A6EA6E6}"/>
              </a:ext>
            </a:extLst>
          </p:cNvPr>
          <p:cNvSpPr>
            <a:spLocks noGrp="1"/>
          </p:cNvSpPr>
          <p:nvPr>
            <p:ph idx="1"/>
          </p:nvPr>
        </p:nvSpPr>
        <p:spPr/>
        <p:txBody>
          <a:bodyPr/>
          <a:lstStyle/>
          <a:p>
            <a:r>
              <a:rPr lang="en-US" dirty="0"/>
              <a:t>If you are subject to a workplace injury, OE will be involved in managing the case. </a:t>
            </a:r>
          </a:p>
          <a:p>
            <a:pPr lvl="1"/>
            <a:r>
              <a:rPr lang="en-US" dirty="0"/>
              <a:t>There is no right to personal privacy for workers comp claims</a:t>
            </a:r>
          </a:p>
          <a:p>
            <a:pPr lvl="1"/>
            <a:r>
              <a:rPr lang="en-US" dirty="0"/>
              <a:t>OE will provide a representative to attend all workers comp related medical visits</a:t>
            </a:r>
          </a:p>
          <a:p>
            <a:r>
              <a:rPr lang="en-US" dirty="0"/>
              <a:t>OE will work to avoid a recordable when possible.</a:t>
            </a:r>
          </a:p>
          <a:p>
            <a:pPr lvl="1"/>
            <a:r>
              <a:rPr lang="en-US" dirty="0"/>
              <a:t>Example: can an over-the-counter drug work instead of a prescription one </a:t>
            </a:r>
          </a:p>
        </p:txBody>
      </p:sp>
      <p:sp>
        <p:nvSpPr>
          <p:cNvPr id="4" name="Slide Number Placeholder 3">
            <a:extLst>
              <a:ext uri="{FF2B5EF4-FFF2-40B4-BE49-F238E27FC236}">
                <a16:creationId xmlns:a16="http://schemas.microsoft.com/office/drawing/2014/main" id="{1213994A-8CAD-161A-8F86-8C164A3367B8}"/>
              </a:ext>
            </a:extLst>
          </p:cNvPr>
          <p:cNvSpPr>
            <a:spLocks noGrp="1"/>
          </p:cNvSpPr>
          <p:nvPr>
            <p:ph type="sldNum" sz="quarter" idx="12"/>
          </p:nvPr>
        </p:nvSpPr>
        <p:spPr/>
        <p:txBody>
          <a:bodyPr/>
          <a:lstStyle/>
          <a:p>
            <a:fld id="{4EC93DFA-70F6-4220-86AB-AD3183C08C91}" type="slidenum">
              <a:rPr lang="en-US" smtClean="0"/>
              <a:t>15</a:t>
            </a:fld>
            <a:endParaRPr lang="en-US" dirty="0"/>
          </a:p>
        </p:txBody>
      </p:sp>
    </p:spTree>
    <p:extLst>
      <p:ext uri="{BB962C8B-B14F-4D97-AF65-F5344CB8AC3E}">
        <p14:creationId xmlns:p14="http://schemas.microsoft.com/office/powerpoint/2010/main" val="163770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6D00-7EB5-F96E-BFE7-458E5A0D8684}"/>
              </a:ext>
            </a:extLst>
          </p:cNvPr>
          <p:cNvSpPr>
            <a:spLocks noGrp="1"/>
          </p:cNvSpPr>
          <p:nvPr>
            <p:ph type="title"/>
          </p:nvPr>
        </p:nvSpPr>
        <p:spPr/>
        <p:txBody>
          <a:bodyPr/>
          <a:lstStyle/>
          <a:p>
            <a:r>
              <a:rPr lang="en-US" dirty="0"/>
              <a:t>CASE </a:t>
            </a:r>
            <a:r>
              <a:rPr lang="en-US" dirty="0" err="1"/>
              <a:t>StudY</a:t>
            </a:r>
            <a:r>
              <a:rPr lang="en-US" dirty="0"/>
              <a:t> – Bee Sting</a:t>
            </a:r>
          </a:p>
        </p:txBody>
      </p:sp>
      <p:sp>
        <p:nvSpPr>
          <p:cNvPr id="3" name="Content Placeholder 2">
            <a:extLst>
              <a:ext uri="{FF2B5EF4-FFF2-40B4-BE49-F238E27FC236}">
                <a16:creationId xmlns:a16="http://schemas.microsoft.com/office/drawing/2014/main" id="{4BEA7FE1-9B10-A9C3-7522-582D1DB3A7BB}"/>
              </a:ext>
            </a:extLst>
          </p:cNvPr>
          <p:cNvSpPr>
            <a:spLocks noGrp="1"/>
          </p:cNvSpPr>
          <p:nvPr>
            <p:ph idx="1"/>
          </p:nvPr>
        </p:nvSpPr>
        <p:spPr/>
        <p:txBody>
          <a:bodyPr/>
          <a:lstStyle/>
          <a:p>
            <a:r>
              <a:rPr lang="en-US" dirty="0"/>
              <a:t>An employee is working on a job site and gets stung by an unidentified flying bug. She knows she is allergic to bees and as a preventative measure, administers her epi-pen. </a:t>
            </a:r>
          </a:p>
          <a:p>
            <a:endParaRPr lang="en-US" dirty="0"/>
          </a:p>
          <a:p>
            <a:endParaRPr lang="en-US" dirty="0"/>
          </a:p>
          <a:p>
            <a:pPr marL="0" indent="0">
              <a:buNone/>
            </a:pPr>
            <a:r>
              <a:rPr lang="en-US" b="1" dirty="0"/>
              <a:t>Is this a recordable? </a:t>
            </a:r>
          </a:p>
          <a:p>
            <a:pPr marL="0" indent="0">
              <a:buNone/>
            </a:pPr>
            <a:r>
              <a:rPr lang="en-US" dirty="0">
                <a:solidFill>
                  <a:srgbClr val="FF0000"/>
                </a:solidFill>
              </a:rPr>
              <a:t>Yes, the bee was introduced in the work environment. Any care above and beyond first aid, even merely for preventative care, is considered a recordable injury. </a:t>
            </a:r>
          </a:p>
        </p:txBody>
      </p:sp>
      <p:sp>
        <p:nvSpPr>
          <p:cNvPr id="4" name="Slide Number Placeholder 3">
            <a:extLst>
              <a:ext uri="{FF2B5EF4-FFF2-40B4-BE49-F238E27FC236}">
                <a16:creationId xmlns:a16="http://schemas.microsoft.com/office/drawing/2014/main" id="{F524A30C-78EA-F805-5921-588D00397B1B}"/>
              </a:ext>
            </a:extLst>
          </p:cNvPr>
          <p:cNvSpPr>
            <a:spLocks noGrp="1"/>
          </p:cNvSpPr>
          <p:nvPr>
            <p:ph type="sldNum" sz="quarter" idx="12"/>
          </p:nvPr>
        </p:nvSpPr>
        <p:spPr/>
        <p:txBody>
          <a:bodyPr/>
          <a:lstStyle/>
          <a:p>
            <a:fld id="{4EC93DFA-70F6-4220-86AB-AD3183C08C91}" type="slidenum">
              <a:rPr lang="en-US" smtClean="0"/>
              <a:t>16</a:t>
            </a:fld>
            <a:endParaRPr lang="en-US" dirty="0"/>
          </a:p>
        </p:txBody>
      </p:sp>
    </p:spTree>
    <p:extLst>
      <p:ext uri="{BB962C8B-B14F-4D97-AF65-F5344CB8AC3E}">
        <p14:creationId xmlns:p14="http://schemas.microsoft.com/office/powerpoint/2010/main" val="296360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6D00-7EB5-F96E-BFE7-458E5A0D8684}"/>
              </a:ext>
            </a:extLst>
          </p:cNvPr>
          <p:cNvSpPr>
            <a:spLocks noGrp="1"/>
          </p:cNvSpPr>
          <p:nvPr>
            <p:ph type="title"/>
          </p:nvPr>
        </p:nvSpPr>
        <p:spPr/>
        <p:txBody>
          <a:bodyPr/>
          <a:lstStyle/>
          <a:p>
            <a:r>
              <a:rPr lang="en-US" dirty="0"/>
              <a:t>CASE study – skin penetration wound</a:t>
            </a:r>
          </a:p>
        </p:txBody>
      </p:sp>
      <p:sp>
        <p:nvSpPr>
          <p:cNvPr id="3" name="Content Placeholder 2">
            <a:extLst>
              <a:ext uri="{FF2B5EF4-FFF2-40B4-BE49-F238E27FC236}">
                <a16:creationId xmlns:a16="http://schemas.microsoft.com/office/drawing/2014/main" id="{4BEA7FE1-9B10-A9C3-7522-582D1DB3A7BB}"/>
              </a:ext>
            </a:extLst>
          </p:cNvPr>
          <p:cNvSpPr>
            <a:spLocks noGrp="1"/>
          </p:cNvSpPr>
          <p:nvPr>
            <p:ph idx="1"/>
          </p:nvPr>
        </p:nvSpPr>
        <p:spPr/>
        <p:txBody>
          <a:bodyPr/>
          <a:lstStyle/>
          <a:p>
            <a:r>
              <a:rPr lang="en-US" dirty="0"/>
              <a:t>An employee is building something using a pneumatic air tool. He accidentally shoots a nail through his hand. The Medical Director advises he go to a local urgent care to establish if there is any nerve damage before removing the nail. The urgent care doctor numbs the hand before removing the nail.  </a:t>
            </a:r>
          </a:p>
          <a:p>
            <a:pPr marL="0" indent="0">
              <a:buNone/>
            </a:pPr>
            <a:endParaRPr lang="en-US" dirty="0"/>
          </a:p>
          <a:p>
            <a:pPr marL="0" indent="0">
              <a:buNone/>
            </a:pPr>
            <a:r>
              <a:rPr lang="en-US" b="1" dirty="0"/>
              <a:t>Is this a recordable? </a:t>
            </a:r>
          </a:p>
          <a:p>
            <a:pPr marL="0" indent="0">
              <a:buNone/>
            </a:pPr>
            <a:r>
              <a:rPr lang="en-US" dirty="0">
                <a:solidFill>
                  <a:srgbClr val="FF0000"/>
                </a:solidFill>
              </a:rPr>
              <a:t>Yes, medical intervention was required above and beyond first aid. </a:t>
            </a:r>
          </a:p>
        </p:txBody>
      </p:sp>
      <p:sp>
        <p:nvSpPr>
          <p:cNvPr id="4" name="Slide Number Placeholder 3">
            <a:extLst>
              <a:ext uri="{FF2B5EF4-FFF2-40B4-BE49-F238E27FC236}">
                <a16:creationId xmlns:a16="http://schemas.microsoft.com/office/drawing/2014/main" id="{F524A30C-78EA-F805-5921-588D00397B1B}"/>
              </a:ext>
            </a:extLst>
          </p:cNvPr>
          <p:cNvSpPr>
            <a:spLocks noGrp="1"/>
          </p:cNvSpPr>
          <p:nvPr>
            <p:ph type="sldNum" sz="quarter" idx="12"/>
          </p:nvPr>
        </p:nvSpPr>
        <p:spPr/>
        <p:txBody>
          <a:bodyPr/>
          <a:lstStyle/>
          <a:p>
            <a:fld id="{4EC93DFA-70F6-4220-86AB-AD3183C08C91}" type="slidenum">
              <a:rPr lang="en-US" smtClean="0"/>
              <a:t>17</a:t>
            </a:fld>
            <a:endParaRPr lang="en-US" dirty="0"/>
          </a:p>
        </p:txBody>
      </p:sp>
    </p:spTree>
    <p:extLst>
      <p:ext uri="{BB962C8B-B14F-4D97-AF65-F5344CB8AC3E}">
        <p14:creationId xmlns:p14="http://schemas.microsoft.com/office/powerpoint/2010/main" val="49407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Case study - lunch</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p:txBody>
          <a:bodyPr/>
          <a:lstStyle/>
          <a:p>
            <a:r>
              <a:rPr lang="en-US" dirty="0"/>
              <a:t>Example 1: Chef is out for the week and OE provides lunch from a local pizza shop. The office has cases of  food poisoning originating from this meal requiring medical interventions. </a:t>
            </a:r>
          </a:p>
          <a:p>
            <a:r>
              <a:rPr lang="en-US" dirty="0"/>
              <a:t>Example 2: From this same meal, an employee has an allergic reaction to a piece of pizza. An epi-pen is administered. </a:t>
            </a:r>
          </a:p>
          <a:p>
            <a:endParaRPr lang="en-US" dirty="0"/>
          </a:p>
          <a:p>
            <a:pPr marL="0" indent="0">
              <a:buNone/>
            </a:pPr>
            <a:r>
              <a:rPr lang="en-US" b="1" dirty="0"/>
              <a:t>Is this a recordable? </a:t>
            </a:r>
          </a:p>
          <a:p>
            <a:pPr marL="0" indent="0">
              <a:buNone/>
            </a:pPr>
            <a:r>
              <a:rPr lang="en-US" dirty="0">
                <a:solidFill>
                  <a:srgbClr val="FF0000"/>
                </a:solidFill>
              </a:rPr>
              <a:t>Example 1: Yes, an employer provided meal that causes food poisoning IS considered a recordable. </a:t>
            </a:r>
          </a:p>
          <a:p>
            <a:pPr marL="0" indent="0">
              <a:buNone/>
            </a:pPr>
            <a:r>
              <a:rPr lang="en-US" dirty="0">
                <a:solidFill>
                  <a:schemeClr val="accent6">
                    <a:lumMod val="75000"/>
                  </a:schemeClr>
                </a:solidFill>
              </a:rPr>
              <a:t>Example 2: No, allergic reactions to otherwise good food, even employer provided, is an exemption.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18</a:t>
            </a:fld>
            <a:endParaRPr lang="en-US" dirty="0"/>
          </a:p>
        </p:txBody>
      </p:sp>
    </p:spTree>
    <p:extLst>
      <p:ext uri="{BB962C8B-B14F-4D97-AF65-F5344CB8AC3E}">
        <p14:creationId xmlns:p14="http://schemas.microsoft.com/office/powerpoint/2010/main" val="189385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CASE STUDY – EMT Ride Along</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p:txBody>
          <a:bodyPr/>
          <a:lstStyle/>
          <a:p>
            <a:r>
              <a:rPr lang="en-US" dirty="0"/>
              <a:t>An employee is going through the OE EMT Basic training. During a ride along, the ambulance crashes and the employee breaks her arm and has to wear a cast. </a:t>
            </a:r>
          </a:p>
          <a:p>
            <a:endParaRPr lang="en-US" dirty="0"/>
          </a:p>
          <a:p>
            <a:pPr marL="0" indent="0">
              <a:buNone/>
            </a:pPr>
            <a:r>
              <a:rPr lang="en-US" b="1" dirty="0"/>
              <a:t>Is this a recordable? </a:t>
            </a:r>
          </a:p>
          <a:p>
            <a:pPr marL="0" indent="0">
              <a:buNone/>
            </a:pPr>
            <a:r>
              <a:rPr lang="en-US" dirty="0">
                <a:solidFill>
                  <a:srgbClr val="FF0000"/>
                </a:solidFill>
              </a:rPr>
              <a:t>Yes, the employee is on work time while riding in the ambulance. The injury is a recordable. </a:t>
            </a:r>
            <a:endParaRPr lang="en-US" dirty="0">
              <a:solidFill>
                <a:schemeClr val="accent6">
                  <a:lumMod val="75000"/>
                </a:schemeClr>
              </a:solidFill>
            </a:endParaRPr>
          </a:p>
          <a:p>
            <a:endParaRPr lang="en-US" dirty="0"/>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19</a:t>
            </a:fld>
            <a:endParaRPr lang="en-US" dirty="0"/>
          </a:p>
        </p:txBody>
      </p:sp>
    </p:spTree>
    <p:extLst>
      <p:ext uri="{BB962C8B-B14F-4D97-AF65-F5344CB8AC3E}">
        <p14:creationId xmlns:p14="http://schemas.microsoft.com/office/powerpoint/2010/main" val="132087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BCB12449-7A59-40B4-AD2F-FEFAAE5F2206}"/>
              </a:ext>
            </a:extLst>
          </p:cNvPr>
          <p:cNvSpPr>
            <a:spLocks noGrp="1"/>
          </p:cNvSpPr>
          <p:nvPr>
            <p:ph idx="1"/>
          </p:nvPr>
        </p:nvSpPr>
        <p:spPr/>
        <p:txBody>
          <a:bodyPr/>
          <a:lstStyle/>
          <a:p>
            <a:pPr marL="457200" indent="-457200">
              <a:buFont typeface="+mj-lt"/>
              <a:buAutoNum type="arabicPeriod"/>
            </a:pPr>
            <a:r>
              <a:rPr lang="en-US" dirty="0"/>
              <a:t>To better understand safety reporting &amp; implications</a:t>
            </a:r>
          </a:p>
          <a:p>
            <a:pPr marL="457200" indent="-457200">
              <a:buFont typeface="+mj-lt"/>
              <a:buAutoNum type="arabicPeriod"/>
            </a:pPr>
            <a:r>
              <a:rPr lang="en-US" dirty="0"/>
              <a:t>To build a frame of reference for company decision making</a:t>
            </a:r>
          </a:p>
          <a:p>
            <a:pPr marL="457200" indent="-457200">
              <a:buFont typeface="+mj-lt"/>
              <a:buAutoNum type="arabicPeriod"/>
            </a:pPr>
            <a:endParaRPr lang="en-US" dirty="0"/>
          </a:p>
          <a:p>
            <a:pPr marL="457200" indent="-457200">
              <a:buFont typeface="+mj-lt"/>
              <a:buAutoNum type="arabicPeriod"/>
            </a:pPr>
            <a:endParaRPr lang="en-US" dirty="0"/>
          </a:p>
          <a:p>
            <a:pPr marL="0" indent="0">
              <a:buNone/>
            </a:pPr>
            <a:r>
              <a:rPr lang="en-US" dirty="0"/>
              <a:t>This is not a safety presentation – this has nothing to do with actual safety</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2</a:t>
            </a:fld>
            <a:endParaRPr lang="en-US" dirty="0"/>
          </a:p>
        </p:txBody>
      </p:sp>
    </p:spTree>
    <p:extLst>
      <p:ext uri="{BB962C8B-B14F-4D97-AF65-F5344CB8AC3E}">
        <p14:creationId xmlns:p14="http://schemas.microsoft.com/office/powerpoint/2010/main" val="2130963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Case Study – parking lot</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p:txBody>
          <a:bodyPr/>
          <a:lstStyle/>
          <a:p>
            <a:r>
              <a:rPr lang="en-US" dirty="0"/>
              <a:t>Two employees walk to their cars to go home for the day. Immediately after pulling out of the parking lot, they get into an accident which leads one of the employees to getting a prescription for headaches. </a:t>
            </a:r>
          </a:p>
          <a:p>
            <a:endParaRPr lang="en-US" dirty="0"/>
          </a:p>
          <a:p>
            <a:pPr marL="0" indent="0">
              <a:buNone/>
            </a:pPr>
            <a:r>
              <a:rPr lang="en-US" b="1" dirty="0"/>
              <a:t>Is this a recordable? </a:t>
            </a:r>
          </a:p>
          <a:p>
            <a:pPr marL="0" indent="0">
              <a:buNone/>
            </a:pPr>
            <a:r>
              <a:rPr lang="en-US" dirty="0">
                <a:solidFill>
                  <a:schemeClr val="accent6">
                    <a:lumMod val="75000"/>
                  </a:schemeClr>
                </a:solidFill>
              </a:rPr>
              <a:t>No, both employees were off duty and leaving for home. </a:t>
            </a:r>
          </a:p>
          <a:p>
            <a:endParaRPr lang="en-US" dirty="0"/>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20</a:t>
            </a:fld>
            <a:endParaRPr lang="en-US" dirty="0"/>
          </a:p>
        </p:txBody>
      </p:sp>
    </p:spTree>
    <p:extLst>
      <p:ext uri="{BB962C8B-B14F-4D97-AF65-F5344CB8AC3E}">
        <p14:creationId xmlns:p14="http://schemas.microsoft.com/office/powerpoint/2010/main" val="318146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Case Study – parking lot</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p:txBody>
          <a:bodyPr/>
          <a:lstStyle/>
          <a:p>
            <a:r>
              <a:rPr lang="en-US" dirty="0"/>
              <a:t>Two employees walk to their cars to go home for the day. While pulling out in their car the first employee hits the second employee who is walking to their car. The second employee briefly blacks out. </a:t>
            </a:r>
          </a:p>
          <a:p>
            <a:endParaRPr lang="en-US" dirty="0"/>
          </a:p>
          <a:p>
            <a:pPr marL="0" indent="0">
              <a:buNone/>
            </a:pPr>
            <a:r>
              <a:rPr lang="en-US" b="1" dirty="0"/>
              <a:t>Is this a recordable? </a:t>
            </a:r>
          </a:p>
          <a:p>
            <a:pPr marL="0" indent="0">
              <a:buNone/>
            </a:pPr>
            <a:r>
              <a:rPr lang="en-US" dirty="0">
                <a:solidFill>
                  <a:srgbClr val="FF0000"/>
                </a:solidFill>
              </a:rPr>
              <a:t>Yes. The 2</a:t>
            </a:r>
            <a:r>
              <a:rPr lang="en-US" baseline="30000" dirty="0">
                <a:solidFill>
                  <a:srgbClr val="FF0000"/>
                </a:solidFill>
              </a:rPr>
              <a:t>nd</a:t>
            </a:r>
            <a:r>
              <a:rPr lang="en-US" dirty="0">
                <a:solidFill>
                  <a:srgbClr val="FF0000"/>
                </a:solidFill>
              </a:rPr>
              <a:t> employee was still injured while “at work”.</a:t>
            </a:r>
          </a:p>
          <a:p>
            <a:endParaRPr lang="en-US" dirty="0"/>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21</a:t>
            </a:fld>
            <a:endParaRPr lang="en-US" dirty="0"/>
          </a:p>
        </p:txBody>
      </p:sp>
    </p:spTree>
    <p:extLst>
      <p:ext uri="{BB962C8B-B14F-4D97-AF65-F5344CB8AC3E}">
        <p14:creationId xmlns:p14="http://schemas.microsoft.com/office/powerpoint/2010/main" val="257218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Case Study – Work from home</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p:txBody>
          <a:bodyPr>
            <a:normAutofit/>
          </a:bodyPr>
          <a:lstStyle/>
          <a:p>
            <a:r>
              <a:rPr lang="en-US" dirty="0"/>
              <a:t>In the middle of telecommuting for OE, an employee hears their child crying outside and runs out to comfort them, tripping and breaking a leg in the process.</a:t>
            </a:r>
          </a:p>
          <a:p>
            <a:endParaRPr lang="en-US" dirty="0"/>
          </a:p>
          <a:p>
            <a:pPr marL="0" indent="0">
              <a:buNone/>
            </a:pPr>
            <a:r>
              <a:rPr lang="en-US" b="1" dirty="0"/>
              <a:t>Is this a recordable? </a:t>
            </a:r>
          </a:p>
          <a:p>
            <a:pPr marL="0" indent="0">
              <a:buNone/>
            </a:pPr>
            <a:r>
              <a:rPr lang="en-US" dirty="0">
                <a:solidFill>
                  <a:schemeClr val="accent6">
                    <a:lumMod val="75000"/>
                  </a:schemeClr>
                </a:solidFill>
              </a:rPr>
              <a:t>No, this case is not considered work-related. Injuries and illnesses that occur while an employee is working at home, including work in a home office, will be considered work-related if the injury or illness occurs while the employee is performing work for pay or compensation in the home, and the injury or illness is directly related to the performance of work rather than to the general home environment or setting. </a:t>
            </a:r>
            <a:r>
              <a:rPr lang="en-US" dirty="0">
                <a:solidFill>
                  <a:srgbClr val="FF0000"/>
                </a:solidFill>
              </a:rPr>
              <a:t>This area is actively evolving. </a:t>
            </a:r>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22</a:t>
            </a:fld>
            <a:endParaRPr lang="en-US" dirty="0"/>
          </a:p>
        </p:txBody>
      </p:sp>
    </p:spTree>
    <p:extLst>
      <p:ext uri="{BB962C8B-B14F-4D97-AF65-F5344CB8AC3E}">
        <p14:creationId xmlns:p14="http://schemas.microsoft.com/office/powerpoint/2010/main" val="240427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E813-C6D2-68D3-1D94-97797C853EA0}"/>
              </a:ext>
            </a:extLst>
          </p:cNvPr>
          <p:cNvSpPr>
            <a:spLocks noGrp="1"/>
          </p:cNvSpPr>
          <p:nvPr>
            <p:ph type="title"/>
          </p:nvPr>
        </p:nvSpPr>
        <p:spPr/>
        <p:txBody>
          <a:bodyPr/>
          <a:lstStyle/>
          <a:p>
            <a:r>
              <a:rPr lang="en-US" dirty="0"/>
              <a:t>CASE Study – Aggravated back injury</a:t>
            </a:r>
          </a:p>
        </p:txBody>
      </p:sp>
      <p:sp>
        <p:nvSpPr>
          <p:cNvPr id="3" name="Content Placeholder 2">
            <a:extLst>
              <a:ext uri="{FF2B5EF4-FFF2-40B4-BE49-F238E27FC236}">
                <a16:creationId xmlns:a16="http://schemas.microsoft.com/office/drawing/2014/main" id="{919214DE-2F40-8C4D-1FA5-B88C7650A2AD}"/>
              </a:ext>
            </a:extLst>
          </p:cNvPr>
          <p:cNvSpPr>
            <a:spLocks noGrp="1"/>
          </p:cNvSpPr>
          <p:nvPr>
            <p:ph idx="1"/>
          </p:nvPr>
        </p:nvSpPr>
        <p:spPr/>
        <p:txBody>
          <a:bodyPr>
            <a:normAutofit/>
          </a:bodyPr>
          <a:lstStyle/>
          <a:p>
            <a:r>
              <a:rPr lang="en-US" dirty="0"/>
              <a:t>Last weekend, an employee reports to military exercises for the Ohio National Guard, where he strains his back. At work this week the same employee lifts something heavy and further injures his back and needs physical therapy. </a:t>
            </a:r>
          </a:p>
          <a:p>
            <a:pPr marL="0" indent="0">
              <a:buNone/>
            </a:pPr>
            <a:r>
              <a:rPr lang="en-US" b="1" dirty="0"/>
              <a:t>Is this a recordable? </a:t>
            </a:r>
          </a:p>
          <a:p>
            <a:pPr marL="0" indent="0">
              <a:buNone/>
            </a:pPr>
            <a:r>
              <a:rPr lang="en-US" dirty="0">
                <a:solidFill>
                  <a:srgbClr val="FF0000"/>
                </a:solidFill>
              </a:rPr>
              <a:t>Yes, an employer “must consider an injury or illness to be work-related if an event or exposure in the work environment either caused or contributed to the resulting condition or significantly aggravated a pre-existing injury or illness. Work-relatedness is presumed for injuries and illnesses resulting from events or exposures occurring in the work environment, unless an exception in section 1904.5(b)(2) specifically applies.”</a:t>
            </a:r>
            <a:endParaRPr lang="en-US" dirty="0"/>
          </a:p>
          <a:p>
            <a:endParaRPr lang="en-US" dirty="0"/>
          </a:p>
        </p:txBody>
      </p:sp>
      <p:sp>
        <p:nvSpPr>
          <p:cNvPr id="4" name="Slide Number Placeholder 3">
            <a:extLst>
              <a:ext uri="{FF2B5EF4-FFF2-40B4-BE49-F238E27FC236}">
                <a16:creationId xmlns:a16="http://schemas.microsoft.com/office/drawing/2014/main" id="{E64A20D0-FEDD-5C13-2BD2-483BE624EBB7}"/>
              </a:ext>
            </a:extLst>
          </p:cNvPr>
          <p:cNvSpPr>
            <a:spLocks noGrp="1"/>
          </p:cNvSpPr>
          <p:nvPr>
            <p:ph type="sldNum" sz="quarter" idx="12"/>
          </p:nvPr>
        </p:nvSpPr>
        <p:spPr/>
        <p:txBody>
          <a:bodyPr/>
          <a:lstStyle/>
          <a:p>
            <a:fld id="{4EC93DFA-70F6-4220-86AB-AD3183C08C91}" type="slidenum">
              <a:rPr lang="en-US" smtClean="0"/>
              <a:t>23</a:t>
            </a:fld>
            <a:endParaRPr lang="en-US" dirty="0"/>
          </a:p>
        </p:txBody>
      </p:sp>
    </p:spTree>
    <p:extLst>
      <p:ext uri="{BB962C8B-B14F-4D97-AF65-F5344CB8AC3E}">
        <p14:creationId xmlns:p14="http://schemas.microsoft.com/office/powerpoint/2010/main" val="228420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E813-C6D2-68D3-1D94-97797C853EA0}"/>
              </a:ext>
            </a:extLst>
          </p:cNvPr>
          <p:cNvSpPr>
            <a:spLocks noGrp="1"/>
          </p:cNvSpPr>
          <p:nvPr>
            <p:ph type="title"/>
          </p:nvPr>
        </p:nvSpPr>
        <p:spPr/>
        <p:txBody>
          <a:bodyPr/>
          <a:lstStyle/>
          <a:p>
            <a:r>
              <a:rPr lang="en-US" dirty="0"/>
              <a:t>CASE Study – Infected Cut</a:t>
            </a:r>
          </a:p>
        </p:txBody>
      </p:sp>
      <p:sp>
        <p:nvSpPr>
          <p:cNvPr id="3" name="Content Placeholder 2">
            <a:extLst>
              <a:ext uri="{FF2B5EF4-FFF2-40B4-BE49-F238E27FC236}">
                <a16:creationId xmlns:a16="http://schemas.microsoft.com/office/drawing/2014/main" id="{919214DE-2F40-8C4D-1FA5-B88C7650A2AD}"/>
              </a:ext>
            </a:extLst>
          </p:cNvPr>
          <p:cNvSpPr>
            <a:spLocks noGrp="1"/>
          </p:cNvSpPr>
          <p:nvPr>
            <p:ph idx="1"/>
          </p:nvPr>
        </p:nvSpPr>
        <p:spPr/>
        <p:txBody>
          <a:bodyPr>
            <a:normAutofit/>
          </a:bodyPr>
          <a:lstStyle/>
          <a:p>
            <a:r>
              <a:rPr lang="en-US" dirty="0"/>
              <a:t>At work an employee gets a small cut from a utility knife on their finger. First aid is given and the wound is cleaned, closed with a butterfly bandage, and wrapped up in gauze. Over the weekend the employee goes camping. Monday morning the cut appears to be infected. A doctor at urgent care confirms that it is infected and gives prescription antibiotics. The doctor agrees that if the wound had been properly taken care of it should not have needed antibiotics.  </a:t>
            </a:r>
          </a:p>
          <a:p>
            <a:pPr marL="0" indent="0">
              <a:buNone/>
            </a:pPr>
            <a:r>
              <a:rPr lang="en-US" b="1" dirty="0"/>
              <a:t>Is this a recordable? </a:t>
            </a:r>
          </a:p>
          <a:p>
            <a:pPr marL="0" indent="0">
              <a:buNone/>
            </a:pPr>
            <a:r>
              <a:rPr lang="en-US" dirty="0">
                <a:solidFill>
                  <a:srgbClr val="FF0000"/>
                </a:solidFill>
              </a:rPr>
              <a:t>Yes, the underlying cause of this infection was a cut that occurred during work. Even though it was originally first-aid, it escalated, and the employer is still responsible – even if a secondary cause was the employee not properly caring for it over the weekend. </a:t>
            </a:r>
            <a:endParaRPr lang="en-US" dirty="0"/>
          </a:p>
          <a:p>
            <a:endParaRPr lang="en-US" dirty="0"/>
          </a:p>
        </p:txBody>
      </p:sp>
      <p:sp>
        <p:nvSpPr>
          <p:cNvPr id="4" name="Slide Number Placeholder 3">
            <a:extLst>
              <a:ext uri="{FF2B5EF4-FFF2-40B4-BE49-F238E27FC236}">
                <a16:creationId xmlns:a16="http://schemas.microsoft.com/office/drawing/2014/main" id="{E64A20D0-FEDD-5C13-2BD2-483BE624EBB7}"/>
              </a:ext>
            </a:extLst>
          </p:cNvPr>
          <p:cNvSpPr>
            <a:spLocks noGrp="1"/>
          </p:cNvSpPr>
          <p:nvPr>
            <p:ph type="sldNum" sz="quarter" idx="12"/>
          </p:nvPr>
        </p:nvSpPr>
        <p:spPr/>
        <p:txBody>
          <a:bodyPr/>
          <a:lstStyle/>
          <a:p>
            <a:fld id="{4EC93DFA-70F6-4220-86AB-AD3183C08C91}" type="slidenum">
              <a:rPr lang="en-US" smtClean="0"/>
              <a:t>24</a:t>
            </a:fld>
            <a:endParaRPr lang="en-US" dirty="0"/>
          </a:p>
        </p:txBody>
      </p:sp>
    </p:spTree>
    <p:extLst>
      <p:ext uri="{BB962C8B-B14F-4D97-AF65-F5344CB8AC3E}">
        <p14:creationId xmlns:p14="http://schemas.microsoft.com/office/powerpoint/2010/main" val="37172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2C49-5DEC-63ED-2DFB-5025B44508A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2D842FB-C98E-EE5C-C4F6-AE044CF0FDBE}"/>
              </a:ext>
            </a:extLst>
          </p:cNvPr>
          <p:cNvSpPr>
            <a:spLocks noGrp="1"/>
          </p:cNvSpPr>
          <p:nvPr>
            <p:ph idx="1"/>
          </p:nvPr>
        </p:nvSpPr>
        <p:spPr/>
        <p:txBody>
          <a:bodyPr/>
          <a:lstStyle/>
          <a:p>
            <a:r>
              <a:rPr lang="en-US" dirty="0"/>
              <a:t>Recordable injuries can be difficult to interpret while an event is ongoing. </a:t>
            </a:r>
          </a:p>
          <a:p>
            <a:r>
              <a:rPr lang="en-US" dirty="0"/>
              <a:t>When you are at work, you must make good decisions for OE. </a:t>
            </a:r>
            <a:r>
              <a:rPr lang="en-US" b="1" u="sng" dirty="0"/>
              <a:t>You do not have a personal life that is exempt while “at work”. </a:t>
            </a:r>
          </a:p>
          <a:p>
            <a:r>
              <a:rPr lang="en-US" dirty="0"/>
              <a:t>If you are involved in a medical response, involve the Medical Director and OE Leadership as soon as possible for decision making purposes. </a:t>
            </a:r>
          </a:p>
          <a:p>
            <a:r>
              <a:rPr lang="en-US" dirty="0"/>
              <a:t>If “something” happened “to you” (a trauma), while at work, you MUST involve OE in your treatment. </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420A5D5-62C8-BD1A-10B2-58AAEF9768F1}"/>
              </a:ext>
            </a:extLst>
          </p:cNvPr>
          <p:cNvSpPr>
            <a:spLocks noGrp="1"/>
          </p:cNvSpPr>
          <p:nvPr>
            <p:ph type="sldNum" sz="quarter" idx="12"/>
          </p:nvPr>
        </p:nvSpPr>
        <p:spPr/>
        <p:txBody>
          <a:bodyPr/>
          <a:lstStyle/>
          <a:p>
            <a:fld id="{4EC93DFA-70F6-4220-86AB-AD3183C08C91}" type="slidenum">
              <a:rPr lang="en-US" smtClean="0"/>
              <a:t>25</a:t>
            </a:fld>
            <a:endParaRPr lang="en-US" dirty="0"/>
          </a:p>
        </p:txBody>
      </p:sp>
    </p:spTree>
    <p:extLst>
      <p:ext uri="{BB962C8B-B14F-4D97-AF65-F5344CB8AC3E}">
        <p14:creationId xmlns:p14="http://schemas.microsoft.com/office/powerpoint/2010/main" val="3730506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246043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1A1BC-F8BE-B815-2114-C1F216A4B00D}"/>
              </a:ext>
            </a:extLst>
          </p:cNvPr>
          <p:cNvSpPr>
            <a:spLocks noGrp="1"/>
          </p:cNvSpPr>
          <p:nvPr>
            <p:ph type="title"/>
          </p:nvPr>
        </p:nvSpPr>
        <p:spPr/>
        <p:txBody>
          <a:bodyPr/>
          <a:lstStyle/>
          <a:p>
            <a:r>
              <a:rPr lang="en-US" dirty="0"/>
              <a:t> OSHA General duty Clause</a:t>
            </a:r>
          </a:p>
        </p:txBody>
      </p:sp>
      <p:sp>
        <p:nvSpPr>
          <p:cNvPr id="3" name="Content Placeholder 2">
            <a:extLst>
              <a:ext uri="{FF2B5EF4-FFF2-40B4-BE49-F238E27FC236}">
                <a16:creationId xmlns:a16="http://schemas.microsoft.com/office/drawing/2014/main" id="{DB47E3E8-623E-C445-C35C-A1F457170A04}"/>
              </a:ext>
            </a:extLst>
          </p:cNvPr>
          <p:cNvSpPr>
            <a:spLocks noGrp="1"/>
          </p:cNvSpPr>
          <p:nvPr>
            <p:ph idx="1"/>
          </p:nvPr>
        </p:nvSpPr>
        <p:spPr/>
        <p:txBody>
          <a:bodyPr>
            <a:normAutofit fontScale="85000" lnSpcReduction="20000"/>
          </a:bodyPr>
          <a:lstStyle/>
          <a:p>
            <a:endParaRPr lang="en-US" dirty="0"/>
          </a:p>
          <a:p>
            <a:r>
              <a:rPr lang="en-US" i="1" dirty="0"/>
              <a:t>(a) Each employer –</a:t>
            </a:r>
          </a:p>
          <a:p>
            <a:endParaRPr lang="en-US" i="1" dirty="0"/>
          </a:p>
          <a:p>
            <a:pPr lvl="1"/>
            <a:r>
              <a:rPr lang="en-US" i="1" dirty="0"/>
              <a:t>(1) shall furnish to each of his employees employment and a place of employment which are free from recognized hazards that are causing or are likely to cause death or serious physical harm to his employees;</a:t>
            </a:r>
          </a:p>
          <a:p>
            <a:endParaRPr lang="en-US" i="1" dirty="0"/>
          </a:p>
          <a:p>
            <a:pPr lvl="1"/>
            <a:r>
              <a:rPr lang="en-US" i="1" dirty="0"/>
              <a:t>(2) shall comply with occupational safety and health standards promulgated under this Act.</a:t>
            </a:r>
          </a:p>
          <a:p>
            <a:endParaRPr lang="en-US" i="1" dirty="0"/>
          </a:p>
          <a:p>
            <a:r>
              <a:rPr lang="en-US" i="1" dirty="0"/>
              <a:t>(b)Each employee shall comply with occupational safety and health standards and all rules, regulations, and orders issued pursuant to this Act which are applicable to his own actions and conduct.</a:t>
            </a:r>
          </a:p>
          <a:p>
            <a:endParaRPr lang="en-US" dirty="0"/>
          </a:p>
          <a:p>
            <a:pPr marL="0" indent="0">
              <a:buNone/>
            </a:pPr>
            <a:r>
              <a:rPr lang="en-US" sz="2800" b="1" dirty="0"/>
              <a:t>OE has a very broad obligation to protect its employees from everything while they are at work. </a:t>
            </a:r>
          </a:p>
        </p:txBody>
      </p:sp>
      <p:sp>
        <p:nvSpPr>
          <p:cNvPr id="4" name="Slide Number Placeholder 3">
            <a:extLst>
              <a:ext uri="{FF2B5EF4-FFF2-40B4-BE49-F238E27FC236}">
                <a16:creationId xmlns:a16="http://schemas.microsoft.com/office/drawing/2014/main" id="{2E71FA16-5BA8-6618-D310-578495D976CF}"/>
              </a:ext>
            </a:extLst>
          </p:cNvPr>
          <p:cNvSpPr>
            <a:spLocks noGrp="1"/>
          </p:cNvSpPr>
          <p:nvPr>
            <p:ph type="sldNum" sz="quarter" idx="12"/>
          </p:nvPr>
        </p:nvSpPr>
        <p:spPr/>
        <p:txBody>
          <a:bodyPr/>
          <a:lstStyle/>
          <a:p>
            <a:fld id="{4EC93DFA-70F6-4220-86AB-AD3183C08C91}" type="slidenum">
              <a:rPr lang="en-US" smtClean="0"/>
              <a:t>3</a:t>
            </a:fld>
            <a:endParaRPr lang="en-US" dirty="0"/>
          </a:p>
        </p:txBody>
      </p:sp>
    </p:spTree>
    <p:extLst>
      <p:ext uri="{BB962C8B-B14F-4D97-AF65-F5344CB8AC3E}">
        <p14:creationId xmlns:p14="http://schemas.microsoft.com/office/powerpoint/2010/main" val="1268821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BD70E-1791-80CA-4808-7DC3E30CCA64}"/>
              </a:ext>
            </a:extLst>
          </p:cNvPr>
          <p:cNvSpPr>
            <a:spLocks noGrp="1"/>
          </p:cNvSpPr>
          <p:nvPr>
            <p:ph type="title"/>
          </p:nvPr>
        </p:nvSpPr>
        <p:spPr/>
        <p:txBody>
          <a:bodyPr/>
          <a:lstStyle/>
          <a:p>
            <a:r>
              <a:rPr lang="en-US" dirty="0"/>
              <a:t>Types of safety incidents</a:t>
            </a:r>
          </a:p>
        </p:txBody>
      </p:sp>
      <p:sp>
        <p:nvSpPr>
          <p:cNvPr id="3" name="Content Placeholder 2">
            <a:extLst>
              <a:ext uri="{FF2B5EF4-FFF2-40B4-BE49-F238E27FC236}">
                <a16:creationId xmlns:a16="http://schemas.microsoft.com/office/drawing/2014/main" id="{40273453-E199-E281-D00C-1EAE810E34BE}"/>
              </a:ext>
            </a:extLst>
          </p:cNvPr>
          <p:cNvSpPr>
            <a:spLocks noGrp="1"/>
          </p:cNvSpPr>
          <p:nvPr>
            <p:ph idx="1"/>
          </p:nvPr>
        </p:nvSpPr>
        <p:spPr/>
        <p:txBody>
          <a:bodyPr/>
          <a:lstStyle/>
          <a:p>
            <a:r>
              <a:rPr lang="en-US" dirty="0"/>
              <a:t>Internal </a:t>
            </a:r>
          </a:p>
          <a:p>
            <a:pPr lvl="1"/>
            <a:r>
              <a:rPr lang="en-US" dirty="0"/>
              <a:t>Near Miss (“M&amp;M”)</a:t>
            </a:r>
          </a:p>
          <a:p>
            <a:pPr lvl="1"/>
            <a:r>
              <a:rPr lang="en-US" dirty="0"/>
              <a:t>First Aid</a:t>
            </a:r>
          </a:p>
          <a:p>
            <a:r>
              <a:rPr lang="en-US" dirty="0"/>
              <a:t>OSHA </a:t>
            </a:r>
          </a:p>
          <a:p>
            <a:pPr lvl="1"/>
            <a:r>
              <a:rPr lang="en-US" dirty="0"/>
              <a:t>Recordable</a:t>
            </a:r>
          </a:p>
          <a:p>
            <a:pPr lvl="1"/>
            <a:r>
              <a:rPr lang="en-US" dirty="0"/>
              <a:t>Lost Time </a:t>
            </a:r>
          </a:p>
          <a:p>
            <a:pPr lvl="1"/>
            <a:r>
              <a:rPr lang="en-US" dirty="0"/>
              <a:t>Reportable</a:t>
            </a:r>
          </a:p>
          <a:p>
            <a:pPr marL="0" indent="0">
              <a:buNone/>
            </a:pPr>
            <a:endParaRPr lang="en-US" dirty="0"/>
          </a:p>
        </p:txBody>
      </p:sp>
      <p:sp>
        <p:nvSpPr>
          <p:cNvPr id="4" name="Slide Number Placeholder 3">
            <a:extLst>
              <a:ext uri="{FF2B5EF4-FFF2-40B4-BE49-F238E27FC236}">
                <a16:creationId xmlns:a16="http://schemas.microsoft.com/office/drawing/2014/main" id="{1C8C43B0-9C47-EAC3-06EB-A4B767026C2D}"/>
              </a:ext>
            </a:extLst>
          </p:cNvPr>
          <p:cNvSpPr>
            <a:spLocks noGrp="1"/>
          </p:cNvSpPr>
          <p:nvPr>
            <p:ph type="sldNum" sz="quarter" idx="12"/>
          </p:nvPr>
        </p:nvSpPr>
        <p:spPr/>
        <p:txBody>
          <a:bodyPr/>
          <a:lstStyle/>
          <a:p>
            <a:fld id="{4EC93DFA-70F6-4220-86AB-AD3183C08C91}" type="slidenum">
              <a:rPr lang="en-US" smtClean="0"/>
              <a:t>4</a:t>
            </a:fld>
            <a:endParaRPr lang="en-US" dirty="0"/>
          </a:p>
        </p:txBody>
      </p:sp>
    </p:spTree>
    <p:extLst>
      <p:ext uri="{BB962C8B-B14F-4D97-AF65-F5344CB8AC3E}">
        <p14:creationId xmlns:p14="http://schemas.microsoft.com/office/powerpoint/2010/main" val="235572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97D2-0DA9-4D5E-16A8-E1DC8D533AE3}"/>
              </a:ext>
            </a:extLst>
          </p:cNvPr>
          <p:cNvSpPr>
            <a:spLocks noGrp="1"/>
          </p:cNvSpPr>
          <p:nvPr>
            <p:ph type="title"/>
          </p:nvPr>
        </p:nvSpPr>
        <p:spPr/>
        <p:txBody>
          <a:bodyPr/>
          <a:lstStyle/>
          <a:p>
            <a:r>
              <a:rPr lang="en-US" dirty="0"/>
              <a:t>What is a Near Miss? </a:t>
            </a:r>
          </a:p>
        </p:txBody>
      </p:sp>
      <p:sp>
        <p:nvSpPr>
          <p:cNvPr id="3" name="Content Placeholder 2">
            <a:extLst>
              <a:ext uri="{FF2B5EF4-FFF2-40B4-BE49-F238E27FC236}">
                <a16:creationId xmlns:a16="http://schemas.microsoft.com/office/drawing/2014/main" id="{F17C1B80-E8D6-2E20-FDA4-B2BD9779393F}"/>
              </a:ext>
            </a:extLst>
          </p:cNvPr>
          <p:cNvSpPr>
            <a:spLocks noGrp="1"/>
          </p:cNvSpPr>
          <p:nvPr>
            <p:ph idx="1"/>
          </p:nvPr>
        </p:nvSpPr>
        <p:spPr/>
        <p:txBody>
          <a:bodyPr/>
          <a:lstStyle/>
          <a:p>
            <a:r>
              <a:rPr lang="en-US" dirty="0"/>
              <a:t>An event in which no property was damaged, and no personal injury was sustained, but where, given a slight shift in time or position, damage or injury easily could have occurred.</a:t>
            </a:r>
          </a:p>
          <a:p>
            <a:r>
              <a:rPr lang="en-US" dirty="0"/>
              <a:t>At OE, we capture these incidents as Mishaps and Mistakes (M&amp;M)</a:t>
            </a:r>
          </a:p>
          <a:p>
            <a:r>
              <a:rPr lang="en-US" dirty="0"/>
              <a:t>An INTERNAL, NO-FAULT, process focused on sharing lessons learned</a:t>
            </a:r>
          </a:p>
        </p:txBody>
      </p:sp>
      <p:sp>
        <p:nvSpPr>
          <p:cNvPr id="4" name="Slide Number Placeholder 3">
            <a:extLst>
              <a:ext uri="{FF2B5EF4-FFF2-40B4-BE49-F238E27FC236}">
                <a16:creationId xmlns:a16="http://schemas.microsoft.com/office/drawing/2014/main" id="{B2865D39-67B4-EE06-DA79-474240E825AE}"/>
              </a:ext>
            </a:extLst>
          </p:cNvPr>
          <p:cNvSpPr>
            <a:spLocks noGrp="1"/>
          </p:cNvSpPr>
          <p:nvPr>
            <p:ph type="sldNum" sz="quarter" idx="12"/>
          </p:nvPr>
        </p:nvSpPr>
        <p:spPr/>
        <p:txBody>
          <a:bodyPr/>
          <a:lstStyle/>
          <a:p>
            <a:fld id="{4EC93DFA-70F6-4220-86AB-AD3183C08C91}" type="slidenum">
              <a:rPr lang="en-US" smtClean="0"/>
              <a:t>5</a:t>
            </a:fld>
            <a:endParaRPr lang="en-US" dirty="0"/>
          </a:p>
        </p:txBody>
      </p:sp>
    </p:spTree>
    <p:extLst>
      <p:ext uri="{BB962C8B-B14F-4D97-AF65-F5344CB8AC3E}">
        <p14:creationId xmlns:p14="http://schemas.microsoft.com/office/powerpoint/2010/main" val="149437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1937-7426-B26B-4E33-7554F907B9DF}"/>
              </a:ext>
            </a:extLst>
          </p:cNvPr>
          <p:cNvSpPr>
            <a:spLocks noGrp="1"/>
          </p:cNvSpPr>
          <p:nvPr>
            <p:ph type="title"/>
          </p:nvPr>
        </p:nvSpPr>
        <p:spPr/>
        <p:txBody>
          <a:bodyPr/>
          <a:lstStyle/>
          <a:p>
            <a:r>
              <a:rPr lang="en-US" dirty="0"/>
              <a:t>What is first aid? </a:t>
            </a:r>
          </a:p>
        </p:txBody>
      </p:sp>
      <p:sp>
        <p:nvSpPr>
          <p:cNvPr id="3" name="Content Placeholder 2">
            <a:extLst>
              <a:ext uri="{FF2B5EF4-FFF2-40B4-BE49-F238E27FC236}">
                <a16:creationId xmlns:a16="http://schemas.microsoft.com/office/drawing/2014/main" id="{E61C6B6E-9429-A3A0-1448-AA2AC2F51E58}"/>
              </a:ext>
            </a:extLst>
          </p:cNvPr>
          <p:cNvSpPr>
            <a:spLocks noGrp="1"/>
          </p:cNvSpPr>
          <p:nvPr>
            <p:ph idx="1"/>
          </p:nvPr>
        </p:nvSpPr>
        <p:spPr>
          <a:xfrm>
            <a:off x="838200" y="2545348"/>
            <a:ext cx="10515600" cy="3947525"/>
          </a:xfrm>
        </p:spPr>
        <p:txBody>
          <a:bodyPr numCol="2">
            <a:noAutofit/>
          </a:bodyPr>
          <a:lstStyle/>
          <a:p>
            <a:pPr marL="0" indent="0">
              <a:buNone/>
            </a:pPr>
            <a:r>
              <a:rPr lang="en-US" sz="1400" dirty="0"/>
              <a:t>As defined by OSHA: </a:t>
            </a:r>
          </a:p>
          <a:p>
            <a:r>
              <a:rPr lang="en-US" sz="1400" dirty="0"/>
              <a:t>Using a </a:t>
            </a:r>
            <a:r>
              <a:rPr lang="en-US" sz="1400" u="sng" dirty="0"/>
              <a:t>non-prescription medication </a:t>
            </a:r>
            <a:r>
              <a:rPr lang="en-US" sz="1400" dirty="0"/>
              <a:t>at nonprescription strength;</a:t>
            </a:r>
          </a:p>
          <a:p>
            <a:r>
              <a:rPr lang="en-US" sz="1400" dirty="0"/>
              <a:t>Administering </a:t>
            </a:r>
            <a:r>
              <a:rPr lang="en-US" sz="1400" u="sng" dirty="0"/>
              <a:t>tetanus immunizations </a:t>
            </a:r>
            <a:r>
              <a:rPr lang="en-US" sz="1400" dirty="0"/>
              <a:t>(other immunizations, such as Hepatitis B vaccine or rabies vaccine, are considered medical treatment); Cleaning, flushing or soaking wounds on the surface of the skin</a:t>
            </a:r>
          </a:p>
          <a:p>
            <a:r>
              <a:rPr lang="en-US" sz="1400" dirty="0"/>
              <a:t>Using </a:t>
            </a:r>
            <a:r>
              <a:rPr lang="en-US" sz="1400" u="sng" dirty="0"/>
              <a:t>wound coverings </a:t>
            </a:r>
            <a:r>
              <a:rPr lang="en-US" sz="1400" dirty="0"/>
              <a:t>such as bandages, Band-Aids, gauze pads, etc.; or using butterfly bandages or </a:t>
            </a:r>
            <a:r>
              <a:rPr lang="en-US" sz="1400" dirty="0" err="1"/>
              <a:t>Steri</a:t>
            </a:r>
            <a:r>
              <a:rPr lang="en-US" sz="1400" dirty="0"/>
              <a:t>-Strips™ (other wound closing devices such as sutures, staples, etc., are considered medical treatment);</a:t>
            </a:r>
          </a:p>
          <a:p>
            <a:r>
              <a:rPr lang="en-US" sz="1400" dirty="0"/>
              <a:t>Using </a:t>
            </a:r>
            <a:r>
              <a:rPr lang="en-US" sz="1400" u="sng" dirty="0"/>
              <a:t>hot or cold therapy</a:t>
            </a:r>
            <a:r>
              <a:rPr lang="en-US" sz="1400" dirty="0"/>
              <a:t>;</a:t>
            </a:r>
          </a:p>
          <a:p>
            <a:r>
              <a:rPr lang="en-US" sz="1400" dirty="0"/>
              <a:t>Using any </a:t>
            </a:r>
            <a:r>
              <a:rPr lang="en-US" sz="1400" u="sng" dirty="0"/>
              <a:t>non-rigid means of support</a:t>
            </a:r>
            <a:r>
              <a:rPr lang="en-US" sz="1400" dirty="0"/>
              <a:t>, such as elastic bandages, wraps, non-rigid back belts, etc. (devices with rigid stays or other systems designed to immobilize parts of the body are considered medical treatment for recordkeeping purposes);</a:t>
            </a:r>
          </a:p>
          <a:p>
            <a:endParaRPr lang="en-US" sz="1400" dirty="0"/>
          </a:p>
          <a:p>
            <a:r>
              <a:rPr lang="en-US" sz="1400" dirty="0"/>
              <a:t>Using </a:t>
            </a:r>
            <a:r>
              <a:rPr lang="en-US" sz="1400" u="sng" dirty="0"/>
              <a:t>temporary immobilization </a:t>
            </a:r>
            <a:r>
              <a:rPr lang="en-US" sz="1400" dirty="0"/>
              <a:t>devices while transporting an accident victim (e.g., splints, slings, neck collars, back boards, etc.); </a:t>
            </a:r>
          </a:p>
          <a:p>
            <a:r>
              <a:rPr lang="en-US" sz="1400" u="sng" dirty="0"/>
              <a:t>Drilling of a fingernail or toenail to relieve pressure, or draining fluid from a blister</a:t>
            </a:r>
            <a:r>
              <a:rPr lang="en-US" sz="1400" dirty="0"/>
              <a:t>;</a:t>
            </a:r>
          </a:p>
          <a:p>
            <a:r>
              <a:rPr lang="en-US" sz="1400" dirty="0"/>
              <a:t>Using </a:t>
            </a:r>
            <a:r>
              <a:rPr lang="en-US" sz="1400" u="sng" dirty="0"/>
              <a:t>eye patches</a:t>
            </a:r>
            <a:r>
              <a:rPr lang="en-US" sz="1400" dirty="0"/>
              <a:t>;</a:t>
            </a:r>
          </a:p>
          <a:p>
            <a:r>
              <a:rPr lang="en-US" sz="1400" u="sng" dirty="0"/>
              <a:t>Removing foreign bodies </a:t>
            </a:r>
            <a:r>
              <a:rPr lang="en-US" sz="1400" dirty="0"/>
              <a:t>from the eye using only irrigation or a cotton swab;</a:t>
            </a:r>
          </a:p>
          <a:p>
            <a:r>
              <a:rPr lang="en-US" sz="1400" u="sng" dirty="0"/>
              <a:t>Removing splinters </a:t>
            </a:r>
            <a:r>
              <a:rPr lang="en-US" sz="1400" dirty="0"/>
              <a:t>or foreign material from areas other than the eye by irrigation, tweezers, cotton swabs or other simple means;</a:t>
            </a:r>
          </a:p>
          <a:p>
            <a:r>
              <a:rPr lang="en-US" sz="1400" dirty="0"/>
              <a:t>Using </a:t>
            </a:r>
            <a:r>
              <a:rPr lang="en-US" sz="1400" u="sng" dirty="0"/>
              <a:t>finger guards</a:t>
            </a:r>
            <a:r>
              <a:rPr lang="en-US" sz="1400" dirty="0"/>
              <a:t>;</a:t>
            </a:r>
          </a:p>
          <a:p>
            <a:r>
              <a:rPr lang="en-US" sz="1400" dirty="0"/>
              <a:t>Using </a:t>
            </a:r>
            <a:r>
              <a:rPr lang="en-US" sz="1400" u="sng" dirty="0"/>
              <a:t>massages</a:t>
            </a:r>
            <a:r>
              <a:rPr lang="en-US" sz="1400" dirty="0"/>
              <a:t> (physical therapy or chiropractic treatment are considered medical treatment for recordkeeping purposes); or</a:t>
            </a:r>
          </a:p>
          <a:p>
            <a:r>
              <a:rPr lang="en-US" sz="1400" u="sng" dirty="0"/>
              <a:t>Drinking fluids </a:t>
            </a:r>
            <a:r>
              <a:rPr lang="en-US" sz="1400" dirty="0"/>
              <a:t>for relief of heat stress.</a:t>
            </a:r>
          </a:p>
        </p:txBody>
      </p:sp>
      <p:sp>
        <p:nvSpPr>
          <p:cNvPr id="4" name="Slide Number Placeholder 3">
            <a:extLst>
              <a:ext uri="{FF2B5EF4-FFF2-40B4-BE49-F238E27FC236}">
                <a16:creationId xmlns:a16="http://schemas.microsoft.com/office/drawing/2014/main" id="{232D1164-C5FB-4C08-99FB-B6A75C2FEF6E}"/>
              </a:ext>
            </a:extLst>
          </p:cNvPr>
          <p:cNvSpPr>
            <a:spLocks noGrp="1"/>
          </p:cNvSpPr>
          <p:nvPr>
            <p:ph type="sldNum" sz="quarter" idx="12"/>
          </p:nvPr>
        </p:nvSpPr>
        <p:spPr/>
        <p:txBody>
          <a:bodyPr/>
          <a:lstStyle/>
          <a:p>
            <a:fld id="{4EC93DFA-70F6-4220-86AB-AD3183C08C91}" type="slidenum">
              <a:rPr lang="en-US" smtClean="0"/>
              <a:t>6</a:t>
            </a:fld>
            <a:endParaRPr lang="en-US" dirty="0"/>
          </a:p>
        </p:txBody>
      </p:sp>
      <p:sp>
        <p:nvSpPr>
          <p:cNvPr id="5" name="Content Placeholder 2">
            <a:extLst>
              <a:ext uri="{FF2B5EF4-FFF2-40B4-BE49-F238E27FC236}">
                <a16:creationId xmlns:a16="http://schemas.microsoft.com/office/drawing/2014/main" id="{525999F4-784C-52B2-3BCF-C6C58D3C7423}"/>
              </a:ext>
            </a:extLst>
          </p:cNvPr>
          <p:cNvSpPr txBox="1">
            <a:spLocks/>
          </p:cNvSpPr>
          <p:nvPr/>
        </p:nvSpPr>
        <p:spPr>
          <a:xfrm>
            <a:off x="838200" y="1460500"/>
            <a:ext cx="10515600" cy="1539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lowest level of injury requiring care</a:t>
            </a:r>
          </a:p>
          <a:p>
            <a:r>
              <a:rPr lang="en-US" dirty="0"/>
              <a:t>Not tracked by OSHA, insurance (generally), or customers </a:t>
            </a:r>
          </a:p>
        </p:txBody>
      </p:sp>
    </p:spTree>
    <p:extLst>
      <p:ext uri="{BB962C8B-B14F-4D97-AF65-F5344CB8AC3E}">
        <p14:creationId xmlns:p14="http://schemas.microsoft.com/office/powerpoint/2010/main" val="355562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What is a recordable Injury?</a:t>
            </a:r>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p:txBody>
          <a:bodyPr>
            <a:normAutofit lnSpcReduction="10000"/>
          </a:bodyPr>
          <a:lstStyle/>
          <a:p>
            <a:r>
              <a:rPr lang="en-US" dirty="0"/>
              <a:t>Any </a:t>
            </a:r>
            <a:r>
              <a:rPr lang="en-US" dirty="0">
                <a:solidFill>
                  <a:srgbClr val="FF0000"/>
                </a:solidFill>
              </a:rPr>
              <a:t>work-related</a:t>
            </a:r>
            <a:r>
              <a:rPr lang="en-US" dirty="0"/>
              <a:t> fatality.</a:t>
            </a:r>
          </a:p>
          <a:p>
            <a:r>
              <a:rPr lang="en-US" dirty="0"/>
              <a:t>Any </a:t>
            </a:r>
            <a:r>
              <a:rPr lang="en-US" dirty="0">
                <a:solidFill>
                  <a:srgbClr val="FF0000"/>
                </a:solidFill>
              </a:rPr>
              <a:t>work-related</a:t>
            </a:r>
            <a:r>
              <a:rPr lang="en-US" dirty="0"/>
              <a:t> injury or illness that results in loss of consciousness, days away from work, restricted work, or transfer to another job.</a:t>
            </a:r>
          </a:p>
          <a:p>
            <a:r>
              <a:rPr lang="en-US" u="sng" dirty="0"/>
              <a:t>Any </a:t>
            </a:r>
            <a:r>
              <a:rPr lang="en-US" u="sng" dirty="0">
                <a:solidFill>
                  <a:srgbClr val="FF0000"/>
                </a:solidFill>
              </a:rPr>
              <a:t>work-related</a:t>
            </a:r>
            <a:r>
              <a:rPr lang="en-US" u="sng" dirty="0"/>
              <a:t> injury or illness requiring medical treatment beyond first aid.</a:t>
            </a:r>
          </a:p>
          <a:p>
            <a:r>
              <a:rPr lang="en-US" dirty="0"/>
              <a:t>Any </a:t>
            </a:r>
            <a:r>
              <a:rPr lang="en-US" dirty="0">
                <a:solidFill>
                  <a:srgbClr val="FF0000"/>
                </a:solidFill>
              </a:rPr>
              <a:t>work-related</a:t>
            </a:r>
            <a:r>
              <a:rPr lang="en-US" dirty="0"/>
              <a:t> diagnosed case of cancer, chronic irreversible diseases, fractured or cracked bones or teeth, and punctured eardrums.</a:t>
            </a:r>
          </a:p>
          <a:p>
            <a:r>
              <a:rPr lang="en-US" dirty="0"/>
              <a:t>There are also special recording criteria for </a:t>
            </a:r>
            <a:r>
              <a:rPr lang="en-US" dirty="0">
                <a:solidFill>
                  <a:srgbClr val="FF0000"/>
                </a:solidFill>
              </a:rPr>
              <a:t>work-related</a:t>
            </a:r>
            <a:r>
              <a:rPr lang="en-US" dirty="0"/>
              <a:t> cases involving: needlesticks and sharps injuries; medical removal; hearing loss; and tuberculosis.</a:t>
            </a:r>
          </a:p>
          <a:p>
            <a:r>
              <a:rPr lang="en-US" sz="1500" dirty="0">
                <a:solidFill>
                  <a:srgbClr val="FF0000"/>
                </a:solidFill>
              </a:rPr>
              <a:t>You must consider an injury or illness to be work-related if an event or exposure in the work environment either caused or contributed to the resulting condition or significantly aggravated a pre-existing condition. Accordingly, for a case to be work-related there must be a causal connection between the injury or illness and an event or exposure at work. </a:t>
            </a:r>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7</a:t>
            </a:fld>
            <a:endParaRPr lang="en-US" dirty="0"/>
          </a:p>
        </p:txBody>
      </p:sp>
    </p:spTree>
    <p:extLst>
      <p:ext uri="{BB962C8B-B14F-4D97-AF65-F5344CB8AC3E}">
        <p14:creationId xmlns:p14="http://schemas.microsoft.com/office/powerpoint/2010/main" val="212668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F917-435B-5C3D-5404-1984DCED4D6E}"/>
              </a:ext>
            </a:extLst>
          </p:cNvPr>
          <p:cNvSpPr>
            <a:spLocks noGrp="1"/>
          </p:cNvSpPr>
          <p:nvPr>
            <p:ph type="title"/>
          </p:nvPr>
        </p:nvSpPr>
        <p:spPr/>
        <p:txBody>
          <a:bodyPr/>
          <a:lstStyle/>
          <a:p>
            <a:r>
              <a:rPr lang="en-US" dirty="0"/>
              <a:t>Typical safety metrics - </a:t>
            </a:r>
            <a:r>
              <a:rPr lang="en-US" dirty="0" err="1"/>
              <a:t>EMR</a:t>
            </a:r>
            <a:endParaRPr lang="en-US" dirty="0"/>
          </a:p>
        </p:txBody>
      </p:sp>
      <p:sp>
        <p:nvSpPr>
          <p:cNvPr id="3" name="Content Placeholder 2">
            <a:extLst>
              <a:ext uri="{FF2B5EF4-FFF2-40B4-BE49-F238E27FC236}">
                <a16:creationId xmlns:a16="http://schemas.microsoft.com/office/drawing/2014/main" id="{B9311511-755E-2132-76EA-14E369CE9EB8}"/>
              </a:ext>
            </a:extLst>
          </p:cNvPr>
          <p:cNvSpPr>
            <a:spLocks noGrp="1"/>
          </p:cNvSpPr>
          <p:nvPr>
            <p:ph idx="1"/>
          </p:nvPr>
        </p:nvSpPr>
        <p:spPr/>
        <p:txBody>
          <a:bodyPr>
            <a:normAutofit lnSpcReduction="10000"/>
          </a:bodyPr>
          <a:lstStyle/>
          <a:p>
            <a:r>
              <a:rPr lang="en-US" b="1" dirty="0"/>
              <a:t>EMR</a:t>
            </a:r>
            <a:r>
              <a:rPr lang="en-US" dirty="0"/>
              <a:t> – Experience Modifier Rate (EMR) is a number used by insurance companies to determine the likelihood that a company will experience worker’s comp claims. </a:t>
            </a:r>
          </a:p>
          <a:p>
            <a:pPr lvl="1"/>
            <a:r>
              <a:rPr lang="en-US" dirty="0"/>
              <a:t>EMR&gt;1 indicates that you have had higher than average comps claims in the past 5 years, EMR&lt;1 indicates that your history shows lower than average comps claims.</a:t>
            </a:r>
          </a:p>
          <a:p>
            <a:r>
              <a:rPr lang="en-US" dirty="0"/>
              <a:t>OE Historical</a:t>
            </a:r>
          </a:p>
          <a:p>
            <a:pPr lvl="1"/>
            <a:r>
              <a:rPr lang="en-US" dirty="0"/>
              <a:t>2017 – 2018: 0.48</a:t>
            </a:r>
          </a:p>
          <a:p>
            <a:pPr lvl="1"/>
            <a:r>
              <a:rPr lang="en-US" dirty="0"/>
              <a:t>2018 – 2019: 0.47</a:t>
            </a:r>
          </a:p>
          <a:p>
            <a:pPr lvl="1"/>
            <a:r>
              <a:rPr lang="en-US" dirty="0"/>
              <a:t>2019 – 2020: 0.98 </a:t>
            </a:r>
            <a:r>
              <a:rPr lang="en-US" dirty="0">
                <a:solidFill>
                  <a:srgbClr val="FF0000"/>
                </a:solidFill>
              </a:rPr>
              <a:t>(Recordable injury with workers comp claim)</a:t>
            </a:r>
          </a:p>
          <a:p>
            <a:pPr lvl="1"/>
            <a:r>
              <a:rPr lang="en-US" dirty="0"/>
              <a:t>2020 – 2021: 0.66</a:t>
            </a:r>
          </a:p>
          <a:p>
            <a:pPr lvl="1"/>
            <a:r>
              <a:rPr lang="en-US" dirty="0"/>
              <a:t>2021 – 2022: 0.69</a:t>
            </a:r>
          </a:p>
          <a:p>
            <a:pPr lvl="1"/>
            <a:endParaRPr lang="en-US" dirty="0"/>
          </a:p>
          <a:p>
            <a:pPr marL="457200" lvl="1" indent="0">
              <a:buNone/>
            </a:pPr>
            <a:r>
              <a:rPr lang="en-US" dirty="0"/>
              <a:t>For us…a Perfect </a:t>
            </a:r>
            <a:r>
              <a:rPr lang="en-US" dirty="0" err="1"/>
              <a:t>EMR</a:t>
            </a:r>
            <a:r>
              <a:rPr lang="en-US" dirty="0"/>
              <a:t> is in the .35-.40 range (based on underlying risk of our business)</a:t>
            </a:r>
          </a:p>
          <a:p>
            <a:endParaRPr lang="en-US" dirty="0"/>
          </a:p>
        </p:txBody>
      </p:sp>
      <p:sp>
        <p:nvSpPr>
          <p:cNvPr id="4" name="Slide Number Placeholder 3">
            <a:extLst>
              <a:ext uri="{FF2B5EF4-FFF2-40B4-BE49-F238E27FC236}">
                <a16:creationId xmlns:a16="http://schemas.microsoft.com/office/drawing/2014/main" id="{21AD0B88-3B66-15F8-3110-A1FCD9BF7677}"/>
              </a:ext>
            </a:extLst>
          </p:cNvPr>
          <p:cNvSpPr>
            <a:spLocks noGrp="1"/>
          </p:cNvSpPr>
          <p:nvPr>
            <p:ph type="sldNum" sz="quarter" idx="12"/>
          </p:nvPr>
        </p:nvSpPr>
        <p:spPr/>
        <p:txBody>
          <a:bodyPr/>
          <a:lstStyle/>
          <a:p>
            <a:fld id="{4EC93DFA-70F6-4220-86AB-AD3183C08C91}" type="slidenum">
              <a:rPr lang="en-US" smtClean="0"/>
              <a:t>8</a:t>
            </a:fld>
            <a:endParaRPr lang="en-US" dirty="0"/>
          </a:p>
        </p:txBody>
      </p:sp>
    </p:spTree>
    <p:extLst>
      <p:ext uri="{BB962C8B-B14F-4D97-AF65-F5344CB8AC3E}">
        <p14:creationId xmlns:p14="http://schemas.microsoft.com/office/powerpoint/2010/main" val="2511979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B3B-60D9-456F-9147-68A0E79FF60F}"/>
              </a:ext>
            </a:extLst>
          </p:cNvPr>
          <p:cNvSpPr>
            <a:spLocks noGrp="1"/>
          </p:cNvSpPr>
          <p:nvPr>
            <p:ph type="title"/>
          </p:nvPr>
        </p:nvSpPr>
        <p:spPr/>
        <p:txBody>
          <a:bodyPr/>
          <a:lstStyle/>
          <a:p>
            <a:r>
              <a:rPr lang="en-US" dirty="0"/>
              <a:t>Typical safety metrics - </a:t>
            </a:r>
            <a:r>
              <a:rPr lang="en-US" dirty="0" err="1"/>
              <a:t>Trir</a:t>
            </a:r>
            <a:endParaRPr lang="en-US" dirty="0"/>
          </a:p>
        </p:txBody>
      </p:sp>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p:txBody>
          <a:bodyPr>
            <a:normAutofit/>
          </a:bodyPr>
          <a:lstStyle/>
          <a:p>
            <a:r>
              <a:rPr lang="en-US" b="1" dirty="0"/>
              <a:t>TRIR</a:t>
            </a:r>
            <a:r>
              <a:rPr lang="en-US" dirty="0"/>
              <a:t> - Total recordable incident rate (TRIR) is a measure of occupational health and safety based on the number of safety incidents reported against the number of workers present and the number of hours worked.</a:t>
            </a:r>
          </a:p>
          <a:p>
            <a:pPr lvl="1"/>
            <a:r>
              <a:rPr lang="en-US" dirty="0"/>
              <a:t>TRIR = Number of incidents x 200,000 / total number of employee hours worked in a year</a:t>
            </a:r>
          </a:p>
          <a:p>
            <a:pPr lvl="1"/>
            <a:r>
              <a:rPr lang="en-US" dirty="0"/>
              <a:t>200,000 is the equivalent of 100 employees who work 52 weeks in a year assuming a 40-hour work week</a:t>
            </a:r>
          </a:p>
          <a:p>
            <a:pPr lvl="1"/>
            <a:r>
              <a:rPr lang="en-US" dirty="0"/>
              <a:t>TRIR = 0 means there were zero incidents, TRIR &gt;3 is above the nationwide average and is indicative of a program requiring improvement. </a:t>
            </a:r>
          </a:p>
          <a:p>
            <a:r>
              <a:rPr lang="en-US" dirty="0"/>
              <a:t>Example from 2019: </a:t>
            </a:r>
          </a:p>
        </p:txBody>
      </p:sp>
      <p:sp>
        <p:nvSpPr>
          <p:cNvPr id="4" name="Slide Number Placeholder 3">
            <a:extLst>
              <a:ext uri="{FF2B5EF4-FFF2-40B4-BE49-F238E27FC236}">
                <a16:creationId xmlns:a16="http://schemas.microsoft.com/office/drawing/2014/main" id="{F367A01A-0B36-4162-B5AF-800CB4522664}"/>
              </a:ext>
            </a:extLst>
          </p:cNvPr>
          <p:cNvSpPr>
            <a:spLocks noGrp="1"/>
          </p:cNvSpPr>
          <p:nvPr>
            <p:ph type="sldNum" sz="quarter" idx="12"/>
          </p:nvPr>
        </p:nvSpPr>
        <p:spPr/>
        <p:txBody>
          <a:bodyPr/>
          <a:lstStyle/>
          <a:p>
            <a:fld id="{4EC93DFA-70F6-4220-86AB-AD3183C08C91}" type="slidenum">
              <a:rPr lang="en-US" smtClean="0"/>
              <a:t>9</a:t>
            </a:fld>
            <a:endParaRPr lang="en-US" dirty="0"/>
          </a:p>
        </p:txBody>
      </p:sp>
      <p:pic>
        <p:nvPicPr>
          <p:cNvPr id="6" name="Picture 5">
            <a:extLst>
              <a:ext uri="{FF2B5EF4-FFF2-40B4-BE49-F238E27FC236}">
                <a16:creationId xmlns:a16="http://schemas.microsoft.com/office/drawing/2014/main" id="{4C2A6523-5592-64E5-7CB2-283C55D91D0F}"/>
              </a:ext>
            </a:extLst>
          </p:cNvPr>
          <p:cNvPicPr>
            <a:picLocks noChangeAspect="1"/>
          </p:cNvPicPr>
          <p:nvPr/>
        </p:nvPicPr>
        <p:blipFill>
          <a:blip r:embed="rId2"/>
          <a:stretch>
            <a:fillRect/>
          </a:stretch>
        </p:blipFill>
        <p:spPr>
          <a:xfrm>
            <a:off x="3948493" y="4703721"/>
            <a:ext cx="5483733" cy="1473242"/>
          </a:xfrm>
          <a:prstGeom prst="rect">
            <a:avLst/>
          </a:prstGeom>
        </p:spPr>
      </p:pic>
    </p:spTree>
    <p:extLst>
      <p:ext uri="{BB962C8B-B14F-4D97-AF65-F5344CB8AC3E}">
        <p14:creationId xmlns:p14="http://schemas.microsoft.com/office/powerpoint/2010/main" val="236366097"/>
      </p:ext>
    </p:extLst>
  </p:cSld>
  <p:clrMapOvr>
    <a:masterClrMapping/>
  </p:clrMapOvr>
</p:sld>
</file>

<file path=ppt/theme/theme1.xml><?xml version="1.0" encoding="utf-8"?>
<a:theme xmlns:a="http://schemas.openxmlformats.org/drawingml/2006/main" name="One Energy Presentation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DB2B937-A818-43D8-A812-C248108C9190}" vid="{D02390CC-4B2C-4DB2-B3AD-42CA879F1A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_OE MASTER Presentation Layout - Standard Page_20220601</Template>
  <TotalTime>576</TotalTime>
  <Words>2417</Words>
  <Application>Microsoft Office PowerPoint</Application>
  <PresentationFormat>Widescreen</PresentationFormat>
  <Paragraphs>217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Palatino Linotype</vt:lpstr>
      <vt:lpstr>One Energy Presentations</vt:lpstr>
      <vt:lpstr>PowerPoint Presentation</vt:lpstr>
      <vt:lpstr>Goals</vt:lpstr>
      <vt:lpstr> OSHA General duty Clause</vt:lpstr>
      <vt:lpstr>Types of safety incidents</vt:lpstr>
      <vt:lpstr>What is a Near Miss? </vt:lpstr>
      <vt:lpstr>What is first aid? </vt:lpstr>
      <vt:lpstr>What is a recordable Injury?</vt:lpstr>
      <vt:lpstr>Typical safety metrics - EMR</vt:lpstr>
      <vt:lpstr>Typical safety metrics - Trir</vt:lpstr>
      <vt:lpstr>How does a recordable affect us?</vt:lpstr>
      <vt:lpstr>Recordables during work</vt:lpstr>
      <vt:lpstr>Medical care</vt:lpstr>
      <vt:lpstr>Emergency care trauma guidelines</vt:lpstr>
      <vt:lpstr>Medical director</vt:lpstr>
      <vt:lpstr>OE -Case management</vt:lpstr>
      <vt:lpstr>CASE StudY – Bee Sting</vt:lpstr>
      <vt:lpstr>CASE study – skin penetration wound</vt:lpstr>
      <vt:lpstr>Case study - lunch</vt:lpstr>
      <vt:lpstr>CASE STUDY – EMT Ride Along</vt:lpstr>
      <vt:lpstr>Case Study – parking lot</vt:lpstr>
      <vt:lpstr>Case Study – parking lot</vt:lpstr>
      <vt:lpstr>Case Study – Work from home</vt:lpstr>
      <vt:lpstr>CASE Study – Aggravated back injury</vt:lpstr>
      <vt:lpstr>CASE Study – Infected Cut</vt:lpstr>
      <vt:lpstr>conclusion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Bumb</dc:creator>
  <cp:lastModifiedBy>Chelsea Bumb</cp:lastModifiedBy>
  <cp:revision>13</cp:revision>
  <cp:lastPrinted>2022-06-13T19:31:04Z</cp:lastPrinted>
  <dcterms:created xsi:type="dcterms:W3CDTF">2022-06-13T17:15:28Z</dcterms:created>
  <dcterms:modified xsi:type="dcterms:W3CDTF">2022-06-15T18:44:50Z</dcterms:modified>
</cp:coreProperties>
</file>